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156"/>
  </p:notesMasterIdLst>
  <p:sldIdLst>
    <p:sldId id="926" r:id="rId2"/>
    <p:sldId id="866" r:id="rId3"/>
    <p:sldId id="1012" r:id="rId4"/>
    <p:sldId id="870" r:id="rId5"/>
    <p:sldId id="1058" r:id="rId6"/>
    <p:sldId id="1063" r:id="rId7"/>
    <p:sldId id="1434" r:id="rId8"/>
    <p:sldId id="1435" r:id="rId9"/>
    <p:sldId id="1436" r:id="rId10"/>
    <p:sldId id="1064" r:id="rId11"/>
    <p:sldId id="1090" r:id="rId12"/>
    <p:sldId id="1081" r:id="rId13"/>
    <p:sldId id="1082" r:id="rId14"/>
    <p:sldId id="1083" r:id="rId15"/>
    <p:sldId id="1084" r:id="rId16"/>
    <p:sldId id="1085" r:id="rId17"/>
    <p:sldId id="1086" r:id="rId18"/>
    <p:sldId id="1087" r:id="rId19"/>
    <p:sldId id="1088" r:id="rId20"/>
    <p:sldId id="1089" r:id="rId21"/>
    <p:sldId id="1079" r:id="rId22"/>
    <p:sldId id="1092" r:id="rId23"/>
    <p:sldId id="1093" r:id="rId24"/>
    <p:sldId id="1094" r:id="rId25"/>
    <p:sldId id="1096" r:id="rId26"/>
    <p:sldId id="1097" r:id="rId27"/>
    <p:sldId id="1100" r:id="rId28"/>
    <p:sldId id="1102" r:id="rId29"/>
    <p:sldId id="1104" r:id="rId30"/>
    <p:sldId id="1105" r:id="rId31"/>
    <p:sldId id="1101" r:id="rId32"/>
    <p:sldId id="1461" r:id="rId33"/>
    <p:sldId id="1458" r:id="rId34"/>
    <p:sldId id="1464" r:id="rId35"/>
    <p:sldId id="1463" r:id="rId36"/>
    <p:sldId id="1130" r:id="rId37"/>
    <p:sldId id="1376" r:id="rId38"/>
    <p:sldId id="1465" r:id="rId39"/>
    <p:sldId id="1466" r:id="rId40"/>
    <p:sldId id="1467" r:id="rId41"/>
    <p:sldId id="1468" r:id="rId42"/>
    <p:sldId id="1469" r:id="rId43"/>
    <p:sldId id="1470" r:id="rId44"/>
    <p:sldId id="1554" r:id="rId45"/>
    <p:sldId id="1457" r:id="rId46"/>
    <p:sldId id="1475" r:id="rId47"/>
    <p:sldId id="1476" r:id="rId48"/>
    <p:sldId id="1477" r:id="rId49"/>
    <p:sldId id="1478" r:id="rId50"/>
    <p:sldId id="1479" r:id="rId51"/>
    <p:sldId id="1480" r:id="rId52"/>
    <p:sldId id="1481" r:id="rId53"/>
    <p:sldId id="1482" r:id="rId54"/>
    <p:sldId id="1474" r:id="rId55"/>
    <p:sldId id="1438" r:id="rId56"/>
    <p:sldId id="1472" r:id="rId57"/>
    <p:sldId id="1336" r:id="rId58"/>
    <p:sldId id="1337" r:id="rId59"/>
    <p:sldId id="1338" r:id="rId60"/>
    <p:sldId id="1339" r:id="rId61"/>
    <p:sldId id="1340" r:id="rId62"/>
    <p:sldId id="1341" r:id="rId63"/>
    <p:sldId id="1342" r:id="rId64"/>
    <p:sldId id="1343" r:id="rId65"/>
    <p:sldId id="1344" r:id="rId66"/>
    <p:sldId id="1347" r:id="rId67"/>
    <p:sldId id="1548" r:id="rId68"/>
    <p:sldId id="1549" r:id="rId69"/>
    <p:sldId id="1550" r:id="rId70"/>
    <p:sldId id="1551" r:id="rId71"/>
    <p:sldId id="1552" r:id="rId72"/>
    <p:sldId id="1553" r:id="rId73"/>
    <p:sldId id="1348" r:id="rId74"/>
    <p:sldId id="1151" r:id="rId75"/>
    <p:sldId id="1377" r:id="rId76"/>
    <p:sldId id="1152" r:id="rId77"/>
    <p:sldId id="1486" r:id="rId78"/>
    <p:sldId id="1487" r:id="rId79"/>
    <p:sldId id="1488" r:id="rId80"/>
    <p:sldId id="1489" r:id="rId81"/>
    <p:sldId id="1490" r:id="rId82"/>
    <p:sldId id="1491" r:id="rId83"/>
    <p:sldId id="1492" r:id="rId84"/>
    <p:sldId id="1493" r:id="rId85"/>
    <p:sldId id="1494" r:id="rId86"/>
    <p:sldId id="1495" r:id="rId87"/>
    <p:sldId id="1496" r:id="rId88"/>
    <p:sldId id="1497" r:id="rId89"/>
    <p:sldId id="1498" r:id="rId90"/>
    <p:sldId id="1499" r:id="rId91"/>
    <p:sldId id="1500" r:id="rId92"/>
    <p:sldId id="1501" r:id="rId93"/>
    <p:sldId id="1502" r:id="rId94"/>
    <p:sldId id="1503" r:id="rId95"/>
    <p:sldId id="1504" r:id="rId96"/>
    <p:sldId id="1505" r:id="rId97"/>
    <p:sldId id="1506" r:id="rId98"/>
    <p:sldId id="1507" r:id="rId99"/>
    <p:sldId id="1508" r:id="rId100"/>
    <p:sldId id="1202" r:id="rId101"/>
    <p:sldId id="1378" r:id="rId102"/>
    <p:sldId id="1513" r:id="rId103"/>
    <p:sldId id="1514" r:id="rId104"/>
    <p:sldId id="1515" r:id="rId105"/>
    <p:sldId id="1516" r:id="rId106"/>
    <p:sldId id="1517" r:id="rId107"/>
    <p:sldId id="1518" r:id="rId108"/>
    <p:sldId id="1519" r:id="rId109"/>
    <p:sldId id="1520" r:id="rId110"/>
    <p:sldId id="1521" r:id="rId111"/>
    <p:sldId id="1522" r:id="rId112"/>
    <p:sldId id="1523" r:id="rId113"/>
    <p:sldId id="1269" r:id="rId114"/>
    <p:sldId id="1272" r:id="rId115"/>
    <p:sldId id="1273" r:id="rId116"/>
    <p:sldId id="1274" r:id="rId117"/>
    <p:sldId id="1266" r:id="rId118"/>
    <p:sldId id="1207" r:id="rId119"/>
    <p:sldId id="1208" r:id="rId120"/>
    <p:sldId id="1209" r:id="rId121"/>
    <p:sldId id="1228" r:id="rId122"/>
    <p:sldId id="1256" r:id="rId123"/>
    <p:sldId id="1257" r:id="rId124"/>
    <p:sldId id="1258" r:id="rId125"/>
    <p:sldId id="1259" r:id="rId126"/>
    <p:sldId id="1260" r:id="rId127"/>
    <p:sldId id="1261" r:id="rId128"/>
    <p:sldId id="1547" r:id="rId129"/>
    <p:sldId id="1526" r:id="rId130"/>
    <p:sldId id="1527" r:id="rId131"/>
    <p:sldId id="1528" r:id="rId132"/>
    <p:sldId id="1529" r:id="rId133"/>
    <p:sldId id="1531" r:id="rId134"/>
    <p:sldId id="1533" r:id="rId135"/>
    <p:sldId id="1534" r:id="rId136"/>
    <p:sldId id="1536" r:id="rId137"/>
    <p:sldId id="1537" r:id="rId138"/>
    <p:sldId id="1541" r:id="rId139"/>
    <p:sldId id="1542" r:id="rId140"/>
    <p:sldId id="1543" r:id="rId141"/>
    <p:sldId id="1544" r:id="rId142"/>
    <p:sldId id="1282" r:id="rId143"/>
    <p:sldId id="1182" r:id="rId144"/>
    <p:sldId id="1283" r:id="rId145"/>
    <p:sldId id="1285" r:id="rId146"/>
    <p:sldId id="1281" r:id="rId147"/>
    <p:sldId id="974" r:id="rId148"/>
    <p:sldId id="1286" r:id="rId149"/>
    <p:sldId id="1545" r:id="rId150"/>
    <p:sldId id="1546" r:id="rId151"/>
    <p:sldId id="1287" r:id="rId152"/>
    <p:sldId id="1289" r:id="rId153"/>
    <p:sldId id="1288" r:id="rId154"/>
    <p:sldId id="1524" r:id="rId15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563" autoAdjust="0"/>
  </p:normalViewPr>
  <p:slideViewPr>
    <p:cSldViewPr>
      <p:cViewPr varScale="1">
        <p:scale>
          <a:sx n="70" d="100"/>
          <a:sy n="70" d="100"/>
        </p:scale>
        <p:origin x="1386" y="72"/>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s>
</file>

<file path=ppt/_rels/viewProps.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slide" Target="slides/slide1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0E9067-6794-48E5-8A4F-4AABF0715B48}"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8814D340-5BBE-4B35-ACED-0AECFF437ED9}">
      <dgm:prSet phldrT="[Text]" custT="1">
        <dgm:style>
          <a:lnRef idx="2">
            <a:schemeClr val="accent6"/>
          </a:lnRef>
          <a:fillRef idx="1">
            <a:schemeClr val="lt1"/>
          </a:fillRef>
          <a:effectRef idx="0">
            <a:schemeClr val="accent6"/>
          </a:effectRef>
          <a:fontRef idx="minor">
            <a:schemeClr val="dk1"/>
          </a:fontRef>
        </dgm:style>
      </dgm:prSet>
      <dgm:spPr>
        <a:solidFill>
          <a:schemeClr val="accent6">
            <a:lumMod val="60000"/>
            <a:lumOff val="40000"/>
          </a:schemeClr>
        </a:solidFill>
        <a:ln>
          <a:solidFill>
            <a:srgbClr val="984807"/>
          </a:solidFill>
        </a:ln>
      </dgm:spPr>
      <dgm:t>
        <a:bodyPr lIns="3600" tIns="3600" rIns="3600" bIns="3600"/>
        <a:lstStyle/>
        <a:p>
          <a:r>
            <a:rPr lang="en-US" sz="1400" b="1" dirty="0" smtClean="0">
              <a:solidFill>
                <a:srgbClr val="002060"/>
              </a:solidFill>
              <a:latin typeface="+mj-lt"/>
            </a:rPr>
            <a:t>Design</a:t>
          </a:r>
          <a:endParaRPr lang="en-US" sz="1400" b="1" dirty="0">
            <a:solidFill>
              <a:srgbClr val="002060"/>
            </a:solidFill>
            <a:latin typeface="+mj-lt"/>
          </a:endParaRPr>
        </a:p>
      </dgm:t>
    </dgm:pt>
    <dgm:pt modelId="{325D7BB7-79D4-4851-A6E7-90A1D61CE257}" type="parTrans" cxnId="{D2DEFA95-91F0-47A2-A696-1974FE51A6E1}">
      <dgm:prSet/>
      <dgm:spPr/>
      <dgm:t>
        <a:bodyPr/>
        <a:lstStyle/>
        <a:p>
          <a:endParaRPr lang="en-US"/>
        </a:p>
      </dgm:t>
    </dgm:pt>
    <dgm:pt modelId="{A880C1CB-5282-4AC2-BC34-336E5151245A}" type="sibTrans" cxnId="{D2DEFA95-91F0-47A2-A696-1974FE51A6E1}">
      <dgm:prSet/>
      <dgm:spPr>
        <a:solidFill>
          <a:srgbClr val="984807"/>
        </a:solidFill>
      </dgm:spPr>
      <dgm:t>
        <a:bodyPr/>
        <a:lstStyle/>
        <a:p>
          <a:endParaRPr lang="en-US"/>
        </a:p>
      </dgm:t>
    </dgm:pt>
    <dgm:pt modelId="{64CE2264-D7C2-484E-BF75-BC6D66C852FC}">
      <dgm:prSet phldrT="[Text]" custT="1"/>
      <dgm:spPr>
        <a:solidFill>
          <a:schemeClr val="accent6">
            <a:lumMod val="60000"/>
            <a:lumOff val="40000"/>
          </a:schemeClr>
        </a:solidFill>
        <a:ln w="25400">
          <a:solidFill>
            <a:srgbClr val="984807"/>
          </a:solidFill>
        </a:ln>
      </dgm:spPr>
      <dgm:t>
        <a:bodyPr/>
        <a:lstStyle/>
        <a:p>
          <a:r>
            <a:rPr lang="en-US" sz="1400" b="1" dirty="0" smtClean="0">
              <a:solidFill>
                <a:srgbClr val="002060"/>
              </a:solidFill>
              <a:latin typeface="+mj-lt"/>
            </a:rPr>
            <a:t>Execution</a:t>
          </a:r>
          <a:endParaRPr lang="en-US" sz="1400" b="1" dirty="0">
            <a:solidFill>
              <a:srgbClr val="002060"/>
            </a:solidFill>
            <a:latin typeface="+mj-lt"/>
          </a:endParaRPr>
        </a:p>
      </dgm:t>
    </dgm:pt>
    <dgm:pt modelId="{98C11904-1990-4C1E-B837-9DB8112285C6}" type="parTrans" cxnId="{3D2326D4-96BD-4E0F-A696-0AF6CEAA4A03}">
      <dgm:prSet/>
      <dgm:spPr/>
      <dgm:t>
        <a:bodyPr/>
        <a:lstStyle/>
        <a:p>
          <a:endParaRPr lang="en-US"/>
        </a:p>
      </dgm:t>
    </dgm:pt>
    <dgm:pt modelId="{8406293D-C31D-4B41-A626-8B0BB36E0957}" type="sibTrans" cxnId="{3D2326D4-96BD-4E0F-A696-0AF6CEAA4A03}">
      <dgm:prSet/>
      <dgm:spPr>
        <a:solidFill>
          <a:srgbClr val="984807"/>
        </a:solidFill>
      </dgm:spPr>
      <dgm:t>
        <a:bodyPr/>
        <a:lstStyle/>
        <a:p>
          <a:endParaRPr lang="en-US"/>
        </a:p>
      </dgm:t>
    </dgm:pt>
    <dgm:pt modelId="{CADBD99D-8ED6-4DDC-B81A-2B111332D955}">
      <dgm:prSet phldrT="[Text]" custT="1"/>
      <dgm:spPr>
        <a:solidFill>
          <a:schemeClr val="accent6">
            <a:lumMod val="60000"/>
            <a:lumOff val="40000"/>
          </a:schemeClr>
        </a:solidFill>
        <a:ln w="25400">
          <a:solidFill>
            <a:srgbClr val="984807"/>
          </a:solidFill>
        </a:ln>
      </dgm:spPr>
      <dgm:t>
        <a:bodyPr/>
        <a:lstStyle/>
        <a:p>
          <a:r>
            <a:rPr lang="en-US" sz="1400" b="1" dirty="0" smtClean="0">
              <a:solidFill>
                <a:srgbClr val="002060"/>
              </a:solidFill>
              <a:latin typeface="+mj-lt"/>
            </a:rPr>
            <a:t>Monitoring</a:t>
          </a:r>
          <a:endParaRPr lang="en-US" sz="1400" b="1" dirty="0">
            <a:solidFill>
              <a:srgbClr val="002060"/>
            </a:solidFill>
            <a:latin typeface="+mj-lt"/>
          </a:endParaRPr>
        </a:p>
      </dgm:t>
    </dgm:pt>
    <dgm:pt modelId="{5E083381-982B-4209-8785-EDA480432A51}" type="parTrans" cxnId="{4A23E659-6EC5-4E45-95CB-A1EF83429065}">
      <dgm:prSet/>
      <dgm:spPr/>
      <dgm:t>
        <a:bodyPr/>
        <a:lstStyle/>
        <a:p>
          <a:endParaRPr lang="en-US"/>
        </a:p>
      </dgm:t>
    </dgm:pt>
    <dgm:pt modelId="{575BA96D-E7A0-4F22-B7B8-1ADF8F838877}" type="sibTrans" cxnId="{4A23E659-6EC5-4E45-95CB-A1EF83429065}">
      <dgm:prSet/>
      <dgm:spPr>
        <a:solidFill>
          <a:srgbClr val="984807"/>
        </a:solidFill>
      </dgm:spPr>
      <dgm:t>
        <a:bodyPr/>
        <a:lstStyle/>
        <a:p>
          <a:endParaRPr lang="en-US"/>
        </a:p>
      </dgm:t>
    </dgm:pt>
    <dgm:pt modelId="{1037C443-A8F0-4483-B481-EB3D1A85B376}">
      <dgm:prSet phldrT="[Text]" custT="1"/>
      <dgm:spPr>
        <a:solidFill>
          <a:schemeClr val="accent6">
            <a:lumMod val="60000"/>
            <a:lumOff val="40000"/>
          </a:schemeClr>
        </a:solidFill>
        <a:ln w="25400">
          <a:solidFill>
            <a:srgbClr val="984807"/>
          </a:solidFill>
        </a:ln>
      </dgm:spPr>
      <dgm:t>
        <a:bodyPr/>
        <a:lstStyle/>
        <a:p>
          <a:r>
            <a:rPr lang="en-US" sz="1400" b="1" dirty="0" smtClean="0">
              <a:solidFill>
                <a:srgbClr val="002060"/>
              </a:solidFill>
              <a:latin typeface="+mj-lt"/>
            </a:rPr>
            <a:t>Modelling</a:t>
          </a:r>
          <a:endParaRPr lang="en-US" sz="1400" b="1" dirty="0">
            <a:solidFill>
              <a:srgbClr val="002060"/>
            </a:solidFill>
            <a:latin typeface="+mj-lt"/>
          </a:endParaRPr>
        </a:p>
      </dgm:t>
    </dgm:pt>
    <dgm:pt modelId="{6F8BF2F6-7D93-4C1F-8505-BFC58A3BE439}" type="parTrans" cxnId="{0249D7A2-ED8A-4A92-B011-471B8F22764A}">
      <dgm:prSet/>
      <dgm:spPr/>
      <dgm:t>
        <a:bodyPr/>
        <a:lstStyle/>
        <a:p>
          <a:endParaRPr lang="en-US"/>
        </a:p>
      </dgm:t>
    </dgm:pt>
    <dgm:pt modelId="{41494E63-11CF-4A54-8C12-13285BAC0E79}" type="sibTrans" cxnId="{0249D7A2-ED8A-4A92-B011-471B8F22764A}">
      <dgm:prSet/>
      <dgm:spPr>
        <a:solidFill>
          <a:srgbClr val="984807"/>
        </a:solidFill>
      </dgm:spPr>
      <dgm:t>
        <a:bodyPr/>
        <a:lstStyle/>
        <a:p>
          <a:endParaRPr lang="en-US"/>
        </a:p>
      </dgm:t>
    </dgm:pt>
    <dgm:pt modelId="{6A371C0D-B40E-4688-A708-C60CA34B14A9}">
      <dgm:prSet phldrT="[Text]" custT="1"/>
      <dgm:spPr>
        <a:solidFill>
          <a:schemeClr val="accent6">
            <a:lumMod val="60000"/>
            <a:lumOff val="40000"/>
          </a:schemeClr>
        </a:solidFill>
        <a:ln w="25400">
          <a:solidFill>
            <a:srgbClr val="984807"/>
          </a:solidFill>
        </a:ln>
      </dgm:spPr>
      <dgm:t>
        <a:bodyPr lIns="3600" tIns="3600" rIns="3600" bIns="3600"/>
        <a:lstStyle/>
        <a:p>
          <a:r>
            <a:rPr lang="en-US" sz="1400" b="1" dirty="0" err="1" smtClean="0">
              <a:solidFill>
                <a:srgbClr val="002060"/>
              </a:solidFill>
              <a:latin typeface="+mj-lt"/>
            </a:rPr>
            <a:t>Optimisation</a:t>
          </a:r>
          <a:endParaRPr lang="en-US" sz="1400" b="1" dirty="0">
            <a:solidFill>
              <a:srgbClr val="002060"/>
            </a:solidFill>
            <a:latin typeface="+mj-lt"/>
          </a:endParaRPr>
        </a:p>
      </dgm:t>
    </dgm:pt>
    <dgm:pt modelId="{2BA328E0-4314-4D5B-BCDA-E45D963E40F6}" type="sibTrans" cxnId="{A83667F0-8605-4FD7-ABB5-EC8CF8C49C2B}">
      <dgm:prSet/>
      <dgm:spPr>
        <a:solidFill>
          <a:srgbClr val="984807"/>
        </a:solidFill>
      </dgm:spPr>
      <dgm:t>
        <a:bodyPr/>
        <a:lstStyle/>
        <a:p>
          <a:endParaRPr lang="en-US"/>
        </a:p>
      </dgm:t>
    </dgm:pt>
    <dgm:pt modelId="{37456FEB-367A-4CC7-8017-70EA166B698C}" type="parTrans" cxnId="{A83667F0-8605-4FD7-ABB5-EC8CF8C49C2B}">
      <dgm:prSet/>
      <dgm:spPr/>
      <dgm:t>
        <a:bodyPr/>
        <a:lstStyle/>
        <a:p>
          <a:endParaRPr lang="en-US"/>
        </a:p>
      </dgm:t>
    </dgm:pt>
    <dgm:pt modelId="{A38E2672-0A81-446D-9C6A-D118785057D0}" type="pres">
      <dgm:prSet presAssocID="{780E9067-6794-48E5-8A4F-4AABF0715B48}" presName="cycle" presStyleCnt="0">
        <dgm:presLayoutVars>
          <dgm:dir/>
          <dgm:resizeHandles val="exact"/>
        </dgm:presLayoutVars>
      </dgm:prSet>
      <dgm:spPr/>
      <dgm:t>
        <a:bodyPr/>
        <a:lstStyle/>
        <a:p>
          <a:endParaRPr lang="en-US"/>
        </a:p>
      </dgm:t>
    </dgm:pt>
    <dgm:pt modelId="{001B6534-E74A-434D-B766-E796C6FBBDE8}" type="pres">
      <dgm:prSet presAssocID="{8814D340-5BBE-4B35-ACED-0AECFF437ED9}" presName="dummy" presStyleCnt="0"/>
      <dgm:spPr/>
    </dgm:pt>
    <dgm:pt modelId="{A816E67C-EFC4-4B9C-9DBD-DA97341A6DDB}" type="pres">
      <dgm:prSet presAssocID="{8814D340-5BBE-4B35-ACED-0AECFF437ED9}" presName="node" presStyleLbl="revTx" presStyleIdx="0" presStyleCnt="5" custScaleX="86813" custScaleY="40524" custRadScaleRad="98437" custRadScaleInc="-5923">
        <dgm:presLayoutVars>
          <dgm:bulletEnabled val="1"/>
        </dgm:presLayoutVars>
      </dgm:prSet>
      <dgm:spPr/>
      <dgm:t>
        <a:bodyPr/>
        <a:lstStyle/>
        <a:p>
          <a:endParaRPr lang="en-US"/>
        </a:p>
      </dgm:t>
    </dgm:pt>
    <dgm:pt modelId="{FF8CCD5F-CA47-40D1-B1CC-22E83A82F876}" type="pres">
      <dgm:prSet presAssocID="{A880C1CB-5282-4AC2-BC34-336E5151245A}" presName="sibTrans" presStyleLbl="node1" presStyleIdx="0" presStyleCnt="5"/>
      <dgm:spPr/>
      <dgm:t>
        <a:bodyPr/>
        <a:lstStyle/>
        <a:p>
          <a:endParaRPr lang="en-US"/>
        </a:p>
      </dgm:t>
    </dgm:pt>
    <dgm:pt modelId="{B1F53E5F-DA87-432C-BAFA-6448AD6BD8F4}" type="pres">
      <dgm:prSet presAssocID="{1037C443-A8F0-4483-B481-EB3D1A85B376}" presName="dummy" presStyleCnt="0"/>
      <dgm:spPr/>
    </dgm:pt>
    <dgm:pt modelId="{37C90EF8-192D-4B16-8BB5-58A071BF95EA}" type="pres">
      <dgm:prSet presAssocID="{1037C443-A8F0-4483-B481-EB3D1A85B376}" presName="node" presStyleLbl="revTx" presStyleIdx="1" presStyleCnt="5" custScaleX="77943" custScaleY="46295">
        <dgm:presLayoutVars>
          <dgm:bulletEnabled val="1"/>
        </dgm:presLayoutVars>
      </dgm:prSet>
      <dgm:spPr/>
      <dgm:t>
        <a:bodyPr/>
        <a:lstStyle/>
        <a:p>
          <a:endParaRPr lang="en-US"/>
        </a:p>
      </dgm:t>
    </dgm:pt>
    <dgm:pt modelId="{8014A34A-F53D-411F-A3C3-897EB40EDC22}" type="pres">
      <dgm:prSet presAssocID="{41494E63-11CF-4A54-8C12-13285BAC0E79}" presName="sibTrans" presStyleLbl="node1" presStyleIdx="1" presStyleCnt="5"/>
      <dgm:spPr/>
      <dgm:t>
        <a:bodyPr/>
        <a:lstStyle/>
        <a:p>
          <a:endParaRPr lang="en-US"/>
        </a:p>
      </dgm:t>
    </dgm:pt>
    <dgm:pt modelId="{7E344CDC-E84B-4561-8D4A-15BC38895BC2}" type="pres">
      <dgm:prSet presAssocID="{64CE2264-D7C2-484E-BF75-BC6D66C852FC}" presName="dummy" presStyleCnt="0"/>
      <dgm:spPr/>
    </dgm:pt>
    <dgm:pt modelId="{6DC86D8B-D5A8-400C-B359-8EE9F05A3954}" type="pres">
      <dgm:prSet presAssocID="{64CE2264-D7C2-484E-BF75-BC6D66C852FC}" presName="node" presStyleLbl="revTx" presStyleIdx="2" presStyleCnt="5" custScaleX="79849" custScaleY="42475">
        <dgm:presLayoutVars>
          <dgm:bulletEnabled val="1"/>
        </dgm:presLayoutVars>
      </dgm:prSet>
      <dgm:spPr/>
      <dgm:t>
        <a:bodyPr/>
        <a:lstStyle/>
        <a:p>
          <a:endParaRPr lang="en-US"/>
        </a:p>
      </dgm:t>
    </dgm:pt>
    <dgm:pt modelId="{2AD959C7-E254-484D-A17A-DDBED24F1C94}" type="pres">
      <dgm:prSet presAssocID="{8406293D-C31D-4B41-A626-8B0BB36E0957}" presName="sibTrans" presStyleLbl="node1" presStyleIdx="2" presStyleCnt="5"/>
      <dgm:spPr/>
      <dgm:t>
        <a:bodyPr/>
        <a:lstStyle/>
        <a:p>
          <a:endParaRPr lang="en-US"/>
        </a:p>
      </dgm:t>
    </dgm:pt>
    <dgm:pt modelId="{C51D727D-F4F5-4D46-8A3B-5BEF533124DB}" type="pres">
      <dgm:prSet presAssocID="{CADBD99D-8ED6-4DDC-B81A-2B111332D955}" presName="dummy" presStyleCnt="0"/>
      <dgm:spPr/>
    </dgm:pt>
    <dgm:pt modelId="{56E0AC0B-43B7-4679-A24A-4540C0DE04C7}" type="pres">
      <dgm:prSet presAssocID="{CADBD99D-8ED6-4DDC-B81A-2B111332D955}" presName="node" presStyleLbl="revTx" presStyleIdx="3" presStyleCnt="5" custScaleX="72557" custScaleY="47821" custRadScaleRad="101459" custRadScaleInc="1115">
        <dgm:presLayoutVars>
          <dgm:bulletEnabled val="1"/>
        </dgm:presLayoutVars>
      </dgm:prSet>
      <dgm:spPr/>
      <dgm:t>
        <a:bodyPr/>
        <a:lstStyle/>
        <a:p>
          <a:endParaRPr lang="en-US"/>
        </a:p>
      </dgm:t>
    </dgm:pt>
    <dgm:pt modelId="{31CA2542-8CAB-48F1-9D58-684CFDBDF51F}" type="pres">
      <dgm:prSet presAssocID="{575BA96D-E7A0-4F22-B7B8-1ADF8F838877}" presName="sibTrans" presStyleLbl="node1" presStyleIdx="3" presStyleCnt="5"/>
      <dgm:spPr/>
      <dgm:t>
        <a:bodyPr/>
        <a:lstStyle/>
        <a:p>
          <a:endParaRPr lang="en-US"/>
        </a:p>
      </dgm:t>
    </dgm:pt>
    <dgm:pt modelId="{5E15DFDC-8519-4BD2-B09E-F6A25CF3892B}" type="pres">
      <dgm:prSet presAssocID="{6A371C0D-B40E-4688-A708-C60CA34B14A9}" presName="dummy" presStyleCnt="0"/>
      <dgm:spPr/>
    </dgm:pt>
    <dgm:pt modelId="{71E5AC03-4028-49ED-90E5-754CEE95B309}" type="pres">
      <dgm:prSet presAssocID="{6A371C0D-B40E-4688-A708-C60CA34B14A9}" presName="node" presStyleLbl="revTx" presStyleIdx="4" presStyleCnt="5" custScaleX="87137" custScaleY="46833">
        <dgm:presLayoutVars>
          <dgm:bulletEnabled val="1"/>
        </dgm:presLayoutVars>
      </dgm:prSet>
      <dgm:spPr/>
      <dgm:t>
        <a:bodyPr/>
        <a:lstStyle/>
        <a:p>
          <a:endParaRPr lang="en-US"/>
        </a:p>
      </dgm:t>
    </dgm:pt>
    <dgm:pt modelId="{705AE271-59E4-43C4-A8B4-FE5D0814C0B1}" type="pres">
      <dgm:prSet presAssocID="{2BA328E0-4314-4D5B-BCDA-E45D963E40F6}" presName="sibTrans" presStyleLbl="node1" presStyleIdx="4" presStyleCnt="5"/>
      <dgm:spPr/>
      <dgm:t>
        <a:bodyPr/>
        <a:lstStyle/>
        <a:p>
          <a:endParaRPr lang="en-US"/>
        </a:p>
      </dgm:t>
    </dgm:pt>
  </dgm:ptLst>
  <dgm:cxnLst>
    <dgm:cxn modelId="{EDDC81F3-8B4A-461D-8101-6DEF14566D12}" type="presOf" srcId="{CADBD99D-8ED6-4DDC-B81A-2B111332D955}" destId="{56E0AC0B-43B7-4679-A24A-4540C0DE04C7}" srcOrd="0" destOrd="0" presId="urn:microsoft.com/office/officeart/2005/8/layout/cycle1"/>
    <dgm:cxn modelId="{3D2326D4-96BD-4E0F-A696-0AF6CEAA4A03}" srcId="{780E9067-6794-48E5-8A4F-4AABF0715B48}" destId="{64CE2264-D7C2-484E-BF75-BC6D66C852FC}" srcOrd="2" destOrd="0" parTransId="{98C11904-1990-4C1E-B837-9DB8112285C6}" sibTransId="{8406293D-C31D-4B41-A626-8B0BB36E0957}"/>
    <dgm:cxn modelId="{0249D7A2-ED8A-4A92-B011-471B8F22764A}" srcId="{780E9067-6794-48E5-8A4F-4AABF0715B48}" destId="{1037C443-A8F0-4483-B481-EB3D1A85B376}" srcOrd="1" destOrd="0" parTransId="{6F8BF2F6-7D93-4C1F-8505-BFC58A3BE439}" sibTransId="{41494E63-11CF-4A54-8C12-13285BAC0E79}"/>
    <dgm:cxn modelId="{101A2468-3D91-4345-B124-E3296A1D5FF3}" type="presOf" srcId="{8406293D-C31D-4B41-A626-8B0BB36E0957}" destId="{2AD959C7-E254-484D-A17A-DDBED24F1C94}" srcOrd="0" destOrd="0" presId="urn:microsoft.com/office/officeart/2005/8/layout/cycle1"/>
    <dgm:cxn modelId="{D02DAE24-4C4B-484C-8949-84202A0E6F68}" type="presOf" srcId="{8814D340-5BBE-4B35-ACED-0AECFF437ED9}" destId="{A816E67C-EFC4-4B9C-9DBD-DA97341A6DDB}" srcOrd="0" destOrd="0" presId="urn:microsoft.com/office/officeart/2005/8/layout/cycle1"/>
    <dgm:cxn modelId="{4E717C85-3023-4311-992D-4410EB6E3C32}" type="presOf" srcId="{64CE2264-D7C2-484E-BF75-BC6D66C852FC}" destId="{6DC86D8B-D5A8-400C-B359-8EE9F05A3954}" srcOrd="0" destOrd="0" presId="urn:microsoft.com/office/officeart/2005/8/layout/cycle1"/>
    <dgm:cxn modelId="{D2DEFA95-91F0-47A2-A696-1974FE51A6E1}" srcId="{780E9067-6794-48E5-8A4F-4AABF0715B48}" destId="{8814D340-5BBE-4B35-ACED-0AECFF437ED9}" srcOrd="0" destOrd="0" parTransId="{325D7BB7-79D4-4851-A6E7-90A1D61CE257}" sibTransId="{A880C1CB-5282-4AC2-BC34-336E5151245A}"/>
    <dgm:cxn modelId="{355A11D0-796C-4EEB-8D41-3FE12191B2CA}" type="presOf" srcId="{41494E63-11CF-4A54-8C12-13285BAC0E79}" destId="{8014A34A-F53D-411F-A3C3-897EB40EDC22}" srcOrd="0" destOrd="0" presId="urn:microsoft.com/office/officeart/2005/8/layout/cycle1"/>
    <dgm:cxn modelId="{A83667F0-8605-4FD7-ABB5-EC8CF8C49C2B}" srcId="{780E9067-6794-48E5-8A4F-4AABF0715B48}" destId="{6A371C0D-B40E-4688-A708-C60CA34B14A9}" srcOrd="4" destOrd="0" parTransId="{37456FEB-367A-4CC7-8017-70EA166B698C}" sibTransId="{2BA328E0-4314-4D5B-BCDA-E45D963E40F6}"/>
    <dgm:cxn modelId="{56FD4E1D-A530-4987-B891-A96BD2C0E86D}" type="presOf" srcId="{575BA96D-E7A0-4F22-B7B8-1ADF8F838877}" destId="{31CA2542-8CAB-48F1-9D58-684CFDBDF51F}" srcOrd="0" destOrd="0" presId="urn:microsoft.com/office/officeart/2005/8/layout/cycle1"/>
    <dgm:cxn modelId="{30CB49DB-0086-4D5E-A896-3862E2DD843A}" type="presOf" srcId="{A880C1CB-5282-4AC2-BC34-336E5151245A}" destId="{FF8CCD5F-CA47-40D1-B1CC-22E83A82F876}" srcOrd="0" destOrd="0" presId="urn:microsoft.com/office/officeart/2005/8/layout/cycle1"/>
    <dgm:cxn modelId="{83D124BC-FB98-4EBB-A8C5-4330FDCF9780}" type="presOf" srcId="{1037C443-A8F0-4483-B481-EB3D1A85B376}" destId="{37C90EF8-192D-4B16-8BB5-58A071BF95EA}" srcOrd="0" destOrd="0" presId="urn:microsoft.com/office/officeart/2005/8/layout/cycle1"/>
    <dgm:cxn modelId="{712D5ED9-A9BE-4373-89E7-39409ABCA5D3}" type="presOf" srcId="{780E9067-6794-48E5-8A4F-4AABF0715B48}" destId="{A38E2672-0A81-446D-9C6A-D118785057D0}" srcOrd="0" destOrd="0" presId="urn:microsoft.com/office/officeart/2005/8/layout/cycle1"/>
    <dgm:cxn modelId="{4A23E659-6EC5-4E45-95CB-A1EF83429065}" srcId="{780E9067-6794-48E5-8A4F-4AABF0715B48}" destId="{CADBD99D-8ED6-4DDC-B81A-2B111332D955}" srcOrd="3" destOrd="0" parTransId="{5E083381-982B-4209-8785-EDA480432A51}" sibTransId="{575BA96D-E7A0-4F22-B7B8-1ADF8F838877}"/>
    <dgm:cxn modelId="{0E806CC7-FB5D-4C08-8454-A246BD43DD47}" type="presOf" srcId="{6A371C0D-B40E-4688-A708-C60CA34B14A9}" destId="{71E5AC03-4028-49ED-90E5-754CEE95B309}" srcOrd="0" destOrd="0" presId="urn:microsoft.com/office/officeart/2005/8/layout/cycle1"/>
    <dgm:cxn modelId="{C5AB16CA-9711-470E-8752-C3AF67D58934}" type="presOf" srcId="{2BA328E0-4314-4D5B-BCDA-E45D963E40F6}" destId="{705AE271-59E4-43C4-A8B4-FE5D0814C0B1}" srcOrd="0" destOrd="0" presId="urn:microsoft.com/office/officeart/2005/8/layout/cycle1"/>
    <dgm:cxn modelId="{7E8FB3EE-51C8-4428-87FB-931615B0334D}" type="presParOf" srcId="{A38E2672-0A81-446D-9C6A-D118785057D0}" destId="{001B6534-E74A-434D-B766-E796C6FBBDE8}" srcOrd="0" destOrd="0" presId="urn:microsoft.com/office/officeart/2005/8/layout/cycle1"/>
    <dgm:cxn modelId="{7001F7BF-F654-4B7E-A70C-6CAD8B02EB53}" type="presParOf" srcId="{A38E2672-0A81-446D-9C6A-D118785057D0}" destId="{A816E67C-EFC4-4B9C-9DBD-DA97341A6DDB}" srcOrd="1" destOrd="0" presId="urn:microsoft.com/office/officeart/2005/8/layout/cycle1"/>
    <dgm:cxn modelId="{F17B0234-5EEF-4234-96E1-812EBDD5EEA4}" type="presParOf" srcId="{A38E2672-0A81-446D-9C6A-D118785057D0}" destId="{FF8CCD5F-CA47-40D1-B1CC-22E83A82F876}" srcOrd="2" destOrd="0" presId="urn:microsoft.com/office/officeart/2005/8/layout/cycle1"/>
    <dgm:cxn modelId="{37994D33-9CA8-4DE2-9782-A60A31C1A66A}" type="presParOf" srcId="{A38E2672-0A81-446D-9C6A-D118785057D0}" destId="{B1F53E5F-DA87-432C-BAFA-6448AD6BD8F4}" srcOrd="3" destOrd="0" presId="urn:microsoft.com/office/officeart/2005/8/layout/cycle1"/>
    <dgm:cxn modelId="{19E6FD8E-ACC6-4B93-BF09-673EBAC2FC54}" type="presParOf" srcId="{A38E2672-0A81-446D-9C6A-D118785057D0}" destId="{37C90EF8-192D-4B16-8BB5-58A071BF95EA}" srcOrd="4" destOrd="0" presId="urn:microsoft.com/office/officeart/2005/8/layout/cycle1"/>
    <dgm:cxn modelId="{4DF5CF06-55F0-42C1-B727-5DAAADEA4A96}" type="presParOf" srcId="{A38E2672-0A81-446D-9C6A-D118785057D0}" destId="{8014A34A-F53D-411F-A3C3-897EB40EDC22}" srcOrd="5" destOrd="0" presId="urn:microsoft.com/office/officeart/2005/8/layout/cycle1"/>
    <dgm:cxn modelId="{A1E4D66F-103D-44E3-ABF1-7E54869E0E43}" type="presParOf" srcId="{A38E2672-0A81-446D-9C6A-D118785057D0}" destId="{7E344CDC-E84B-4561-8D4A-15BC38895BC2}" srcOrd="6" destOrd="0" presId="urn:microsoft.com/office/officeart/2005/8/layout/cycle1"/>
    <dgm:cxn modelId="{7E34D1DF-9FC0-42B1-9610-A95BA659876F}" type="presParOf" srcId="{A38E2672-0A81-446D-9C6A-D118785057D0}" destId="{6DC86D8B-D5A8-400C-B359-8EE9F05A3954}" srcOrd="7" destOrd="0" presId="urn:microsoft.com/office/officeart/2005/8/layout/cycle1"/>
    <dgm:cxn modelId="{11106795-310E-4C07-B212-884C6F5CF0C4}" type="presParOf" srcId="{A38E2672-0A81-446D-9C6A-D118785057D0}" destId="{2AD959C7-E254-484D-A17A-DDBED24F1C94}" srcOrd="8" destOrd="0" presId="urn:microsoft.com/office/officeart/2005/8/layout/cycle1"/>
    <dgm:cxn modelId="{0E0C6656-50F0-43F4-9830-EA2E21E59BEC}" type="presParOf" srcId="{A38E2672-0A81-446D-9C6A-D118785057D0}" destId="{C51D727D-F4F5-4D46-8A3B-5BEF533124DB}" srcOrd="9" destOrd="0" presId="urn:microsoft.com/office/officeart/2005/8/layout/cycle1"/>
    <dgm:cxn modelId="{05F61AB5-CAB3-48C6-B9B6-5DC37275F213}" type="presParOf" srcId="{A38E2672-0A81-446D-9C6A-D118785057D0}" destId="{56E0AC0B-43B7-4679-A24A-4540C0DE04C7}" srcOrd="10" destOrd="0" presId="urn:microsoft.com/office/officeart/2005/8/layout/cycle1"/>
    <dgm:cxn modelId="{9A80578C-A534-40A3-9355-77F9EB5AE22D}" type="presParOf" srcId="{A38E2672-0A81-446D-9C6A-D118785057D0}" destId="{31CA2542-8CAB-48F1-9D58-684CFDBDF51F}" srcOrd="11" destOrd="0" presId="urn:microsoft.com/office/officeart/2005/8/layout/cycle1"/>
    <dgm:cxn modelId="{DB0DA404-BC33-4A3A-98F3-0901DA638440}" type="presParOf" srcId="{A38E2672-0A81-446D-9C6A-D118785057D0}" destId="{5E15DFDC-8519-4BD2-B09E-F6A25CF3892B}" srcOrd="12" destOrd="0" presId="urn:microsoft.com/office/officeart/2005/8/layout/cycle1"/>
    <dgm:cxn modelId="{DA40DB8B-023A-44EB-BD82-81B0A8FA1E87}" type="presParOf" srcId="{A38E2672-0A81-446D-9C6A-D118785057D0}" destId="{71E5AC03-4028-49ED-90E5-754CEE95B309}" srcOrd="13" destOrd="0" presId="urn:microsoft.com/office/officeart/2005/8/layout/cycle1"/>
    <dgm:cxn modelId="{1CC9EF41-58C6-4083-9598-C9E6E2F41F17}" type="presParOf" srcId="{A38E2672-0A81-446D-9C6A-D118785057D0}" destId="{705AE271-59E4-43C4-A8B4-FE5D0814C0B1}" srcOrd="14" destOrd="0" presId="urn:microsoft.com/office/officeart/2005/8/layout/cycle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16E67C-EFC4-4B9C-9DBD-DA97341A6DDB}">
      <dsp:nvSpPr>
        <dsp:cNvPr id="0" name=""/>
        <dsp:cNvSpPr/>
      </dsp:nvSpPr>
      <dsp:spPr>
        <a:xfrm>
          <a:off x="4896323" y="640021"/>
          <a:ext cx="1187388" cy="554268"/>
        </a:xfrm>
        <a:prstGeom prst="rect">
          <a:avLst/>
        </a:prstGeom>
        <a:solidFill>
          <a:schemeClr val="accent6">
            <a:lumMod val="60000"/>
            <a:lumOff val="40000"/>
          </a:schemeClr>
        </a:solidFill>
        <a:ln w="25400" cap="flat" cmpd="sng" algn="ctr">
          <a:solidFill>
            <a:srgbClr val="984807"/>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 tIns="3600" rIns="3600" bIns="3600" numCol="1" spcCol="1270" anchor="ctr" anchorCtr="0">
          <a:noAutofit/>
        </a:bodyPr>
        <a:lstStyle/>
        <a:p>
          <a:pPr lvl="0" algn="ctr" defTabSz="622300">
            <a:lnSpc>
              <a:spcPct val="90000"/>
            </a:lnSpc>
            <a:spcBef>
              <a:spcPct val="0"/>
            </a:spcBef>
            <a:spcAft>
              <a:spcPct val="35000"/>
            </a:spcAft>
          </a:pPr>
          <a:r>
            <a:rPr lang="en-US" sz="1400" b="1" kern="1200" dirty="0" smtClean="0">
              <a:solidFill>
                <a:srgbClr val="002060"/>
              </a:solidFill>
              <a:latin typeface="+mj-lt"/>
            </a:rPr>
            <a:t>Design</a:t>
          </a:r>
          <a:endParaRPr lang="en-US" sz="1400" b="1" kern="1200" dirty="0">
            <a:solidFill>
              <a:srgbClr val="002060"/>
            </a:solidFill>
            <a:latin typeface="+mj-lt"/>
          </a:endParaRPr>
        </a:p>
      </dsp:txBody>
      <dsp:txXfrm>
        <a:off x="4896323" y="640021"/>
        <a:ext cx="1187388" cy="554268"/>
      </dsp:txXfrm>
    </dsp:sp>
    <dsp:sp modelId="{FF8CCD5F-CA47-40D1-B1CC-22E83A82F876}">
      <dsp:nvSpPr>
        <dsp:cNvPr id="0" name=""/>
        <dsp:cNvSpPr/>
      </dsp:nvSpPr>
      <dsp:spPr>
        <a:xfrm>
          <a:off x="1648332" y="240502"/>
          <a:ext cx="5127538" cy="5127538"/>
        </a:xfrm>
        <a:prstGeom prst="circularArrow">
          <a:avLst>
            <a:gd name="adj1" fmla="val 5202"/>
            <a:gd name="adj2" fmla="val 336015"/>
            <a:gd name="adj3" fmla="val 184240"/>
            <a:gd name="adj4" fmla="val 18896937"/>
            <a:gd name="adj5" fmla="val 6068"/>
          </a:avLst>
        </a:prstGeom>
        <a:solidFill>
          <a:srgbClr val="98480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C90EF8-192D-4B16-8BB5-58A071BF95EA}">
      <dsp:nvSpPr>
        <dsp:cNvPr id="0" name=""/>
        <dsp:cNvSpPr/>
      </dsp:nvSpPr>
      <dsp:spPr>
        <a:xfrm>
          <a:off x="5849609" y="3147223"/>
          <a:ext cx="1066068" cy="633202"/>
        </a:xfrm>
        <a:prstGeom prst="rect">
          <a:avLst/>
        </a:prstGeom>
        <a:solidFill>
          <a:schemeClr val="accent6">
            <a:lumMod val="60000"/>
            <a:lumOff val="40000"/>
          </a:schemeClr>
        </a:solidFill>
        <a:ln w="25400">
          <a:solidFill>
            <a:srgbClr val="984807"/>
          </a:solid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solidFill>
                <a:srgbClr val="002060"/>
              </a:solidFill>
              <a:latin typeface="+mj-lt"/>
            </a:rPr>
            <a:t>Modelling</a:t>
          </a:r>
          <a:endParaRPr lang="en-US" sz="1400" b="1" kern="1200" dirty="0">
            <a:solidFill>
              <a:srgbClr val="002060"/>
            </a:solidFill>
            <a:latin typeface="+mj-lt"/>
          </a:endParaRPr>
        </a:p>
      </dsp:txBody>
      <dsp:txXfrm>
        <a:off x="5849609" y="3147223"/>
        <a:ext cx="1066068" cy="633202"/>
      </dsp:txXfrm>
    </dsp:sp>
    <dsp:sp modelId="{8014A34A-F53D-411F-A3C3-897EB40EDC22}">
      <dsp:nvSpPr>
        <dsp:cNvPr id="0" name=""/>
        <dsp:cNvSpPr/>
      </dsp:nvSpPr>
      <dsp:spPr>
        <a:xfrm>
          <a:off x="1655382" y="197093"/>
          <a:ext cx="5127538" cy="5127538"/>
        </a:xfrm>
        <a:prstGeom prst="circularArrow">
          <a:avLst>
            <a:gd name="adj1" fmla="val 5202"/>
            <a:gd name="adj2" fmla="val 336015"/>
            <a:gd name="adj3" fmla="val 4230621"/>
            <a:gd name="adj4" fmla="val 1597667"/>
            <a:gd name="adj5" fmla="val 6068"/>
          </a:avLst>
        </a:prstGeom>
        <a:solidFill>
          <a:srgbClr val="98480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C86D8B-D5A8-400C-B359-8EE9F05A3954}">
      <dsp:nvSpPr>
        <dsp:cNvPr id="0" name=""/>
        <dsp:cNvSpPr/>
      </dsp:nvSpPr>
      <dsp:spPr>
        <a:xfrm>
          <a:off x="3673082" y="4745216"/>
          <a:ext cx="1092138" cy="580953"/>
        </a:xfrm>
        <a:prstGeom prst="rect">
          <a:avLst/>
        </a:prstGeom>
        <a:solidFill>
          <a:schemeClr val="accent6">
            <a:lumMod val="60000"/>
            <a:lumOff val="40000"/>
          </a:schemeClr>
        </a:solidFill>
        <a:ln w="25400">
          <a:solidFill>
            <a:srgbClr val="984807"/>
          </a:solid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solidFill>
                <a:srgbClr val="002060"/>
              </a:solidFill>
              <a:latin typeface="+mj-lt"/>
            </a:rPr>
            <a:t>Execution</a:t>
          </a:r>
          <a:endParaRPr lang="en-US" sz="1400" b="1" kern="1200" dirty="0">
            <a:solidFill>
              <a:srgbClr val="002060"/>
            </a:solidFill>
            <a:latin typeface="+mj-lt"/>
          </a:endParaRPr>
        </a:p>
      </dsp:txBody>
      <dsp:txXfrm>
        <a:off x="3673082" y="4745216"/>
        <a:ext cx="1092138" cy="580953"/>
      </dsp:txXfrm>
    </dsp:sp>
    <dsp:sp modelId="{2AD959C7-E254-484D-A17A-DDBED24F1C94}">
      <dsp:nvSpPr>
        <dsp:cNvPr id="0" name=""/>
        <dsp:cNvSpPr/>
      </dsp:nvSpPr>
      <dsp:spPr>
        <a:xfrm>
          <a:off x="1613103" y="187066"/>
          <a:ext cx="5127538" cy="5127538"/>
        </a:xfrm>
        <a:prstGeom prst="circularArrow">
          <a:avLst>
            <a:gd name="adj1" fmla="val 5202"/>
            <a:gd name="adj2" fmla="val 336015"/>
            <a:gd name="adj3" fmla="val 8831642"/>
            <a:gd name="adj4" fmla="val 6167699"/>
            <a:gd name="adj5" fmla="val 6068"/>
          </a:avLst>
        </a:prstGeom>
        <a:solidFill>
          <a:srgbClr val="98480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E0AC0B-43B7-4679-A24A-4540C0DE04C7}">
      <dsp:nvSpPr>
        <dsp:cNvPr id="0" name=""/>
        <dsp:cNvSpPr/>
      </dsp:nvSpPr>
      <dsp:spPr>
        <a:xfrm>
          <a:off x="1524585" y="3136783"/>
          <a:ext cx="992401" cy="654073"/>
        </a:xfrm>
        <a:prstGeom prst="rect">
          <a:avLst/>
        </a:prstGeom>
        <a:solidFill>
          <a:schemeClr val="accent6">
            <a:lumMod val="60000"/>
            <a:lumOff val="40000"/>
          </a:schemeClr>
        </a:solidFill>
        <a:ln w="25400">
          <a:solidFill>
            <a:srgbClr val="984807"/>
          </a:solid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solidFill>
                <a:srgbClr val="002060"/>
              </a:solidFill>
              <a:latin typeface="+mj-lt"/>
            </a:rPr>
            <a:t>Monitoring</a:t>
          </a:r>
          <a:endParaRPr lang="en-US" sz="1400" b="1" kern="1200" dirty="0">
            <a:solidFill>
              <a:srgbClr val="002060"/>
            </a:solidFill>
            <a:latin typeface="+mj-lt"/>
          </a:endParaRPr>
        </a:p>
      </dsp:txBody>
      <dsp:txXfrm>
        <a:off x="1524585" y="3136783"/>
        <a:ext cx="992401" cy="654073"/>
      </dsp:txXfrm>
    </dsp:sp>
    <dsp:sp modelId="{31CA2542-8CAB-48F1-9D58-684CFDBDF51F}">
      <dsp:nvSpPr>
        <dsp:cNvPr id="0" name=""/>
        <dsp:cNvSpPr/>
      </dsp:nvSpPr>
      <dsp:spPr>
        <a:xfrm>
          <a:off x="1626754" y="228374"/>
          <a:ext cx="5127538" cy="5127538"/>
        </a:xfrm>
        <a:prstGeom prst="circularArrow">
          <a:avLst>
            <a:gd name="adj1" fmla="val 5202"/>
            <a:gd name="adj2" fmla="val 336015"/>
            <a:gd name="adj3" fmla="val 13043875"/>
            <a:gd name="adj4" fmla="val 10277164"/>
            <a:gd name="adj5" fmla="val 6068"/>
          </a:avLst>
        </a:prstGeom>
        <a:solidFill>
          <a:srgbClr val="98480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E5AC03-4028-49ED-90E5-754CEE95B309}">
      <dsp:nvSpPr>
        <dsp:cNvPr id="0" name=""/>
        <dsp:cNvSpPr/>
      </dsp:nvSpPr>
      <dsp:spPr>
        <a:xfrm>
          <a:off x="2286129" y="600205"/>
          <a:ext cx="1191820" cy="640560"/>
        </a:xfrm>
        <a:prstGeom prst="rect">
          <a:avLst/>
        </a:prstGeom>
        <a:solidFill>
          <a:schemeClr val="accent6">
            <a:lumMod val="60000"/>
            <a:lumOff val="40000"/>
          </a:schemeClr>
        </a:solidFill>
        <a:ln w="25400">
          <a:solidFill>
            <a:srgbClr val="984807"/>
          </a:solidFill>
        </a:ln>
        <a:effectLst/>
      </dsp:spPr>
      <dsp:style>
        <a:lnRef idx="0">
          <a:scrgbClr r="0" g="0" b="0"/>
        </a:lnRef>
        <a:fillRef idx="0">
          <a:scrgbClr r="0" g="0" b="0"/>
        </a:fillRef>
        <a:effectRef idx="0">
          <a:scrgbClr r="0" g="0" b="0"/>
        </a:effectRef>
        <a:fontRef idx="minor"/>
      </dsp:style>
      <dsp:txBody>
        <a:bodyPr spcFirstLastPara="0" vert="horz" wrap="square" lIns="3600" tIns="3600" rIns="3600" bIns="3600" numCol="1" spcCol="1270" anchor="ctr" anchorCtr="0">
          <a:noAutofit/>
        </a:bodyPr>
        <a:lstStyle/>
        <a:p>
          <a:pPr lvl="0" algn="ctr" defTabSz="622300">
            <a:lnSpc>
              <a:spcPct val="90000"/>
            </a:lnSpc>
            <a:spcBef>
              <a:spcPct val="0"/>
            </a:spcBef>
            <a:spcAft>
              <a:spcPct val="35000"/>
            </a:spcAft>
          </a:pPr>
          <a:r>
            <a:rPr lang="en-US" sz="1400" b="1" kern="1200" dirty="0" err="1" smtClean="0">
              <a:solidFill>
                <a:srgbClr val="002060"/>
              </a:solidFill>
              <a:latin typeface="+mj-lt"/>
            </a:rPr>
            <a:t>Optimisation</a:t>
          </a:r>
          <a:endParaRPr lang="en-US" sz="1400" b="1" kern="1200" dirty="0">
            <a:solidFill>
              <a:srgbClr val="002060"/>
            </a:solidFill>
            <a:latin typeface="+mj-lt"/>
          </a:endParaRPr>
        </a:p>
      </dsp:txBody>
      <dsp:txXfrm>
        <a:off x="2286129" y="600205"/>
        <a:ext cx="1191820" cy="640560"/>
      </dsp:txXfrm>
    </dsp:sp>
    <dsp:sp modelId="{705AE271-59E4-43C4-A8B4-FE5D0814C0B1}">
      <dsp:nvSpPr>
        <dsp:cNvPr id="0" name=""/>
        <dsp:cNvSpPr/>
      </dsp:nvSpPr>
      <dsp:spPr>
        <a:xfrm>
          <a:off x="1600034" y="215378"/>
          <a:ext cx="5127538" cy="5127538"/>
        </a:xfrm>
        <a:prstGeom prst="circularArrow">
          <a:avLst>
            <a:gd name="adj1" fmla="val 5202"/>
            <a:gd name="adj2" fmla="val 336015"/>
            <a:gd name="adj3" fmla="val 17057411"/>
            <a:gd name="adj4" fmla="val 15147148"/>
            <a:gd name="adj5" fmla="val 6068"/>
          </a:avLst>
        </a:prstGeom>
        <a:solidFill>
          <a:srgbClr val="98480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cs typeface="Arial" charset="0"/>
              </a:defRPr>
            </a:lvl1pPr>
          </a:lstStyle>
          <a:p>
            <a:pPr>
              <a:defRPr/>
            </a:pPr>
            <a:endParaRPr lang="en-US"/>
          </a:p>
        </p:txBody>
      </p:sp>
      <p:sp>
        <p:nvSpPr>
          <p:cNvPr id="1945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cs typeface="Arial" charset="0"/>
              </a:defRPr>
            </a:lvl1pPr>
          </a:lstStyle>
          <a:p>
            <a:pPr>
              <a:defRPr/>
            </a:pPr>
            <a:endParaRPr lang="en-US"/>
          </a:p>
        </p:txBody>
      </p:sp>
      <p:sp>
        <p:nvSpPr>
          <p:cNvPr id="317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946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946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cs typeface="Arial" charset="0"/>
              </a:defRPr>
            </a:lvl1pPr>
          </a:lstStyle>
          <a:p>
            <a:pPr>
              <a:defRPr/>
            </a:pPr>
            <a:endParaRPr lang="en-US"/>
          </a:p>
        </p:txBody>
      </p:sp>
      <p:sp>
        <p:nvSpPr>
          <p:cNvPr id="1946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charset="0"/>
                <a:cs typeface="Arial" charset="0"/>
              </a:defRPr>
            </a:lvl1pPr>
          </a:lstStyle>
          <a:p>
            <a:pPr>
              <a:defRPr/>
            </a:pPr>
            <a:fld id="{2ACC5343-280A-430B-962D-52E92A3230B9}" type="slidenum">
              <a:rPr lang="en-US"/>
              <a:pPr>
                <a:defRPr/>
              </a:pPr>
              <a:t>‹#›</a:t>
            </a:fld>
            <a:endParaRPr lang="en-US" dirty="0"/>
          </a:p>
        </p:txBody>
      </p:sp>
    </p:spTree>
    <p:extLst>
      <p:ext uri="{BB962C8B-B14F-4D97-AF65-F5344CB8AC3E}">
        <p14:creationId xmlns:p14="http://schemas.microsoft.com/office/powerpoint/2010/main" val="3833706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8" Type="http://schemas.openxmlformats.org/officeDocument/2006/relationships/hyperlink" Target="https://en.wikipedia.org/wiki/Precision_medicine" TargetMode="External"/><Relationship Id="rId3" Type="http://schemas.openxmlformats.org/officeDocument/2006/relationships/hyperlink" Target="http://www.fastcompany.com/3057177/obamas-precision-medicine-initiative-is-the-ultimate-big-data-project" TargetMode="External"/><Relationship Id="rId7" Type="http://schemas.openxmlformats.org/officeDocument/2006/relationships/hyperlink" Target="http://www.cancer.gov/research/key-initiatives/precision-medicine" TargetMode="External"/><Relationship Id="rId2" Type="http://schemas.openxmlformats.org/officeDocument/2006/relationships/slide" Target="../slides/slide130.xml"/><Relationship Id="rId1" Type="http://schemas.openxmlformats.org/officeDocument/2006/relationships/notesMaster" Target="../notesMasters/notesMaster1.xml"/><Relationship Id="rId6" Type="http://schemas.openxmlformats.org/officeDocument/2006/relationships/hyperlink" Target="https://www.nih.gov/precision-medicine-initiative-cohort-program" TargetMode="External"/><Relationship Id="rId5" Type="http://schemas.openxmlformats.org/officeDocument/2006/relationships/hyperlink" Target="http://www.usnews.com/news/articles/2016-02-25/obama-precision-medicine-initiative-is-first-step-to-revolutionizing-medicine" TargetMode="External"/><Relationship Id="rId4" Type="http://schemas.openxmlformats.org/officeDocument/2006/relationships/hyperlink" Target="https://www.whitehouse.gov/precision-medicine" TargetMode="Externa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CustomShape 1"/>
          <p:cNvSpPr/>
          <p:nvPr/>
        </p:nvSpPr>
        <p:spPr>
          <a:xfrm>
            <a:off x="3884760" y="8685360"/>
            <a:ext cx="2968200" cy="455040"/>
          </a:xfrm>
          <a:prstGeom prst="rect">
            <a:avLst/>
          </a:prstGeom>
          <a:noFill/>
          <a:ln>
            <a:noFill/>
          </a:ln>
        </p:spPr>
        <p:txBody>
          <a:bodyPr lIns="90000" tIns="45000" rIns="90000" bIns="45000" anchor="b"/>
          <a:lstStyle/>
          <a:p>
            <a:pPr>
              <a:lnSpc>
                <a:spcPct val="100000"/>
              </a:lnSpc>
            </a:pPr>
            <a:fld id="{C023D226-6954-4E0B-BA62-AF7F81F879B6}" type="slidenum">
              <a:rPr lang="en-US" sz="1200">
                <a:solidFill>
                  <a:srgbClr val="000000"/>
                </a:solidFill>
                <a:latin typeface="Tahoma"/>
              </a:rPr>
              <a:pPr>
                <a:lnSpc>
                  <a:spcPct val="100000"/>
                </a:lnSpc>
              </a:pPr>
              <a:t>2</a:t>
            </a:fld>
            <a:endParaRPr/>
          </a:p>
        </p:txBody>
      </p:sp>
      <p:sp>
        <p:nvSpPr>
          <p:cNvPr id="280" name="PlaceHolder 2"/>
          <p:cNvSpPr>
            <a:spLocks noGrp="1"/>
          </p:cNvSpPr>
          <p:nvPr>
            <p:ph type="body"/>
          </p:nvPr>
        </p:nvSpPr>
        <p:spPr>
          <a:xfrm>
            <a:off x="685800" y="4400640"/>
            <a:ext cx="5482800" cy="3596760"/>
          </a:xfrm>
          <a:prstGeom prst="rect">
            <a:avLst/>
          </a:prstGeom>
        </p:spPr>
        <p:txBody>
          <a:bodyPr lIns="0" tIns="0" rIns="0" bIns="0"/>
          <a:lstStyle/>
          <a:p>
            <a:endParaRPr/>
          </a:p>
        </p:txBody>
      </p:sp>
    </p:spTree>
    <p:extLst>
      <p:ext uri="{BB962C8B-B14F-4D97-AF65-F5344CB8AC3E}">
        <p14:creationId xmlns:p14="http://schemas.microsoft.com/office/powerpoint/2010/main" val="2579882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11"/>
          <p:cNvSpPr>
            <a:spLocks noGrp="1" noChangeArrowheads="1"/>
          </p:cNvSpPr>
          <p:nvPr>
            <p:ph type="sldNum" sz="quarter"/>
          </p:nvPr>
        </p:nvSpPr>
        <p:spPr>
          <a:noFill/>
          <a:ln>
            <a:round/>
            <a:headEnd/>
            <a:tailEnd/>
          </a:ln>
        </p:spPr>
        <p:txBody>
          <a:bodyPr/>
          <a:lstStyle/>
          <a:p>
            <a:fld id="{25CB787C-C014-4C43-8501-088BE56F6EBB}" type="slidenum">
              <a:rPr lang="en-US" smtClean="0">
                <a:latin typeface="Times New Roman" pitchFamily="18" charset="0"/>
                <a:ea typeface="MS PGothic" pitchFamily="34" charset="-128"/>
              </a:rPr>
              <a:pPr/>
              <a:t>11</a:t>
            </a:fld>
            <a:endParaRPr lang="en-US" smtClean="0">
              <a:latin typeface="Times New Roman" pitchFamily="18" charset="0"/>
              <a:ea typeface="MS PGothic" pitchFamily="34" charset="-128"/>
            </a:endParaRPr>
          </a:p>
        </p:txBody>
      </p:sp>
      <p:sp>
        <p:nvSpPr>
          <p:cNvPr id="36867"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wrap="none"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EA226E1-D3C7-4F57-911C-5464FD9DFAFE}" type="slidenum">
              <a:rPr lang="en-US" sz="1200">
                <a:solidFill>
                  <a:srgbClr val="000000"/>
                </a:solidFill>
              </a:rPr>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a:t>
            </a:fld>
            <a:endParaRPr lang="en-US" sz="1200">
              <a:solidFill>
                <a:srgbClr val="000000"/>
              </a:solidFill>
            </a:endParaRPr>
          </a:p>
        </p:txBody>
      </p:sp>
      <p:sp>
        <p:nvSpPr>
          <p:cNvPr id="36868"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36869" name="Text Box 3"/>
          <p:cNvSpPr txBox="1">
            <a:spLocks noChangeArrowheads="1"/>
          </p:cNvSpPr>
          <p:nvPr/>
        </p:nvSpPr>
        <p:spPr bwMode="auto">
          <a:xfrm>
            <a:off x="914400" y="4343400"/>
            <a:ext cx="5029200" cy="4114800"/>
          </a:xfrm>
          <a:prstGeom prst="rect">
            <a:avLst/>
          </a:prstGeom>
          <a:noFill/>
          <a:ln w="9525">
            <a:noFill/>
            <a:round/>
            <a:headEnd/>
            <a:tailEnd/>
          </a:ln>
          <a:effectLst/>
        </p:spPr>
        <p:txBody>
          <a:bodyPr wrap="none" anchor="ctr"/>
          <a:lstStyle/>
          <a:p>
            <a:endParaRPr lang="en-US"/>
          </a:p>
        </p:txBody>
      </p:sp>
    </p:spTree>
    <p:extLst>
      <p:ext uri="{BB962C8B-B14F-4D97-AF65-F5344CB8AC3E}">
        <p14:creationId xmlns:p14="http://schemas.microsoft.com/office/powerpoint/2010/main" val="233336768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11"/>
          <p:cNvSpPr>
            <a:spLocks noGrp="1" noChangeArrowheads="1"/>
          </p:cNvSpPr>
          <p:nvPr>
            <p:ph type="sldNum" sz="quarter"/>
          </p:nvPr>
        </p:nvSpPr>
        <p:spPr>
          <a:noFill/>
          <a:ln>
            <a:round/>
            <a:headEnd/>
            <a:tailEnd/>
          </a:ln>
        </p:spPr>
        <p:txBody>
          <a:bodyPr/>
          <a:lstStyle/>
          <a:p>
            <a:fld id="{F16233B7-DC14-4947-9699-D80AB0EF02D9}" type="slidenum">
              <a:rPr lang="en-US" smtClean="0">
                <a:latin typeface="Times New Roman" pitchFamily="18" charset="0"/>
                <a:ea typeface="MS PGothic" pitchFamily="34" charset="-128"/>
              </a:rPr>
              <a:pPr/>
              <a:t>137</a:t>
            </a:fld>
            <a:endParaRPr lang="en-US" smtClean="0">
              <a:latin typeface="Times New Roman" pitchFamily="18" charset="0"/>
              <a:ea typeface="MS PGothic" pitchFamily="34" charset="-128"/>
            </a:endParaRPr>
          </a:p>
        </p:txBody>
      </p:sp>
      <p:sp>
        <p:nvSpPr>
          <p:cNvPr id="4608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6084" name="Text Box 2"/>
          <p:cNvSpPr txBox="1">
            <a:spLocks noChangeArrowheads="1"/>
          </p:cNvSpPr>
          <p:nvPr/>
        </p:nvSpPr>
        <p:spPr bwMode="auto">
          <a:xfrm>
            <a:off x="914400" y="4343400"/>
            <a:ext cx="5029200" cy="4114800"/>
          </a:xfrm>
          <a:prstGeom prst="rect">
            <a:avLst/>
          </a:prstGeom>
          <a:noFill/>
          <a:ln w="9525">
            <a:noFill/>
            <a:round/>
            <a:headEnd/>
            <a:tailEnd/>
          </a:ln>
          <a:effectLst/>
        </p:spPr>
        <p:txBody>
          <a:bodyPr wrap="none" anchor="ctr"/>
          <a:lstStyle/>
          <a:p>
            <a:endParaRPr lang="en-US"/>
          </a:p>
        </p:txBody>
      </p:sp>
    </p:spTree>
    <p:extLst>
      <p:ext uri="{BB962C8B-B14F-4D97-AF65-F5344CB8AC3E}">
        <p14:creationId xmlns:p14="http://schemas.microsoft.com/office/powerpoint/2010/main" val="7008362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11"/>
          <p:cNvSpPr>
            <a:spLocks noGrp="1" noChangeArrowheads="1"/>
          </p:cNvSpPr>
          <p:nvPr>
            <p:ph type="sldNum" sz="quarter"/>
          </p:nvPr>
        </p:nvSpPr>
        <p:spPr>
          <a:noFill/>
          <a:ln>
            <a:round/>
            <a:headEnd/>
            <a:tailEnd/>
          </a:ln>
        </p:spPr>
        <p:txBody>
          <a:bodyPr/>
          <a:lstStyle/>
          <a:p>
            <a:fld id="{41A8BADC-1449-4DC8-8BD8-E89D6B9EF33C}" type="slidenum">
              <a:rPr lang="en-US" smtClean="0">
                <a:latin typeface="Times New Roman" pitchFamily="18" charset="0"/>
                <a:ea typeface="MS PGothic" pitchFamily="34" charset="-128"/>
              </a:rPr>
              <a:pPr/>
              <a:t>138</a:t>
            </a:fld>
            <a:endParaRPr lang="en-US" smtClean="0">
              <a:latin typeface="Times New Roman" pitchFamily="18" charset="0"/>
              <a:ea typeface="MS PGothic" pitchFamily="34" charset="-128"/>
            </a:endParaRPr>
          </a:p>
        </p:txBody>
      </p:sp>
      <p:sp>
        <p:nvSpPr>
          <p:cNvPr id="5017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0180" name="Text Box 2"/>
          <p:cNvSpPr txBox="1">
            <a:spLocks noChangeArrowheads="1"/>
          </p:cNvSpPr>
          <p:nvPr/>
        </p:nvSpPr>
        <p:spPr bwMode="auto">
          <a:xfrm>
            <a:off x="914400" y="4343400"/>
            <a:ext cx="5029200" cy="4114800"/>
          </a:xfrm>
          <a:prstGeom prst="rect">
            <a:avLst/>
          </a:prstGeom>
          <a:noFill/>
          <a:ln w="9525">
            <a:noFill/>
            <a:round/>
            <a:headEnd/>
            <a:tailEnd/>
          </a:ln>
          <a:effectLst/>
        </p:spPr>
        <p:txBody>
          <a:bodyPr wrap="none" anchor="ctr"/>
          <a:lstStyle/>
          <a:p>
            <a:endParaRPr lang="en-US"/>
          </a:p>
        </p:txBody>
      </p:sp>
    </p:spTree>
    <p:extLst>
      <p:ext uri="{BB962C8B-B14F-4D97-AF65-F5344CB8AC3E}">
        <p14:creationId xmlns:p14="http://schemas.microsoft.com/office/powerpoint/2010/main" val="268164627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8"/>
          <p:cNvSpPr>
            <a:spLocks noGrp="1" noChangeArrowheads="1"/>
          </p:cNvSpPr>
          <p:nvPr>
            <p:ph type="sldNum" sz="quarter"/>
          </p:nvPr>
        </p:nvSpPr>
        <p:spPr>
          <a:noFill/>
          <a:ln>
            <a:round/>
            <a:headEnd/>
            <a:tailEnd/>
          </a:ln>
        </p:spPr>
        <p:txBody>
          <a:bodyPr/>
          <a:lstStyle/>
          <a:p>
            <a:fld id="{0D2888F1-10BA-40E8-A22C-B7F658A3AE49}" type="slidenum">
              <a:rPr lang="en-US" smtClean="0">
                <a:latin typeface="Times New Roman" pitchFamily="18" charset="0"/>
                <a:ea typeface="MS PGothic" pitchFamily="34" charset="-128"/>
              </a:rPr>
              <a:pPr/>
              <a:t>139</a:t>
            </a:fld>
            <a:endParaRPr lang="en-US" smtClean="0">
              <a:latin typeface="Times New Roman" pitchFamily="18" charset="0"/>
              <a:ea typeface="MS PGothic" pitchFamily="34" charset="-128"/>
            </a:endParaRPr>
          </a:p>
        </p:txBody>
      </p:sp>
      <p:sp>
        <p:nvSpPr>
          <p:cNvPr id="10035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00356" name="Text Box 2"/>
          <p:cNvSpPr txBox="1">
            <a:spLocks noChangeArrowheads="1"/>
          </p:cNvSpPr>
          <p:nvPr/>
        </p:nvSpPr>
        <p:spPr bwMode="auto">
          <a:xfrm>
            <a:off x="914400" y="4343400"/>
            <a:ext cx="5029200" cy="4114800"/>
          </a:xfrm>
          <a:prstGeom prst="rect">
            <a:avLst/>
          </a:prstGeom>
          <a:noFill/>
          <a:ln w="9525">
            <a:noFill/>
            <a:round/>
            <a:headEnd/>
            <a:tailEnd/>
          </a:ln>
          <a:effectLst/>
        </p:spPr>
        <p:txBody>
          <a:bodyPr wrap="none" anchor="ctr"/>
          <a:lstStyle/>
          <a:p>
            <a:endParaRPr lang="en-US"/>
          </a:p>
        </p:txBody>
      </p:sp>
    </p:spTree>
    <p:extLst>
      <p:ext uri="{BB962C8B-B14F-4D97-AF65-F5344CB8AC3E}">
        <p14:creationId xmlns:p14="http://schemas.microsoft.com/office/powerpoint/2010/main" val="22339140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endParaRPr lang="en-US" smtClean="0">
              <a:latin typeface="Arial" pitchFamily="34" charset="0"/>
            </a:endParaRPr>
          </a:p>
        </p:txBody>
      </p:sp>
      <p:sp>
        <p:nvSpPr>
          <p:cNvPr id="65540" name="Slide Number Placeholder 3"/>
          <p:cNvSpPr>
            <a:spLocks noGrp="1"/>
          </p:cNvSpPr>
          <p:nvPr>
            <p:ph type="sldNum" sz="quarter" idx="5"/>
          </p:nvPr>
        </p:nvSpPr>
        <p:spPr>
          <a:noFill/>
        </p:spPr>
        <p:txBody>
          <a:bodyPr/>
          <a:lstStyle/>
          <a:p>
            <a:fld id="{07B7B28B-951C-460F-B95D-4536E6F60DB2}" type="slidenum">
              <a:rPr lang="en-US" smtClean="0"/>
              <a:pPr/>
              <a:t>140</a:t>
            </a:fld>
            <a:endParaRPr lang="en-US" smtClean="0"/>
          </a:p>
        </p:txBody>
      </p:sp>
    </p:spTree>
    <p:extLst>
      <p:ext uri="{BB962C8B-B14F-4D97-AF65-F5344CB8AC3E}">
        <p14:creationId xmlns:p14="http://schemas.microsoft.com/office/powerpoint/2010/main" val="263760265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p:spPr>
        <p:txBody>
          <a:bodyPr/>
          <a:lstStyle/>
          <a:p>
            <a:endParaRPr lang="en-US" smtClean="0">
              <a:latin typeface="Arial" pitchFamily="34" charset="0"/>
            </a:endParaRPr>
          </a:p>
        </p:txBody>
      </p:sp>
      <p:sp>
        <p:nvSpPr>
          <p:cNvPr id="67588" name="Slide Number Placeholder 3"/>
          <p:cNvSpPr>
            <a:spLocks noGrp="1"/>
          </p:cNvSpPr>
          <p:nvPr>
            <p:ph type="sldNum" sz="quarter" idx="5"/>
          </p:nvPr>
        </p:nvSpPr>
        <p:spPr>
          <a:noFill/>
        </p:spPr>
        <p:txBody>
          <a:bodyPr/>
          <a:lstStyle/>
          <a:p>
            <a:fld id="{D3189897-6D31-4854-BE0E-44482A37F933}" type="slidenum">
              <a:rPr lang="en-US" smtClean="0"/>
              <a:pPr/>
              <a:t>141</a:t>
            </a:fld>
            <a:endParaRPr lang="en-US" smtClean="0"/>
          </a:p>
        </p:txBody>
      </p:sp>
    </p:spTree>
    <p:extLst>
      <p:ext uri="{BB962C8B-B14F-4D97-AF65-F5344CB8AC3E}">
        <p14:creationId xmlns:p14="http://schemas.microsoft.com/office/powerpoint/2010/main" val="261534662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9"/>
          <p:cNvSpPr>
            <a:spLocks noGrp="1" noChangeArrowheads="1"/>
          </p:cNvSpPr>
          <p:nvPr>
            <p:ph type="sldNum" sz="quarter"/>
          </p:nvPr>
        </p:nvSpPr>
        <p:spPr>
          <a:noFill/>
          <a:ln>
            <a:round/>
            <a:headEnd/>
            <a:tailEnd/>
          </a:ln>
        </p:spPr>
        <p:txBody>
          <a:bodyPr/>
          <a:lstStyle/>
          <a:p>
            <a:fld id="{0444F699-BCD3-47E1-8B2A-7AF6135924AC}" type="slidenum">
              <a:rPr lang="en-US" smtClean="0"/>
              <a:pPr/>
              <a:t>142</a:t>
            </a:fld>
            <a:endParaRPr lang="en-US" smtClean="0"/>
          </a:p>
        </p:txBody>
      </p:sp>
      <p:sp>
        <p:nvSpPr>
          <p:cNvPr id="75779" name="Rectangle 1"/>
          <p:cNvSpPr>
            <a:spLocks noGrp="1" noRot="1" noChangeAspect="1" noChangeArrowheads="1" noTextEdit="1"/>
          </p:cNvSpPr>
          <p:nvPr>
            <p:ph type="sldImg"/>
          </p:nvPr>
        </p:nvSpPr>
        <p:spPr>
          <a:xfrm>
            <a:off x="1144588" y="685800"/>
            <a:ext cx="4570412" cy="3429000"/>
          </a:xfrm>
          <a:solidFill>
            <a:srgbClr val="FFFFFF"/>
          </a:solidFill>
          <a:ln/>
        </p:spPr>
      </p:sp>
      <p:sp>
        <p:nvSpPr>
          <p:cNvPr id="75780" name="Text Box 2"/>
          <p:cNvSpPr txBox="1">
            <a:spLocks noChangeArrowheads="1"/>
          </p:cNvSpPr>
          <p:nvPr/>
        </p:nvSpPr>
        <p:spPr bwMode="auto">
          <a:xfrm>
            <a:off x="686098" y="4343704"/>
            <a:ext cx="5485805" cy="4113892"/>
          </a:xfrm>
          <a:prstGeom prst="rect">
            <a:avLst/>
          </a:prstGeom>
          <a:noFill/>
          <a:ln w="9525">
            <a:noFill/>
            <a:round/>
            <a:headEnd/>
            <a:tailEnd/>
          </a:ln>
          <a:effectLst/>
        </p:spPr>
        <p:txBody>
          <a:bodyPr wrap="none" lIns="86493" tIns="43247" rIns="86493" bIns="43247" anchor="ctr"/>
          <a:lstStyle/>
          <a:p>
            <a:endParaRPr lang="en-US"/>
          </a:p>
        </p:txBody>
      </p:sp>
    </p:spTree>
    <p:extLst>
      <p:ext uri="{BB962C8B-B14F-4D97-AF65-F5344CB8AC3E}">
        <p14:creationId xmlns:p14="http://schemas.microsoft.com/office/powerpoint/2010/main" val="384182361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8"/>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4313">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1pPr>
            <a:lvl2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2pPr>
            <a:lvl3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3pPr>
            <a:lvl4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4pPr>
            <a:lvl5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9pPr>
          </a:lstStyle>
          <a:p>
            <a:fld id="{03952BB4-A76F-4850-95AA-C2DE4F75F3CD}" type="slidenum">
              <a:rPr lang="en-US" sz="1200" smtClean="0">
                <a:solidFill>
                  <a:srgbClr val="000000"/>
                </a:solidFill>
                <a:latin typeface="Times New Roman" pitchFamily="18" charset="0"/>
              </a:rPr>
              <a:pPr/>
              <a:t>143</a:t>
            </a:fld>
            <a:endParaRPr lang="en-US" sz="1200" smtClean="0">
              <a:solidFill>
                <a:srgbClr val="000000"/>
              </a:solidFill>
              <a:latin typeface="Times New Roman" pitchFamily="18" charset="0"/>
            </a:endParaRPr>
          </a:p>
        </p:txBody>
      </p:sp>
      <p:sp>
        <p:nvSpPr>
          <p:cNvPr id="8294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68081002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8"/>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4313">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1pPr>
            <a:lvl2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2pPr>
            <a:lvl3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3pPr>
            <a:lvl4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4pPr>
            <a:lvl5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9pPr>
          </a:lstStyle>
          <a:p>
            <a:fld id="{03952BB4-A76F-4850-95AA-C2DE4F75F3CD}" type="slidenum">
              <a:rPr lang="en-US" sz="1200" smtClean="0">
                <a:solidFill>
                  <a:srgbClr val="000000"/>
                </a:solidFill>
                <a:latin typeface="Times New Roman" pitchFamily="18" charset="0"/>
              </a:rPr>
              <a:pPr/>
              <a:t>144</a:t>
            </a:fld>
            <a:endParaRPr lang="en-US" sz="1200" smtClean="0">
              <a:solidFill>
                <a:srgbClr val="000000"/>
              </a:solidFill>
              <a:latin typeface="Times New Roman" pitchFamily="18" charset="0"/>
            </a:endParaRPr>
          </a:p>
        </p:txBody>
      </p:sp>
      <p:sp>
        <p:nvSpPr>
          <p:cNvPr id="8294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176002952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8"/>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4313">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1pPr>
            <a:lvl2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2pPr>
            <a:lvl3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3pPr>
            <a:lvl4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4pPr>
            <a:lvl5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9pPr>
          </a:lstStyle>
          <a:p>
            <a:fld id="{03952BB4-A76F-4850-95AA-C2DE4F75F3CD}" type="slidenum">
              <a:rPr lang="en-US" sz="1200" smtClean="0">
                <a:solidFill>
                  <a:srgbClr val="000000"/>
                </a:solidFill>
                <a:latin typeface="Times New Roman" pitchFamily="18" charset="0"/>
              </a:rPr>
              <a:pPr/>
              <a:t>145</a:t>
            </a:fld>
            <a:endParaRPr lang="en-US" sz="1200" smtClean="0">
              <a:solidFill>
                <a:srgbClr val="000000"/>
              </a:solidFill>
              <a:latin typeface="Times New Roman" pitchFamily="18" charset="0"/>
            </a:endParaRPr>
          </a:p>
        </p:txBody>
      </p:sp>
      <p:sp>
        <p:nvSpPr>
          <p:cNvPr id="8294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8113528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8"/>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4313">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1pPr>
            <a:lvl2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2pPr>
            <a:lvl3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3pPr>
            <a:lvl4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4pPr>
            <a:lvl5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9pPr>
          </a:lstStyle>
          <a:p>
            <a:fld id="{03952BB4-A76F-4850-95AA-C2DE4F75F3CD}" type="slidenum">
              <a:rPr lang="en-US" sz="1200" smtClean="0">
                <a:solidFill>
                  <a:srgbClr val="000000"/>
                </a:solidFill>
                <a:latin typeface="Times New Roman" pitchFamily="18" charset="0"/>
              </a:rPr>
              <a:pPr/>
              <a:t>146</a:t>
            </a:fld>
            <a:endParaRPr lang="en-US" sz="1200" smtClean="0">
              <a:solidFill>
                <a:srgbClr val="000000"/>
              </a:solidFill>
              <a:latin typeface="Times New Roman" pitchFamily="18" charset="0"/>
            </a:endParaRPr>
          </a:p>
        </p:txBody>
      </p:sp>
      <p:sp>
        <p:nvSpPr>
          <p:cNvPr id="8294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3532663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2" name="Rectangle 8"/>
          <p:cNvSpPr>
            <a:spLocks noGrp="1" noChangeArrowheads="1"/>
          </p:cNvSpPr>
          <p:nvPr>
            <p:ph type="sldNum" sz="quarter"/>
          </p:nvPr>
        </p:nvSpPr>
        <p:spPr>
          <a:noFill/>
          <a:ln>
            <a:round/>
            <a:headEnd/>
            <a:tailEnd/>
          </a:ln>
        </p:spPr>
        <p:txBody>
          <a:bodyPr/>
          <a:lstStyle/>
          <a:p>
            <a:fld id="{38E4D6E3-1F70-40A1-9909-BF76A647E64A}" type="slidenum">
              <a:rPr lang="en-US" smtClean="0">
                <a:latin typeface="Times New Roman" pitchFamily="18" charset="0"/>
                <a:ea typeface="MS PGothic" pitchFamily="34" charset="-128"/>
              </a:rPr>
              <a:pPr/>
              <a:t>12</a:t>
            </a:fld>
            <a:endParaRPr lang="en-US" smtClean="0">
              <a:latin typeface="Times New Roman" pitchFamily="18" charset="0"/>
              <a:ea typeface="MS PGothic" pitchFamily="34" charset="-128"/>
            </a:endParaRPr>
          </a:p>
        </p:txBody>
      </p:sp>
      <p:sp>
        <p:nvSpPr>
          <p:cNvPr id="8704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87044" name="Rectangle 2"/>
          <p:cNvSpPr>
            <a:spLocks noGrp="1" noChangeArrowheads="1"/>
          </p:cNvSpPr>
          <p:nvPr>
            <p:ph type="body" idx="1"/>
          </p:nvPr>
        </p:nvSpPr>
        <p:spPr>
          <a:xfrm>
            <a:off x="685800" y="4343400"/>
            <a:ext cx="5486400" cy="4114800"/>
          </a:xfrm>
          <a:noFill/>
        </p:spPr>
        <p:txBody>
          <a:bodyPr wrap="none" anchor="ctr"/>
          <a:lstStyle/>
          <a:p>
            <a:endParaRPr lang="en-US" smtClean="0">
              <a:latin typeface="Times New Roman" pitchFamily="18" charset="0"/>
            </a:endParaRPr>
          </a:p>
        </p:txBody>
      </p:sp>
    </p:spTree>
    <p:extLst>
      <p:ext uri="{BB962C8B-B14F-4D97-AF65-F5344CB8AC3E}">
        <p14:creationId xmlns:p14="http://schemas.microsoft.com/office/powerpoint/2010/main" val="28066424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8"/>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4313">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1pPr>
            <a:lvl2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2pPr>
            <a:lvl3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3pPr>
            <a:lvl4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4pPr>
            <a:lvl5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9pPr>
          </a:lstStyle>
          <a:p>
            <a:fld id="{03952BB4-A76F-4850-95AA-C2DE4F75F3CD}" type="slidenum">
              <a:rPr lang="en-US" sz="1200" smtClean="0">
                <a:solidFill>
                  <a:srgbClr val="000000"/>
                </a:solidFill>
                <a:latin typeface="Times New Roman" pitchFamily="18" charset="0"/>
              </a:rPr>
              <a:pPr/>
              <a:t>147</a:t>
            </a:fld>
            <a:endParaRPr lang="en-US" sz="1200" smtClean="0">
              <a:solidFill>
                <a:srgbClr val="000000"/>
              </a:solidFill>
              <a:latin typeface="Times New Roman" pitchFamily="18" charset="0"/>
            </a:endParaRPr>
          </a:p>
        </p:txBody>
      </p:sp>
      <p:sp>
        <p:nvSpPr>
          <p:cNvPr id="8294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4132774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8"/>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4313">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1pPr>
            <a:lvl2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2pPr>
            <a:lvl3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3pPr>
            <a:lvl4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4pPr>
            <a:lvl5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9pPr>
          </a:lstStyle>
          <a:p>
            <a:fld id="{03952BB4-A76F-4850-95AA-C2DE4F75F3CD}" type="slidenum">
              <a:rPr lang="en-US" sz="1200" smtClean="0">
                <a:solidFill>
                  <a:srgbClr val="000000"/>
                </a:solidFill>
                <a:latin typeface="Times New Roman" pitchFamily="18" charset="0"/>
              </a:rPr>
              <a:pPr/>
              <a:t>148</a:t>
            </a:fld>
            <a:endParaRPr lang="en-US" sz="1200" smtClean="0">
              <a:solidFill>
                <a:srgbClr val="000000"/>
              </a:solidFill>
              <a:latin typeface="Times New Roman" pitchFamily="18" charset="0"/>
            </a:endParaRPr>
          </a:p>
        </p:txBody>
      </p:sp>
      <p:sp>
        <p:nvSpPr>
          <p:cNvPr id="8294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133279920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8"/>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4313">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1pPr>
            <a:lvl2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2pPr>
            <a:lvl3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3pPr>
            <a:lvl4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4pPr>
            <a:lvl5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9pPr>
          </a:lstStyle>
          <a:p>
            <a:fld id="{03952BB4-A76F-4850-95AA-C2DE4F75F3CD}" type="slidenum">
              <a:rPr lang="en-US" sz="1200" smtClean="0">
                <a:solidFill>
                  <a:srgbClr val="000000"/>
                </a:solidFill>
                <a:latin typeface="Times New Roman" pitchFamily="18" charset="0"/>
              </a:rPr>
              <a:pPr/>
              <a:t>149</a:t>
            </a:fld>
            <a:endParaRPr lang="en-US" sz="1200" smtClean="0">
              <a:solidFill>
                <a:srgbClr val="000000"/>
              </a:solidFill>
              <a:latin typeface="Times New Roman" pitchFamily="18" charset="0"/>
            </a:endParaRPr>
          </a:p>
        </p:txBody>
      </p:sp>
      <p:sp>
        <p:nvSpPr>
          <p:cNvPr id="8294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30253581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8"/>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4313">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1pPr>
            <a:lvl2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2pPr>
            <a:lvl3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3pPr>
            <a:lvl4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4pPr>
            <a:lvl5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9pPr>
          </a:lstStyle>
          <a:p>
            <a:fld id="{03952BB4-A76F-4850-95AA-C2DE4F75F3CD}" type="slidenum">
              <a:rPr lang="en-US" sz="1200" smtClean="0">
                <a:solidFill>
                  <a:srgbClr val="000000"/>
                </a:solidFill>
                <a:latin typeface="Times New Roman" pitchFamily="18" charset="0"/>
              </a:rPr>
              <a:pPr/>
              <a:t>150</a:t>
            </a:fld>
            <a:endParaRPr lang="en-US" sz="1200" smtClean="0">
              <a:solidFill>
                <a:srgbClr val="000000"/>
              </a:solidFill>
              <a:latin typeface="Times New Roman" pitchFamily="18" charset="0"/>
            </a:endParaRPr>
          </a:p>
        </p:txBody>
      </p:sp>
      <p:sp>
        <p:nvSpPr>
          <p:cNvPr id="8294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198838613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8"/>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4313">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1pPr>
            <a:lvl2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2pPr>
            <a:lvl3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3pPr>
            <a:lvl4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4pPr>
            <a:lvl5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9pPr>
          </a:lstStyle>
          <a:p>
            <a:fld id="{03952BB4-A76F-4850-95AA-C2DE4F75F3CD}" type="slidenum">
              <a:rPr lang="en-US" sz="1200" smtClean="0">
                <a:solidFill>
                  <a:srgbClr val="000000"/>
                </a:solidFill>
                <a:latin typeface="Times New Roman" pitchFamily="18" charset="0"/>
              </a:rPr>
              <a:pPr/>
              <a:t>151</a:t>
            </a:fld>
            <a:endParaRPr lang="en-US" sz="1200" smtClean="0">
              <a:solidFill>
                <a:srgbClr val="000000"/>
              </a:solidFill>
              <a:latin typeface="Times New Roman" pitchFamily="18" charset="0"/>
            </a:endParaRPr>
          </a:p>
        </p:txBody>
      </p:sp>
      <p:sp>
        <p:nvSpPr>
          <p:cNvPr id="8294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363476913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8"/>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4313">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1pPr>
            <a:lvl2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2pPr>
            <a:lvl3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3pPr>
            <a:lvl4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4pPr>
            <a:lvl5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9pPr>
          </a:lstStyle>
          <a:p>
            <a:fld id="{03952BB4-A76F-4850-95AA-C2DE4F75F3CD}" type="slidenum">
              <a:rPr lang="en-US" sz="1200" smtClean="0">
                <a:solidFill>
                  <a:srgbClr val="000000"/>
                </a:solidFill>
                <a:latin typeface="Times New Roman" pitchFamily="18" charset="0"/>
              </a:rPr>
              <a:pPr/>
              <a:t>152</a:t>
            </a:fld>
            <a:endParaRPr lang="en-US" sz="1200" smtClean="0">
              <a:solidFill>
                <a:srgbClr val="000000"/>
              </a:solidFill>
              <a:latin typeface="Times New Roman" pitchFamily="18" charset="0"/>
            </a:endParaRPr>
          </a:p>
        </p:txBody>
      </p:sp>
      <p:sp>
        <p:nvSpPr>
          <p:cNvPr id="8294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301519796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8"/>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4313">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1pPr>
            <a:lvl2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2pPr>
            <a:lvl3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3pPr>
            <a:lvl4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4pPr>
            <a:lvl5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9pPr>
          </a:lstStyle>
          <a:p>
            <a:fld id="{03952BB4-A76F-4850-95AA-C2DE4F75F3CD}" type="slidenum">
              <a:rPr lang="en-US" sz="1200" smtClean="0">
                <a:solidFill>
                  <a:srgbClr val="000000"/>
                </a:solidFill>
                <a:latin typeface="Times New Roman" pitchFamily="18" charset="0"/>
              </a:rPr>
              <a:pPr/>
              <a:t>153</a:t>
            </a:fld>
            <a:endParaRPr lang="en-US" sz="1200" smtClean="0">
              <a:solidFill>
                <a:srgbClr val="000000"/>
              </a:solidFill>
              <a:latin typeface="Times New Roman" pitchFamily="18" charset="0"/>
            </a:endParaRPr>
          </a:p>
        </p:txBody>
      </p:sp>
      <p:sp>
        <p:nvSpPr>
          <p:cNvPr id="8294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89068336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8"/>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4313">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1pPr>
            <a:lvl2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2pPr>
            <a:lvl3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3pPr>
            <a:lvl4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4pPr>
            <a:lvl5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9pPr>
          </a:lstStyle>
          <a:p>
            <a:fld id="{03952BB4-A76F-4850-95AA-C2DE4F75F3CD}" type="slidenum">
              <a:rPr lang="en-US" sz="1200" smtClean="0">
                <a:solidFill>
                  <a:srgbClr val="000000"/>
                </a:solidFill>
                <a:latin typeface="Times New Roman" pitchFamily="18" charset="0"/>
              </a:rPr>
              <a:pPr/>
              <a:t>154</a:t>
            </a:fld>
            <a:endParaRPr lang="en-US" sz="1200" smtClean="0">
              <a:solidFill>
                <a:srgbClr val="000000"/>
              </a:solidFill>
              <a:latin typeface="Times New Roman" pitchFamily="18" charset="0"/>
            </a:endParaRPr>
          </a:p>
        </p:txBody>
      </p:sp>
      <p:sp>
        <p:nvSpPr>
          <p:cNvPr id="8294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4201892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8"/>
          <p:cNvSpPr>
            <a:spLocks noGrp="1" noChangeArrowheads="1"/>
          </p:cNvSpPr>
          <p:nvPr>
            <p:ph type="sldNum" sz="quarter"/>
          </p:nvPr>
        </p:nvSpPr>
        <p:spPr>
          <a:noFill/>
          <a:ln>
            <a:round/>
            <a:headEnd/>
            <a:tailEnd/>
          </a:ln>
        </p:spPr>
        <p:txBody>
          <a:bodyPr/>
          <a:lstStyle/>
          <a:p>
            <a:fld id="{2EA9CA8D-7996-446D-9E94-528F826DEAE6}" type="slidenum">
              <a:rPr lang="en-US" smtClean="0">
                <a:latin typeface="Times New Roman" pitchFamily="18" charset="0"/>
                <a:ea typeface="MS PGothic" pitchFamily="34" charset="-128"/>
              </a:rPr>
              <a:pPr/>
              <a:t>13</a:t>
            </a:fld>
            <a:endParaRPr lang="en-US" smtClean="0">
              <a:latin typeface="Times New Roman" pitchFamily="18" charset="0"/>
              <a:ea typeface="MS PGothic" pitchFamily="34" charset="-128"/>
            </a:endParaRPr>
          </a:p>
        </p:txBody>
      </p:sp>
      <p:sp>
        <p:nvSpPr>
          <p:cNvPr id="88067" name="Rectangle 1"/>
          <p:cNvSpPr>
            <a:spLocks noGrp="1" noRot="1" noChangeAspect="1" noChangeArrowheads="1" noTextEdit="1"/>
          </p:cNvSpPr>
          <p:nvPr>
            <p:ph type="sldImg"/>
          </p:nvPr>
        </p:nvSpPr>
        <p:spPr>
          <a:xfrm>
            <a:off x="1143000" y="695325"/>
            <a:ext cx="4572000" cy="3429000"/>
          </a:xfrm>
          <a:solidFill>
            <a:srgbClr val="FFFFFF"/>
          </a:solidFill>
          <a:ln/>
        </p:spPr>
      </p:sp>
      <p:sp>
        <p:nvSpPr>
          <p:cNvPr id="88068" name="Text Box 2"/>
          <p:cNvSpPr txBox="1">
            <a:spLocks noChangeArrowheads="1"/>
          </p:cNvSpPr>
          <p:nvPr/>
        </p:nvSpPr>
        <p:spPr bwMode="auto">
          <a:xfrm>
            <a:off x="685800" y="4343400"/>
            <a:ext cx="5486400" cy="4114800"/>
          </a:xfrm>
          <a:prstGeom prst="rect">
            <a:avLst/>
          </a:prstGeom>
          <a:noFill/>
          <a:ln w="9525">
            <a:noFill/>
            <a:round/>
            <a:headEnd/>
            <a:tailEnd/>
          </a:ln>
          <a:effectLst/>
        </p:spPr>
        <p:txBody>
          <a:bodyPr wrap="none" anchor="ctr"/>
          <a:lstStyle/>
          <a:p>
            <a:endParaRPr lang="en-US"/>
          </a:p>
        </p:txBody>
      </p:sp>
    </p:spTree>
    <p:extLst>
      <p:ext uri="{BB962C8B-B14F-4D97-AF65-F5344CB8AC3E}">
        <p14:creationId xmlns:p14="http://schemas.microsoft.com/office/powerpoint/2010/main" val="2908714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0" name="Rectangle 8"/>
          <p:cNvSpPr>
            <a:spLocks noGrp="1" noChangeArrowheads="1"/>
          </p:cNvSpPr>
          <p:nvPr>
            <p:ph type="sldNum" sz="quarter"/>
          </p:nvPr>
        </p:nvSpPr>
        <p:spPr>
          <a:noFill/>
          <a:ln>
            <a:round/>
            <a:headEnd/>
            <a:tailEnd/>
          </a:ln>
        </p:spPr>
        <p:txBody>
          <a:bodyPr/>
          <a:lstStyle/>
          <a:p>
            <a:fld id="{65B520A0-68FB-4DAC-AA4F-C1594115740E}" type="slidenum">
              <a:rPr lang="en-US" smtClean="0">
                <a:latin typeface="Times New Roman" pitchFamily="18" charset="0"/>
                <a:ea typeface="MS PGothic" pitchFamily="34" charset="-128"/>
              </a:rPr>
              <a:pPr/>
              <a:t>14</a:t>
            </a:fld>
            <a:endParaRPr lang="en-US" smtClean="0">
              <a:latin typeface="Times New Roman" pitchFamily="18" charset="0"/>
              <a:ea typeface="MS PGothic" pitchFamily="34" charset="-128"/>
            </a:endParaRPr>
          </a:p>
        </p:txBody>
      </p:sp>
      <p:sp>
        <p:nvSpPr>
          <p:cNvPr id="89091" name="Rectangle 1"/>
          <p:cNvSpPr>
            <a:spLocks noGrp="1" noRot="1" noChangeAspect="1" noChangeArrowheads="1" noTextEdit="1"/>
          </p:cNvSpPr>
          <p:nvPr>
            <p:ph type="sldImg"/>
          </p:nvPr>
        </p:nvSpPr>
        <p:spPr>
          <a:xfrm>
            <a:off x="1143000" y="695325"/>
            <a:ext cx="4572000" cy="3429000"/>
          </a:xfrm>
          <a:solidFill>
            <a:srgbClr val="FFFFFF"/>
          </a:solidFill>
          <a:ln/>
        </p:spPr>
      </p:sp>
      <p:sp>
        <p:nvSpPr>
          <p:cNvPr id="89092" name="Text Box 2"/>
          <p:cNvSpPr txBox="1">
            <a:spLocks noChangeArrowheads="1"/>
          </p:cNvSpPr>
          <p:nvPr/>
        </p:nvSpPr>
        <p:spPr bwMode="auto">
          <a:xfrm>
            <a:off x="685800" y="4343400"/>
            <a:ext cx="5486400" cy="4114800"/>
          </a:xfrm>
          <a:prstGeom prst="rect">
            <a:avLst/>
          </a:prstGeom>
          <a:noFill/>
          <a:ln w="9525">
            <a:noFill/>
            <a:round/>
            <a:headEnd/>
            <a:tailEnd/>
          </a:ln>
          <a:effectLst/>
        </p:spPr>
        <p:txBody>
          <a:bodyPr wrap="none" anchor="ctr"/>
          <a:lstStyle/>
          <a:p>
            <a:endParaRPr lang="en-US"/>
          </a:p>
        </p:txBody>
      </p:sp>
    </p:spTree>
    <p:extLst>
      <p:ext uri="{BB962C8B-B14F-4D97-AF65-F5344CB8AC3E}">
        <p14:creationId xmlns:p14="http://schemas.microsoft.com/office/powerpoint/2010/main" val="3571342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8"/>
          <p:cNvSpPr>
            <a:spLocks noGrp="1" noChangeArrowheads="1"/>
          </p:cNvSpPr>
          <p:nvPr>
            <p:ph type="sldNum" sz="quarter"/>
          </p:nvPr>
        </p:nvSpPr>
        <p:spPr>
          <a:noFill/>
          <a:ln>
            <a:round/>
            <a:headEnd/>
            <a:tailEnd/>
          </a:ln>
        </p:spPr>
        <p:txBody>
          <a:bodyPr/>
          <a:lstStyle/>
          <a:p>
            <a:fld id="{8EF3B3C5-FEA4-4F71-B678-CE4A4E2BF8C5}" type="slidenum">
              <a:rPr lang="en-US" smtClean="0">
                <a:latin typeface="Times New Roman" pitchFamily="18" charset="0"/>
                <a:ea typeface="MS PGothic" pitchFamily="34" charset="-128"/>
              </a:rPr>
              <a:pPr/>
              <a:t>15</a:t>
            </a:fld>
            <a:endParaRPr lang="en-US" smtClean="0">
              <a:latin typeface="Times New Roman" pitchFamily="18" charset="0"/>
              <a:ea typeface="MS PGothic" pitchFamily="34" charset="-128"/>
            </a:endParaRPr>
          </a:p>
        </p:txBody>
      </p:sp>
      <p:sp>
        <p:nvSpPr>
          <p:cNvPr id="90115" name="Rectangle 1"/>
          <p:cNvSpPr>
            <a:spLocks noGrp="1" noRot="1" noChangeAspect="1" noChangeArrowheads="1" noTextEdit="1"/>
          </p:cNvSpPr>
          <p:nvPr>
            <p:ph type="sldImg"/>
          </p:nvPr>
        </p:nvSpPr>
        <p:spPr>
          <a:xfrm>
            <a:off x="1143000" y="695325"/>
            <a:ext cx="4572000" cy="3429000"/>
          </a:xfrm>
          <a:solidFill>
            <a:srgbClr val="FFFFFF"/>
          </a:solidFill>
          <a:ln/>
        </p:spPr>
      </p:sp>
      <p:sp>
        <p:nvSpPr>
          <p:cNvPr id="90116" name="Text Box 2"/>
          <p:cNvSpPr txBox="1">
            <a:spLocks noChangeArrowheads="1"/>
          </p:cNvSpPr>
          <p:nvPr/>
        </p:nvSpPr>
        <p:spPr bwMode="auto">
          <a:xfrm>
            <a:off x="685800" y="4343400"/>
            <a:ext cx="5486400" cy="4114800"/>
          </a:xfrm>
          <a:prstGeom prst="rect">
            <a:avLst/>
          </a:prstGeom>
          <a:noFill/>
          <a:ln w="9525">
            <a:noFill/>
            <a:round/>
            <a:headEnd/>
            <a:tailEnd/>
          </a:ln>
          <a:effectLst/>
        </p:spPr>
        <p:txBody>
          <a:bodyPr wrap="none" anchor="ctr"/>
          <a:lstStyle/>
          <a:p>
            <a:endParaRPr lang="en-US"/>
          </a:p>
        </p:txBody>
      </p:sp>
    </p:spTree>
    <p:extLst>
      <p:ext uri="{BB962C8B-B14F-4D97-AF65-F5344CB8AC3E}">
        <p14:creationId xmlns:p14="http://schemas.microsoft.com/office/powerpoint/2010/main" val="940574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8" name="Rectangle 8"/>
          <p:cNvSpPr>
            <a:spLocks noGrp="1" noChangeArrowheads="1"/>
          </p:cNvSpPr>
          <p:nvPr>
            <p:ph type="sldNum" sz="quarter"/>
          </p:nvPr>
        </p:nvSpPr>
        <p:spPr>
          <a:noFill/>
          <a:ln>
            <a:round/>
            <a:headEnd/>
            <a:tailEnd/>
          </a:ln>
        </p:spPr>
        <p:txBody>
          <a:bodyPr/>
          <a:lstStyle/>
          <a:p>
            <a:fld id="{19AD451E-FC85-41CB-AB1F-F60520FF04DD}" type="slidenum">
              <a:rPr lang="en-US" smtClean="0">
                <a:latin typeface="Times New Roman" pitchFamily="18" charset="0"/>
                <a:ea typeface="MS PGothic" pitchFamily="34" charset="-128"/>
              </a:rPr>
              <a:pPr/>
              <a:t>16</a:t>
            </a:fld>
            <a:endParaRPr lang="en-US" smtClean="0">
              <a:latin typeface="Times New Roman" pitchFamily="18" charset="0"/>
              <a:ea typeface="MS PGothic" pitchFamily="34" charset="-128"/>
            </a:endParaRPr>
          </a:p>
        </p:txBody>
      </p:sp>
      <p:sp>
        <p:nvSpPr>
          <p:cNvPr id="9113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91140" name="Text Box 2"/>
          <p:cNvSpPr txBox="1">
            <a:spLocks noChangeArrowheads="1"/>
          </p:cNvSpPr>
          <p:nvPr/>
        </p:nvSpPr>
        <p:spPr bwMode="auto">
          <a:xfrm>
            <a:off x="914400" y="4343400"/>
            <a:ext cx="5029200" cy="4114800"/>
          </a:xfrm>
          <a:prstGeom prst="rect">
            <a:avLst/>
          </a:prstGeom>
          <a:noFill/>
          <a:ln w="9525">
            <a:noFill/>
            <a:round/>
            <a:headEnd/>
            <a:tailEnd/>
          </a:ln>
          <a:effectLst/>
        </p:spPr>
        <p:txBody>
          <a:bodyPr wrap="none" anchor="ctr"/>
          <a:lstStyle/>
          <a:p>
            <a:endParaRPr lang="en-US"/>
          </a:p>
        </p:txBody>
      </p:sp>
    </p:spTree>
    <p:extLst>
      <p:ext uri="{BB962C8B-B14F-4D97-AF65-F5344CB8AC3E}">
        <p14:creationId xmlns:p14="http://schemas.microsoft.com/office/powerpoint/2010/main" val="1812740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8"/>
          <p:cNvSpPr>
            <a:spLocks noGrp="1" noChangeArrowheads="1"/>
          </p:cNvSpPr>
          <p:nvPr>
            <p:ph type="sldNum" sz="quarter"/>
          </p:nvPr>
        </p:nvSpPr>
        <p:spPr>
          <a:noFill/>
          <a:ln>
            <a:round/>
            <a:headEnd/>
            <a:tailEnd/>
          </a:ln>
        </p:spPr>
        <p:txBody>
          <a:bodyPr/>
          <a:lstStyle/>
          <a:p>
            <a:fld id="{DCB230B3-2CEF-4A36-BFC6-4F3D9FA42CCE}" type="slidenum">
              <a:rPr lang="en-US" smtClean="0">
                <a:latin typeface="Times New Roman" pitchFamily="18" charset="0"/>
                <a:ea typeface="MS PGothic" pitchFamily="34" charset="-128"/>
              </a:rPr>
              <a:pPr/>
              <a:t>17</a:t>
            </a:fld>
            <a:endParaRPr lang="en-US" smtClean="0">
              <a:latin typeface="Times New Roman" pitchFamily="18" charset="0"/>
              <a:ea typeface="MS PGothic" pitchFamily="34" charset="-128"/>
            </a:endParaRPr>
          </a:p>
        </p:txBody>
      </p:sp>
      <p:sp>
        <p:nvSpPr>
          <p:cNvPr id="92163" name="Rectangle 1"/>
          <p:cNvSpPr>
            <a:spLocks noGrp="1" noRot="1" noChangeAspect="1" noChangeArrowheads="1" noTextEdit="1"/>
          </p:cNvSpPr>
          <p:nvPr>
            <p:ph type="sldImg"/>
          </p:nvPr>
        </p:nvSpPr>
        <p:spPr>
          <a:xfrm>
            <a:off x="1143000" y="695325"/>
            <a:ext cx="4572000" cy="3429000"/>
          </a:xfrm>
          <a:solidFill>
            <a:srgbClr val="FFFFFF"/>
          </a:solidFill>
          <a:ln/>
        </p:spPr>
      </p:sp>
      <p:sp>
        <p:nvSpPr>
          <p:cNvPr id="92164" name="Text Box 2"/>
          <p:cNvSpPr txBox="1">
            <a:spLocks noChangeArrowheads="1"/>
          </p:cNvSpPr>
          <p:nvPr/>
        </p:nvSpPr>
        <p:spPr bwMode="auto">
          <a:xfrm>
            <a:off x="685800" y="4343400"/>
            <a:ext cx="5486400" cy="4114800"/>
          </a:xfrm>
          <a:prstGeom prst="rect">
            <a:avLst/>
          </a:prstGeom>
          <a:noFill/>
          <a:ln w="9525">
            <a:noFill/>
            <a:round/>
            <a:headEnd/>
            <a:tailEnd/>
          </a:ln>
          <a:effectLst/>
        </p:spPr>
        <p:txBody>
          <a:bodyPr wrap="none" anchor="ctr"/>
          <a:lstStyle/>
          <a:p>
            <a:endParaRPr lang="en-US"/>
          </a:p>
        </p:txBody>
      </p:sp>
    </p:spTree>
    <p:extLst>
      <p:ext uri="{BB962C8B-B14F-4D97-AF65-F5344CB8AC3E}">
        <p14:creationId xmlns:p14="http://schemas.microsoft.com/office/powerpoint/2010/main" val="691615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6" name="Rectangle 8"/>
          <p:cNvSpPr>
            <a:spLocks noGrp="1" noChangeArrowheads="1"/>
          </p:cNvSpPr>
          <p:nvPr>
            <p:ph type="sldNum" sz="quarter"/>
          </p:nvPr>
        </p:nvSpPr>
        <p:spPr>
          <a:noFill/>
          <a:ln>
            <a:round/>
            <a:headEnd/>
            <a:tailEnd/>
          </a:ln>
        </p:spPr>
        <p:txBody>
          <a:bodyPr/>
          <a:lstStyle/>
          <a:p>
            <a:fld id="{610BD668-0EAA-433B-A542-9FF243BB5BD9}" type="slidenum">
              <a:rPr lang="en-US" smtClean="0">
                <a:latin typeface="Times New Roman" pitchFamily="18" charset="0"/>
                <a:ea typeface="MS PGothic" pitchFamily="34" charset="-128"/>
              </a:rPr>
              <a:pPr/>
              <a:t>18</a:t>
            </a:fld>
            <a:endParaRPr lang="en-US" smtClean="0">
              <a:latin typeface="Times New Roman" pitchFamily="18" charset="0"/>
              <a:ea typeface="MS PGothic" pitchFamily="34" charset="-128"/>
            </a:endParaRPr>
          </a:p>
        </p:txBody>
      </p:sp>
      <p:sp>
        <p:nvSpPr>
          <p:cNvPr id="9318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93188" name="Text Box 2"/>
          <p:cNvSpPr txBox="1">
            <a:spLocks noChangeArrowheads="1"/>
          </p:cNvSpPr>
          <p:nvPr/>
        </p:nvSpPr>
        <p:spPr bwMode="auto">
          <a:xfrm>
            <a:off x="914400" y="4343400"/>
            <a:ext cx="5029200" cy="4114800"/>
          </a:xfrm>
          <a:prstGeom prst="rect">
            <a:avLst/>
          </a:prstGeom>
          <a:noFill/>
          <a:ln w="9525">
            <a:noFill/>
            <a:round/>
            <a:headEnd/>
            <a:tailEnd/>
          </a:ln>
          <a:effectLst/>
        </p:spPr>
        <p:txBody>
          <a:bodyPr wrap="none" anchor="ctr"/>
          <a:lstStyle/>
          <a:p>
            <a:endParaRPr lang="en-US"/>
          </a:p>
        </p:txBody>
      </p:sp>
    </p:spTree>
    <p:extLst>
      <p:ext uri="{BB962C8B-B14F-4D97-AF65-F5344CB8AC3E}">
        <p14:creationId xmlns:p14="http://schemas.microsoft.com/office/powerpoint/2010/main" val="3598680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8"/>
          <p:cNvSpPr>
            <a:spLocks noGrp="1" noChangeArrowheads="1"/>
          </p:cNvSpPr>
          <p:nvPr>
            <p:ph type="sldNum" sz="quarter"/>
          </p:nvPr>
        </p:nvSpPr>
        <p:spPr>
          <a:noFill/>
          <a:ln>
            <a:round/>
            <a:headEnd/>
            <a:tailEnd/>
          </a:ln>
        </p:spPr>
        <p:txBody>
          <a:bodyPr/>
          <a:lstStyle/>
          <a:p>
            <a:fld id="{6473804A-7479-4112-89F6-F714B0F82D9C}" type="slidenum">
              <a:rPr lang="en-US" smtClean="0">
                <a:latin typeface="Times New Roman" pitchFamily="18" charset="0"/>
                <a:ea typeface="MS PGothic" pitchFamily="34" charset="-128"/>
              </a:rPr>
              <a:pPr/>
              <a:t>19</a:t>
            </a:fld>
            <a:endParaRPr lang="en-US" smtClean="0">
              <a:latin typeface="Times New Roman" pitchFamily="18" charset="0"/>
              <a:ea typeface="MS PGothic" pitchFamily="34" charset="-128"/>
            </a:endParaRPr>
          </a:p>
        </p:txBody>
      </p:sp>
      <p:sp>
        <p:nvSpPr>
          <p:cNvPr id="94211" name="Rectangle 1"/>
          <p:cNvSpPr>
            <a:spLocks noGrp="1" noRot="1" noChangeAspect="1" noChangeArrowheads="1" noTextEdit="1"/>
          </p:cNvSpPr>
          <p:nvPr>
            <p:ph type="sldImg"/>
          </p:nvPr>
        </p:nvSpPr>
        <p:spPr>
          <a:xfrm>
            <a:off x="1143000" y="695325"/>
            <a:ext cx="4572000" cy="3429000"/>
          </a:xfrm>
          <a:solidFill>
            <a:srgbClr val="FFFFFF"/>
          </a:solidFill>
          <a:ln/>
        </p:spPr>
      </p:sp>
      <p:sp>
        <p:nvSpPr>
          <p:cNvPr id="94212" name="Text Box 2"/>
          <p:cNvSpPr txBox="1">
            <a:spLocks noChangeArrowheads="1"/>
          </p:cNvSpPr>
          <p:nvPr/>
        </p:nvSpPr>
        <p:spPr bwMode="auto">
          <a:xfrm>
            <a:off x="685800" y="4343400"/>
            <a:ext cx="5486400" cy="4114800"/>
          </a:xfrm>
          <a:prstGeom prst="rect">
            <a:avLst/>
          </a:prstGeom>
          <a:noFill/>
          <a:ln w="9525">
            <a:noFill/>
            <a:round/>
            <a:headEnd/>
            <a:tailEnd/>
          </a:ln>
          <a:effectLst/>
        </p:spPr>
        <p:txBody>
          <a:bodyPr wrap="none" anchor="ctr"/>
          <a:lstStyle/>
          <a:p>
            <a:endParaRPr lang="en-US"/>
          </a:p>
        </p:txBody>
      </p:sp>
    </p:spTree>
    <p:extLst>
      <p:ext uri="{BB962C8B-B14F-4D97-AF65-F5344CB8AC3E}">
        <p14:creationId xmlns:p14="http://schemas.microsoft.com/office/powerpoint/2010/main" val="2997793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4" name="Rectangle 8"/>
          <p:cNvSpPr>
            <a:spLocks noGrp="1" noChangeArrowheads="1"/>
          </p:cNvSpPr>
          <p:nvPr>
            <p:ph type="sldNum" sz="quarter"/>
          </p:nvPr>
        </p:nvSpPr>
        <p:spPr>
          <a:noFill/>
          <a:ln>
            <a:round/>
            <a:headEnd/>
            <a:tailEnd/>
          </a:ln>
        </p:spPr>
        <p:txBody>
          <a:bodyPr/>
          <a:lstStyle/>
          <a:p>
            <a:fld id="{7DCE0673-51D4-49B0-81A2-A7412E24A92F}" type="slidenum">
              <a:rPr lang="en-US" smtClean="0">
                <a:latin typeface="Times New Roman" pitchFamily="18" charset="0"/>
                <a:ea typeface="MS PGothic" pitchFamily="34" charset="-128"/>
              </a:rPr>
              <a:pPr/>
              <a:t>20</a:t>
            </a:fld>
            <a:endParaRPr lang="en-US" smtClean="0">
              <a:latin typeface="Times New Roman" pitchFamily="18" charset="0"/>
              <a:ea typeface="MS PGothic" pitchFamily="34" charset="-128"/>
            </a:endParaRPr>
          </a:p>
        </p:txBody>
      </p:sp>
      <p:sp>
        <p:nvSpPr>
          <p:cNvPr id="9523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95236" name="Text Box 2"/>
          <p:cNvSpPr txBox="1">
            <a:spLocks noChangeArrowheads="1"/>
          </p:cNvSpPr>
          <p:nvPr/>
        </p:nvSpPr>
        <p:spPr bwMode="auto">
          <a:xfrm>
            <a:off x="914400" y="4343400"/>
            <a:ext cx="5029200" cy="4114800"/>
          </a:xfrm>
          <a:prstGeom prst="rect">
            <a:avLst/>
          </a:prstGeom>
          <a:noFill/>
          <a:ln w="9525">
            <a:noFill/>
            <a:round/>
            <a:headEnd/>
            <a:tailEnd/>
          </a:ln>
          <a:effectLst/>
        </p:spPr>
        <p:txBody>
          <a:bodyPr wrap="none" anchor="ctr"/>
          <a:lstStyle/>
          <a:p>
            <a:endParaRPr lang="en-US"/>
          </a:p>
        </p:txBody>
      </p:sp>
    </p:spTree>
    <p:extLst>
      <p:ext uri="{BB962C8B-B14F-4D97-AF65-F5344CB8AC3E}">
        <p14:creationId xmlns:p14="http://schemas.microsoft.com/office/powerpoint/2010/main" val="4252750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CustomShape 1"/>
          <p:cNvSpPr/>
          <p:nvPr/>
        </p:nvSpPr>
        <p:spPr>
          <a:xfrm>
            <a:off x="3884760" y="8685360"/>
            <a:ext cx="2968200" cy="455040"/>
          </a:xfrm>
          <a:prstGeom prst="rect">
            <a:avLst/>
          </a:prstGeom>
          <a:noFill/>
          <a:ln>
            <a:noFill/>
          </a:ln>
        </p:spPr>
        <p:txBody>
          <a:bodyPr lIns="90000" tIns="45000" rIns="90000" bIns="45000" anchor="b"/>
          <a:lstStyle/>
          <a:p>
            <a:pPr>
              <a:lnSpc>
                <a:spcPct val="100000"/>
              </a:lnSpc>
            </a:pPr>
            <a:fld id="{C023D226-6954-4E0B-BA62-AF7F81F879B6}" type="slidenum">
              <a:rPr lang="en-US" sz="1200">
                <a:solidFill>
                  <a:srgbClr val="000000"/>
                </a:solidFill>
                <a:latin typeface="Tahoma"/>
              </a:rPr>
              <a:pPr>
                <a:lnSpc>
                  <a:spcPct val="100000"/>
                </a:lnSpc>
              </a:pPr>
              <a:t>3</a:t>
            </a:fld>
            <a:endParaRPr/>
          </a:p>
        </p:txBody>
      </p:sp>
      <p:sp>
        <p:nvSpPr>
          <p:cNvPr id="280" name="PlaceHolder 2"/>
          <p:cNvSpPr>
            <a:spLocks noGrp="1"/>
          </p:cNvSpPr>
          <p:nvPr>
            <p:ph type="body"/>
          </p:nvPr>
        </p:nvSpPr>
        <p:spPr>
          <a:xfrm>
            <a:off x="685800" y="4400640"/>
            <a:ext cx="5482800" cy="3596760"/>
          </a:xfrm>
          <a:prstGeom prst="rect">
            <a:avLst/>
          </a:prstGeom>
        </p:spPr>
        <p:txBody>
          <a:bodyPr lIns="0" tIns="0" rIns="0" bIns="0"/>
          <a:lstStyle/>
          <a:p>
            <a:endParaRPr/>
          </a:p>
        </p:txBody>
      </p:sp>
    </p:spTree>
    <p:extLst>
      <p:ext uri="{BB962C8B-B14F-4D97-AF65-F5344CB8AC3E}">
        <p14:creationId xmlns:p14="http://schemas.microsoft.com/office/powerpoint/2010/main" val="2879824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11"/>
          <p:cNvSpPr>
            <a:spLocks noGrp="1" noChangeArrowheads="1"/>
          </p:cNvSpPr>
          <p:nvPr>
            <p:ph type="sldNum" sz="quarter"/>
          </p:nvPr>
        </p:nvSpPr>
        <p:spPr>
          <a:noFill/>
          <a:ln>
            <a:round/>
            <a:headEnd/>
            <a:tailEnd/>
          </a:ln>
        </p:spPr>
        <p:txBody>
          <a:bodyPr/>
          <a:lstStyle/>
          <a:p>
            <a:fld id="{25CB787C-C014-4C43-8501-088BE56F6EBB}" type="slidenum">
              <a:rPr lang="en-US" smtClean="0">
                <a:latin typeface="Times New Roman" pitchFamily="18" charset="0"/>
                <a:ea typeface="MS PGothic" pitchFamily="34" charset="-128"/>
              </a:rPr>
              <a:pPr/>
              <a:t>21</a:t>
            </a:fld>
            <a:endParaRPr lang="en-US" smtClean="0">
              <a:latin typeface="Times New Roman" pitchFamily="18" charset="0"/>
              <a:ea typeface="MS PGothic" pitchFamily="34" charset="-128"/>
            </a:endParaRPr>
          </a:p>
        </p:txBody>
      </p:sp>
      <p:sp>
        <p:nvSpPr>
          <p:cNvPr id="36867"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wrap="none"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EA226E1-D3C7-4F57-911C-5464FD9DFAFE}" type="slidenum">
              <a:rPr lang="en-US" sz="1200">
                <a:solidFill>
                  <a:srgbClr val="000000"/>
                </a:solidFill>
              </a:rPr>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a:t>
            </a:fld>
            <a:endParaRPr lang="en-US" sz="1200">
              <a:solidFill>
                <a:srgbClr val="000000"/>
              </a:solidFill>
            </a:endParaRPr>
          </a:p>
        </p:txBody>
      </p:sp>
      <p:sp>
        <p:nvSpPr>
          <p:cNvPr id="36868"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36869" name="Text Box 3"/>
          <p:cNvSpPr txBox="1">
            <a:spLocks noChangeArrowheads="1"/>
          </p:cNvSpPr>
          <p:nvPr/>
        </p:nvSpPr>
        <p:spPr bwMode="auto">
          <a:xfrm>
            <a:off x="914400" y="4343400"/>
            <a:ext cx="5029200" cy="4114800"/>
          </a:xfrm>
          <a:prstGeom prst="rect">
            <a:avLst/>
          </a:prstGeom>
          <a:noFill/>
          <a:ln w="9525">
            <a:noFill/>
            <a:round/>
            <a:headEnd/>
            <a:tailEnd/>
          </a:ln>
          <a:effectLst/>
        </p:spPr>
        <p:txBody>
          <a:bodyPr wrap="none" anchor="ctr"/>
          <a:lstStyle/>
          <a:p>
            <a:endParaRPr lang="en-US"/>
          </a:p>
        </p:txBody>
      </p:sp>
    </p:spTree>
    <p:extLst>
      <p:ext uri="{BB962C8B-B14F-4D97-AF65-F5344CB8AC3E}">
        <p14:creationId xmlns:p14="http://schemas.microsoft.com/office/powerpoint/2010/main" val="1467183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30" name="Rectangle 8"/>
          <p:cNvSpPr>
            <a:spLocks noGrp="1" noChangeArrowheads="1"/>
          </p:cNvSpPr>
          <p:nvPr>
            <p:ph type="sldNum" sz="quarter"/>
          </p:nvPr>
        </p:nvSpPr>
        <p:spPr>
          <a:noFill/>
          <a:ln>
            <a:round/>
            <a:headEnd/>
            <a:tailEnd/>
          </a:ln>
        </p:spPr>
        <p:txBody>
          <a:bodyPr/>
          <a:lstStyle/>
          <a:p>
            <a:fld id="{A2E82906-EB3E-4F0E-B74D-42FF5FB748D8}" type="slidenum">
              <a:rPr lang="en-US" smtClean="0">
                <a:latin typeface="Times New Roman" pitchFamily="18" charset="0"/>
                <a:ea typeface="MS PGothic" pitchFamily="34" charset="-128"/>
              </a:rPr>
              <a:pPr/>
              <a:t>22</a:t>
            </a:fld>
            <a:endParaRPr lang="en-US" smtClean="0">
              <a:latin typeface="Times New Roman" pitchFamily="18" charset="0"/>
              <a:ea typeface="MS PGothic" pitchFamily="34" charset="-128"/>
            </a:endParaRPr>
          </a:p>
        </p:txBody>
      </p:sp>
      <p:sp>
        <p:nvSpPr>
          <p:cNvPr id="99331"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99332" name="Text Box 2"/>
          <p:cNvSpPr txBox="1">
            <a:spLocks noChangeArrowheads="1"/>
          </p:cNvSpPr>
          <p:nvPr/>
        </p:nvSpPr>
        <p:spPr bwMode="auto">
          <a:xfrm>
            <a:off x="914400" y="4343400"/>
            <a:ext cx="5029200" cy="4114800"/>
          </a:xfrm>
          <a:prstGeom prst="rect">
            <a:avLst/>
          </a:prstGeom>
          <a:noFill/>
          <a:ln w="9525">
            <a:noFill/>
            <a:round/>
            <a:headEnd/>
            <a:tailEnd/>
          </a:ln>
          <a:effectLst/>
        </p:spPr>
        <p:txBody>
          <a:bodyPr wrap="none" anchor="ctr"/>
          <a:lstStyle/>
          <a:p>
            <a:endParaRPr lang="en-US"/>
          </a:p>
        </p:txBody>
      </p:sp>
    </p:spTree>
    <p:extLst>
      <p:ext uri="{BB962C8B-B14F-4D97-AF65-F5344CB8AC3E}">
        <p14:creationId xmlns:p14="http://schemas.microsoft.com/office/powerpoint/2010/main" val="3529332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8"/>
          <p:cNvSpPr>
            <a:spLocks noGrp="1" noChangeArrowheads="1"/>
          </p:cNvSpPr>
          <p:nvPr>
            <p:ph type="sldNum" sz="quarter"/>
          </p:nvPr>
        </p:nvSpPr>
        <p:spPr>
          <a:noFill/>
          <a:ln>
            <a:round/>
            <a:headEnd/>
            <a:tailEnd/>
          </a:ln>
        </p:spPr>
        <p:txBody>
          <a:bodyPr/>
          <a:lstStyle/>
          <a:p>
            <a:fld id="{0D2888F1-10BA-40E8-A22C-B7F658A3AE49}" type="slidenum">
              <a:rPr lang="en-US" smtClean="0">
                <a:latin typeface="Times New Roman" pitchFamily="18" charset="0"/>
                <a:ea typeface="MS PGothic" pitchFamily="34" charset="-128"/>
              </a:rPr>
              <a:pPr/>
              <a:t>23</a:t>
            </a:fld>
            <a:endParaRPr lang="en-US" smtClean="0">
              <a:latin typeface="Times New Roman" pitchFamily="18" charset="0"/>
              <a:ea typeface="MS PGothic" pitchFamily="34" charset="-128"/>
            </a:endParaRPr>
          </a:p>
        </p:txBody>
      </p:sp>
      <p:sp>
        <p:nvSpPr>
          <p:cNvPr id="10035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00356" name="Text Box 2"/>
          <p:cNvSpPr txBox="1">
            <a:spLocks noChangeArrowheads="1"/>
          </p:cNvSpPr>
          <p:nvPr/>
        </p:nvSpPr>
        <p:spPr bwMode="auto">
          <a:xfrm>
            <a:off x="914400" y="4343400"/>
            <a:ext cx="5029200" cy="4114800"/>
          </a:xfrm>
          <a:prstGeom prst="rect">
            <a:avLst/>
          </a:prstGeom>
          <a:noFill/>
          <a:ln w="9525">
            <a:noFill/>
            <a:round/>
            <a:headEnd/>
            <a:tailEnd/>
          </a:ln>
          <a:effectLst/>
        </p:spPr>
        <p:txBody>
          <a:bodyPr wrap="none" anchor="ctr"/>
          <a:lstStyle/>
          <a:p>
            <a:endParaRPr lang="en-US"/>
          </a:p>
        </p:txBody>
      </p:sp>
    </p:spTree>
    <p:extLst>
      <p:ext uri="{BB962C8B-B14F-4D97-AF65-F5344CB8AC3E}">
        <p14:creationId xmlns:p14="http://schemas.microsoft.com/office/powerpoint/2010/main" val="40090516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8"/>
          <p:cNvSpPr>
            <a:spLocks noGrp="1" noChangeArrowheads="1"/>
          </p:cNvSpPr>
          <p:nvPr>
            <p:ph type="sldNum" sz="quarter"/>
          </p:nvPr>
        </p:nvSpPr>
        <p:spPr>
          <a:noFill/>
          <a:ln>
            <a:round/>
            <a:headEnd/>
            <a:tailEnd/>
          </a:ln>
        </p:spPr>
        <p:txBody>
          <a:bodyPr/>
          <a:lstStyle/>
          <a:p>
            <a:pPr hangingPunct="1"/>
            <a:fld id="{BF021C52-1E5A-40F8-9FF7-82C1008D7F76}" type="slidenum">
              <a:rPr lang="en-US" smtClean="0">
                <a:latin typeface="Times New Roman" pitchFamily="18" charset="0"/>
                <a:ea typeface="DejaVu Sans"/>
                <a:cs typeface="DejaVu Sans"/>
              </a:rPr>
              <a:pPr hangingPunct="1"/>
              <a:t>24</a:t>
            </a:fld>
            <a:endParaRPr lang="en-US" smtClean="0">
              <a:latin typeface="Times New Roman" pitchFamily="18" charset="0"/>
              <a:ea typeface="DejaVu Sans"/>
              <a:cs typeface="DejaVu Sans"/>
            </a:endParaRPr>
          </a:p>
        </p:txBody>
      </p:sp>
      <p:sp>
        <p:nvSpPr>
          <p:cNvPr id="10137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01380" name="Text Box 2"/>
          <p:cNvSpPr txBox="1">
            <a:spLocks noChangeArrowheads="1"/>
          </p:cNvSpPr>
          <p:nvPr/>
        </p:nvSpPr>
        <p:spPr bwMode="auto">
          <a:xfrm>
            <a:off x="914400" y="4343400"/>
            <a:ext cx="5029200" cy="4114800"/>
          </a:xfrm>
          <a:prstGeom prst="rect">
            <a:avLst/>
          </a:prstGeom>
          <a:noFill/>
          <a:ln w="9525">
            <a:noFill/>
            <a:round/>
            <a:headEnd/>
            <a:tailEnd/>
          </a:ln>
          <a:effectLst/>
        </p:spPr>
        <p:txBody>
          <a:bodyPr wrap="none" anchor="ctr"/>
          <a:lstStyle/>
          <a:p>
            <a:endParaRPr lang="en-US"/>
          </a:p>
        </p:txBody>
      </p:sp>
    </p:spTree>
    <p:extLst>
      <p:ext uri="{BB962C8B-B14F-4D97-AF65-F5344CB8AC3E}">
        <p14:creationId xmlns:p14="http://schemas.microsoft.com/office/powerpoint/2010/main" val="2651673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426" name="Rectangle 10"/>
          <p:cNvSpPr>
            <a:spLocks noGrp="1" noChangeArrowheads="1"/>
          </p:cNvSpPr>
          <p:nvPr>
            <p:ph type="sldNum" sz="quarter"/>
          </p:nvPr>
        </p:nvSpPr>
        <p:spPr>
          <a:noFill/>
          <a:ln>
            <a:round/>
            <a:headEnd/>
            <a:tailEnd/>
          </a:ln>
        </p:spPr>
        <p:txBody>
          <a:bodyPr/>
          <a:lstStyle/>
          <a:p>
            <a:pPr indent="-211138" hangingPunct="1"/>
            <a:fld id="{6A316A86-DD1F-4AD1-BF4F-88F9403B1D82}" type="slidenum">
              <a:rPr lang="el-GR" smtClean="0">
                <a:latin typeface="Times New Roman" pitchFamily="18" charset="0"/>
                <a:ea typeface="DejaVu Sans"/>
                <a:cs typeface="DejaVu Sans"/>
              </a:rPr>
              <a:pPr indent="-211138" hangingPunct="1"/>
              <a:t>25</a:t>
            </a:fld>
            <a:endParaRPr lang="el-GR" smtClean="0">
              <a:latin typeface="Times New Roman" pitchFamily="18" charset="0"/>
              <a:ea typeface="DejaVu Sans"/>
              <a:cs typeface="DejaVu Sans"/>
            </a:endParaRPr>
          </a:p>
        </p:txBody>
      </p:sp>
      <p:sp>
        <p:nvSpPr>
          <p:cNvPr id="10342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03428" name="Text Box 2"/>
          <p:cNvSpPr txBox="1">
            <a:spLocks noChangeArrowheads="1"/>
          </p:cNvSpPr>
          <p:nvPr/>
        </p:nvSpPr>
        <p:spPr bwMode="auto">
          <a:xfrm>
            <a:off x="685800" y="4343400"/>
            <a:ext cx="5486400" cy="4114800"/>
          </a:xfrm>
          <a:prstGeom prst="rect">
            <a:avLst/>
          </a:prstGeom>
          <a:noFill/>
          <a:ln w="9525">
            <a:noFill/>
            <a:round/>
            <a:headEnd/>
            <a:tailEnd/>
          </a:ln>
          <a:effectLst/>
        </p:spPr>
        <p:txBody>
          <a:bodyPr wrap="none" anchor="ctr"/>
          <a:lstStyle/>
          <a:p>
            <a:endParaRPr lang="en-US"/>
          </a:p>
        </p:txBody>
      </p:sp>
      <p:sp>
        <p:nvSpPr>
          <p:cNvPr id="103429" name="Text Box 3"/>
          <p:cNvSpPr txBox="1">
            <a:spLocks noChangeArrowheads="1"/>
          </p:cNvSpPr>
          <p:nvPr/>
        </p:nvSpPr>
        <p:spPr bwMode="auto">
          <a:xfrm>
            <a:off x="3884613" y="8685213"/>
            <a:ext cx="2971800" cy="457200"/>
          </a:xfrm>
          <a:prstGeom prst="rect">
            <a:avLst/>
          </a:prstGeom>
          <a:noFill/>
          <a:ln w="9525">
            <a:noFill/>
            <a:round/>
            <a:headEnd/>
            <a:tailEnd/>
          </a:ln>
          <a:effectLst/>
        </p:spPr>
        <p:txBody>
          <a:bodyPr lIns="90000" tIns="46800" rIns="90000" bIns="46800" anchor="b"/>
          <a:lstStyle/>
          <a:p>
            <a:pPr algn="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EEEEB42-54BD-4380-A131-68EFE8624DEF}" type="slidenum">
              <a:rPr lang="en-US" sz="1200">
                <a:solidFill>
                  <a:srgbClr val="003366"/>
                </a:solidFill>
                <a:latin typeface="Calibri" pitchFamily="34" charset="0"/>
              </a:rPr>
              <a:pPr algn="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a:t>
            </a:fld>
            <a:endParaRPr lang="en-US" sz="1200">
              <a:solidFill>
                <a:srgbClr val="003366"/>
              </a:solidFill>
              <a:latin typeface="Calibri" pitchFamily="34" charset="0"/>
            </a:endParaRPr>
          </a:p>
        </p:txBody>
      </p:sp>
      <p:sp>
        <p:nvSpPr>
          <p:cNvPr id="103430" name="Notes Placeholder 1"/>
          <p:cNvSpPr>
            <a:spLocks noGrp="1"/>
          </p:cNvSpPr>
          <p:nvPr>
            <p:ph type="body" idx="1"/>
          </p:nvPr>
        </p:nvSpPr>
        <p:spPr>
          <a:noFill/>
        </p:spPr>
        <p:txBody>
          <a:bodyPr/>
          <a:lstStyle/>
          <a:p>
            <a:endParaRPr lang="en-US" dirty="0" smtClean="0">
              <a:latin typeface="Times New Roman" pitchFamily="18" charset="0"/>
            </a:endParaRPr>
          </a:p>
        </p:txBody>
      </p:sp>
    </p:spTree>
    <p:extLst>
      <p:ext uri="{BB962C8B-B14F-4D97-AF65-F5344CB8AC3E}">
        <p14:creationId xmlns:p14="http://schemas.microsoft.com/office/powerpoint/2010/main" val="3737324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450" name="Rectangle 10"/>
          <p:cNvSpPr>
            <a:spLocks noGrp="1" noChangeArrowheads="1"/>
          </p:cNvSpPr>
          <p:nvPr>
            <p:ph type="sldNum" sz="quarter"/>
          </p:nvPr>
        </p:nvSpPr>
        <p:spPr>
          <a:noFill/>
          <a:ln>
            <a:round/>
            <a:headEnd/>
            <a:tailEnd/>
          </a:ln>
        </p:spPr>
        <p:txBody>
          <a:bodyPr/>
          <a:lstStyle/>
          <a:p>
            <a:pPr indent="-211138" hangingPunct="1"/>
            <a:fld id="{2BAC1494-76DF-430A-9C60-A8F2F3E708E7}" type="slidenum">
              <a:rPr lang="el-GR" smtClean="0">
                <a:latin typeface="Times New Roman" pitchFamily="18" charset="0"/>
                <a:ea typeface="DejaVu Sans"/>
                <a:cs typeface="DejaVu Sans"/>
              </a:rPr>
              <a:pPr indent="-211138" hangingPunct="1"/>
              <a:t>26</a:t>
            </a:fld>
            <a:endParaRPr lang="el-GR" smtClean="0">
              <a:latin typeface="Times New Roman" pitchFamily="18" charset="0"/>
              <a:ea typeface="DejaVu Sans"/>
              <a:cs typeface="DejaVu Sans"/>
            </a:endParaRPr>
          </a:p>
        </p:txBody>
      </p:sp>
      <p:sp>
        <p:nvSpPr>
          <p:cNvPr id="104451"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04452" name="Text Box 2"/>
          <p:cNvSpPr txBox="1">
            <a:spLocks noChangeArrowheads="1"/>
          </p:cNvSpPr>
          <p:nvPr/>
        </p:nvSpPr>
        <p:spPr bwMode="auto">
          <a:xfrm>
            <a:off x="685800" y="4343400"/>
            <a:ext cx="5486400" cy="4114800"/>
          </a:xfrm>
          <a:prstGeom prst="rect">
            <a:avLst/>
          </a:prstGeom>
          <a:noFill/>
          <a:ln w="9525">
            <a:noFill/>
            <a:round/>
            <a:headEnd/>
            <a:tailEnd/>
          </a:ln>
          <a:effectLst/>
        </p:spPr>
        <p:txBody>
          <a:bodyPr wrap="none" anchor="ctr"/>
          <a:lstStyle/>
          <a:p>
            <a:endParaRPr lang="en-US"/>
          </a:p>
        </p:txBody>
      </p:sp>
      <p:sp>
        <p:nvSpPr>
          <p:cNvPr id="104453" name="Text Box 3"/>
          <p:cNvSpPr txBox="1">
            <a:spLocks noChangeArrowheads="1"/>
          </p:cNvSpPr>
          <p:nvPr/>
        </p:nvSpPr>
        <p:spPr bwMode="auto">
          <a:xfrm>
            <a:off x="3884613" y="8685213"/>
            <a:ext cx="2971800" cy="457200"/>
          </a:xfrm>
          <a:prstGeom prst="rect">
            <a:avLst/>
          </a:prstGeom>
          <a:noFill/>
          <a:ln w="9525">
            <a:noFill/>
            <a:round/>
            <a:headEnd/>
            <a:tailEnd/>
          </a:ln>
          <a:effectLst/>
        </p:spPr>
        <p:txBody>
          <a:bodyPr lIns="90000" tIns="46800" rIns="90000" bIns="46800" anchor="b"/>
          <a:lstStyle/>
          <a:p>
            <a:pPr algn="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F347CD9-8C13-4A03-B3BD-68C67F59A9BE}" type="slidenum">
              <a:rPr lang="en-US" sz="1200">
                <a:solidFill>
                  <a:srgbClr val="003366"/>
                </a:solidFill>
                <a:latin typeface="Calibri" pitchFamily="34" charset="0"/>
              </a:rPr>
              <a:pPr algn="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a:t>
            </a:fld>
            <a:endParaRPr lang="en-US" sz="1200">
              <a:solidFill>
                <a:srgbClr val="003366"/>
              </a:solidFill>
              <a:latin typeface="Calibri" pitchFamily="34" charset="0"/>
            </a:endParaRPr>
          </a:p>
        </p:txBody>
      </p:sp>
    </p:spTree>
    <p:extLst>
      <p:ext uri="{BB962C8B-B14F-4D97-AF65-F5344CB8AC3E}">
        <p14:creationId xmlns:p14="http://schemas.microsoft.com/office/powerpoint/2010/main" val="3922199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7522" name="Rectangle 8"/>
          <p:cNvSpPr>
            <a:spLocks noGrp="1" noChangeArrowheads="1"/>
          </p:cNvSpPr>
          <p:nvPr>
            <p:ph type="sldNum" sz="quarter"/>
          </p:nvPr>
        </p:nvSpPr>
        <p:spPr>
          <a:noFill/>
          <a:ln>
            <a:round/>
            <a:headEnd/>
            <a:tailEnd/>
          </a:ln>
        </p:spPr>
        <p:txBody>
          <a:bodyPr/>
          <a:lstStyle/>
          <a:p>
            <a:pPr hangingPunct="1"/>
            <a:fld id="{7D896FF8-4676-45B1-84DC-054C1272C543}" type="slidenum">
              <a:rPr lang="en-US" smtClean="0">
                <a:latin typeface="Times New Roman" pitchFamily="18" charset="0"/>
                <a:ea typeface="DejaVu Sans"/>
                <a:cs typeface="DejaVu Sans"/>
              </a:rPr>
              <a:pPr hangingPunct="1"/>
              <a:t>27</a:t>
            </a:fld>
            <a:endParaRPr lang="en-US" smtClean="0">
              <a:latin typeface="Times New Roman" pitchFamily="18" charset="0"/>
              <a:ea typeface="DejaVu Sans"/>
              <a:cs typeface="DejaVu Sans"/>
            </a:endParaRPr>
          </a:p>
        </p:txBody>
      </p:sp>
      <p:sp>
        <p:nvSpPr>
          <p:cNvPr id="10752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07524" name="Text Box 2"/>
          <p:cNvSpPr txBox="1">
            <a:spLocks noChangeArrowheads="1"/>
          </p:cNvSpPr>
          <p:nvPr/>
        </p:nvSpPr>
        <p:spPr bwMode="auto">
          <a:xfrm>
            <a:off x="914400" y="4343400"/>
            <a:ext cx="5029200" cy="4114800"/>
          </a:xfrm>
          <a:prstGeom prst="rect">
            <a:avLst/>
          </a:prstGeom>
          <a:noFill/>
          <a:ln w="9525">
            <a:noFill/>
            <a:round/>
            <a:headEnd/>
            <a:tailEnd/>
          </a:ln>
          <a:effectLst/>
        </p:spPr>
        <p:txBody>
          <a:bodyPr/>
          <a:lstStyle/>
          <a:p>
            <a:pPr eaLnBrk="1" hangingPunct="1">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latin typeface="Times New Roman" pitchFamily="18" charset="0"/>
              </a:rPr>
              <a:t>Every minute we send 204 million emails, send 278,000 tweets,  generate 1.8 million Facebook likes, and up-load 200 thousand photos to Facebook http://blog.qmee.com/wp-content/uploads/2013/07/Qmee-Online-In-60-Seconds2.png</a:t>
            </a:r>
          </a:p>
          <a:p>
            <a:pPr eaLnBrk="1" hangingPunct="1">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1200">
              <a:solidFill>
                <a:srgbClr val="000000"/>
              </a:solidFill>
              <a:latin typeface="Times New Roman" pitchFamily="18" charset="0"/>
            </a:endParaRPr>
          </a:p>
          <a:p>
            <a:pPr eaLnBrk="1" hangingPunct="1">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latin typeface="Times New Roman" pitchFamily="18" charset="0"/>
              </a:rPr>
              <a:t>Today’s data centers have a physical footprint of nearly 6,000 football fields. http://blog.kurtosys.com/12-big-facts-about-big-data/#.VBszDBY4S-J</a:t>
            </a:r>
          </a:p>
          <a:p>
            <a:pPr eaLnBrk="1" hangingPunct="1">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1200">
              <a:solidFill>
                <a:srgbClr val="000000"/>
              </a:solidFill>
              <a:latin typeface="Times New Roman" pitchFamily="18" charset="0"/>
            </a:endParaRPr>
          </a:p>
          <a:p>
            <a:pPr eaLnBrk="1" hangingPunct="1">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latin typeface="Times New Roman" pitchFamily="18" charset="0"/>
              </a:rPr>
              <a:t>It is expected that by 2020 the amount of digital information in existence will have grown from 3.2 zettabytes today to 40 zettabytes http://barnraisersllc.com/2012/12/38-big-facts-big-data-companies/</a:t>
            </a:r>
          </a:p>
          <a:p>
            <a:pPr eaLnBrk="1" hangingPunct="1">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1200">
              <a:solidFill>
                <a:srgbClr val="000000"/>
              </a:solidFill>
              <a:latin typeface="Times New Roman" pitchFamily="18" charset="0"/>
            </a:endParaRPr>
          </a:p>
          <a:p>
            <a:pPr eaLnBrk="1" hangingPunct="1">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latin typeface="Times New Roman" pitchFamily="18" charset="0"/>
              </a:rPr>
              <a:t>Over 90% of all the data in the world was created in the past 2 years. http://www-01.ibm.com/software/data/bigdata/</a:t>
            </a:r>
          </a:p>
          <a:p>
            <a:pPr eaLnBrk="1" hangingPunct="1">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1200">
              <a:solidFill>
                <a:srgbClr val="000000"/>
              </a:solidFill>
              <a:latin typeface="Times New Roman" pitchFamily="18" charset="0"/>
            </a:endParaRPr>
          </a:p>
          <a:p>
            <a:pPr eaLnBrk="1" hangingPunct="1">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latin typeface="Times New Roman" pitchFamily="18" charset="0"/>
              </a:rPr>
              <a:t>Every 2 days we create as much information as we did from the beginning of time until 2003 http://techcrunch.com/2010/08/04/schmidt-data/</a:t>
            </a:r>
          </a:p>
        </p:txBody>
      </p:sp>
      <p:sp>
        <p:nvSpPr>
          <p:cNvPr id="107525" name="Text Box 3"/>
          <p:cNvSpPr txBox="1">
            <a:spLocks noChangeArrowheads="1"/>
          </p:cNvSpPr>
          <p:nvPr/>
        </p:nvSpPr>
        <p:spPr bwMode="auto">
          <a:xfrm>
            <a:off x="3886200" y="8686800"/>
            <a:ext cx="2971800" cy="457200"/>
          </a:xfrm>
          <a:prstGeom prst="rect">
            <a:avLst/>
          </a:prstGeom>
          <a:noFill/>
          <a:ln w="9525">
            <a:noFill/>
            <a:round/>
            <a:headEnd/>
            <a:tailEnd/>
          </a:ln>
          <a:effectLst/>
        </p:spPr>
        <p:txBody>
          <a:bodyPr wrap="none" lIns="90000" tIns="46800" rIns="90000" bIns="46800" anchor="b"/>
          <a:lstStyle/>
          <a:p>
            <a:pPr algn="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2435C59-206F-431A-A1CA-6A82F53FE39B}" type="slidenum">
              <a:rPr lang="en-US" sz="1200">
                <a:solidFill>
                  <a:srgbClr val="000000"/>
                </a:solidFill>
              </a:rPr>
              <a:pPr algn="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a:t>
            </a:fld>
            <a:endParaRPr lang="en-US" sz="1200">
              <a:solidFill>
                <a:srgbClr val="000000"/>
              </a:solidFill>
            </a:endParaRPr>
          </a:p>
        </p:txBody>
      </p:sp>
    </p:spTree>
    <p:extLst>
      <p:ext uri="{BB962C8B-B14F-4D97-AF65-F5344CB8AC3E}">
        <p14:creationId xmlns:p14="http://schemas.microsoft.com/office/powerpoint/2010/main" val="1417454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p:nvPr>
        </p:nvSpPr>
        <p:spPr>
          <a:noFill/>
          <a:ln>
            <a:round/>
            <a:headEnd/>
            <a:tailEnd/>
          </a:ln>
        </p:spPr>
        <p:txBody>
          <a:bodyPr/>
          <a:lstStyle/>
          <a:p>
            <a:fld id="{38144BE7-D2D4-45F5-AAA8-4BB3A1ECB9DE}" type="slidenum">
              <a:rPr lang="en-US" altLang="en-US" smtClean="0">
                <a:solidFill>
                  <a:schemeClr val="tx1"/>
                </a:solidFill>
                <a:latin typeface="Trebuchet MS" pitchFamily="34" charset="0"/>
                <a:ea typeface="DejaVu Sans"/>
                <a:cs typeface="Arial" pitchFamily="34" charset="0"/>
              </a:rPr>
              <a:pPr/>
              <a:t>28</a:t>
            </a:fld>
            <a:endParaRPr lang="en-US" altLang="en-US" smtClean="0">
              <a:solidFill>
                <a:schemeClr val="tx1"/>
              </a:solidFill>
              <a:latin typeface="Trebuchet MS" pitchFamily="34" charset="0"/>
              <a:ea typeface="DejaVu Sans"/>
              <a:cs typeface="Arial" pitchFamily="34" charset="0"/>
            </a:endParaRPr>
          </a:p>
        </p:txBody>
      </p:sp>
      <p:sp>
        <p:nvSpPr>
          <p:cNvPr id="56323" name="Rectangle 2"/>
          <p:cNvSpPr>
            <a:spLocks noGrp="1" noRot="1" noChangeAspect="1" noChangeArrowheads="1" noTextEdit="1"/>
          </p:cNvSpPr>
          <p:nvPr>
            <p:ph type="sldImg"/>
          </p:nvPr>
        </p:nvSpPr>
        <p:spPr>
          <a:xfrm>
            <a:off x="1144588" y="685800"/>
            <a:ext cx="4562475" cy="3422650"/>
          </a:xfrm>
          <a:ln/>
        </p:spPr>
      </p:sp>
      <p:sp>
        <p:nvSpPr>
          <p:cNvPr id="56324" name="Rectangle 3"/>
          <p:cNvSpPr>
            <a:spLocks noGrp="1" noChangeArrowheads="1"/>
          </p:cNvSpPr>
          <p:nvPr>
            <p:ph type="body" idx="1"/>
          </p:nvPr>
        </p:nvSpPr>
        <p:spPr>
          <a:xfrm>
            <a:off x="914400" y="4343400"/>
            <a:ext cx="5029200" cy="4114800"/>
          </a:xfrm>
          <a:noFill/>
        </p:spPr>
        <p:txBody>
          <a:bodyPr/>
          <a:lstStyle/>
          <a:p>
            <a:pPr eaLnBrk="1" hangingPunct="1"/>
            <a:endParaRPr lang="en-GB" altLang="en-US" smtClean="0">
              <a:latin typeface="Times New Roman" pitchFamily="18" charset="0"/>
              <a:cs typeface="Arial" pitchFamily="34" charset="0"/>
            </a:endParaRPr>
          </a:p>
        </p:txBody>
      </p:sp>
    </p:spTree>
    <p:extLst>
      <p:ext uri="{BB962C8B-B14F-4D97-AF65-F5344CB8AC3E}">
        <p14:creationId xmlns:p14="http://schemas.microsoft.com/office/powerpoint/2010/main" val="9684632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p:nvPr>
        </p:nvSpPr>
        <p:spPr>
          <a:noFill/>
          <a:ln>
            <a:round/>
            <a:headEnd/>
            <a:tailEnd/>
          </a:ln>
        </p:spPr>
        <p:txBody>
          <a:bodyPr/>
          <a:lstStyle/>
          <a:p>
            <a:fld id="{BAA05275-3CE4-4749-91C9-1C62BC4B5C98}" type="slidenum">
              <a:rPr lang="en-US" altLang="en-US" smtClean="0">
                <a:solidFill>
                  <a:schemeClr val="tx1"/>
                </a:solidFill>
                <a:latin typeface="Trebuchet MS" pitchFamily="34" charset="0"/>
                <a:ea typeface="DejaVu Sans"/>
                <a:cs typeface="Arial" pitchFamily="34" charset="0"/>
              </a:rPr>
              <a:pPr/>
              <a:t>29</a:t>
            </a:fld>
            <a:endParaRPr lang="en-US" altLang="en-US" smtClean="0">
              <a:solidFill>
                <a:schemeClr val="tx1"/>
              </a:solidFill>
              <a:latin typeface="Trebuchet MS" pitchFamily="34" charset="0"/>
              <a:ea typeface="DejaVu Sans"/>
              <a:cs typeface="Arial" pitchFamily="34" charset="0"/>
            </a:endParaRPr>
          </a:p>
        </p:txBody>
      </p:sp>
      <p:sp>
        <p:nvSpPr>
          <p:cNvPr id="58371" name="Rectangle 2"/>
          <p:cNvSpPr>
            <a:spLocks noGrp="1" noRot="1" noChangeAspect="1" noChangeArrowheads="1" noTextEdit="1"/>
          </p:cNvSpPr>
          <p:nvPr>
            <p:ph type="sldImg"/>
          </p:nvPr>
        </p:nvSpPr>
        <p:spPr>
          <a:xfrm>
            <a:off x="1144588" y="685800"/>
            <a:ext cx="4562475" cy="3422650"/>
          </a:xfrm>
          <a:ln/>
        </p:spPr>
      </p:sp>
      <p:sp>
        <p:nvSpPr>
          <p:cNvPr id="58372" name="Rectangle 3"/>
          <p:cNvSpPr>
            <a:spLocks noGrp="1" noChangeArrowheads="1"/>
          </p:cNvSpPr>
          <p:nvPr>
            <p:ph type="body" idx="1"/>
          </p:nvPr>
        </p:nvSpPr>
        <p:spPr>
          <a:xfrm>
            <a:off x="914400" y="4343400"/>
            <a:ext cx="5029200" cy="4114800"/>
          </a:xfrm>
          <a:noFill/>
        </p:spPr>
        <p:txBody>
          <a:bodyPr/>
          <a:lstStyle/>
          <a:p>
            <a:pPr eaLnBrk="1" hangingPunct="1"/>
            <a:endParaRPr lang="en-GB" altLang="en-US" smtClean="0">
              <a:latin typeface="Times New Roman" pitchFamily="18" charset="0"/>
              <a:cs typeface="Arial" pitchFamily="34" charset="0"/>
            </a:endParaRPr>
          </a:p>
        </p:txBody>
      </p:sp>
    </p:spTree>
    <p:extLst>
      <p:ext uri="{BB962C8B-B14F-4D97-AF65-F5344CB8AC3E}">
        <p14:creationId xmlns:p14="http://schemas.microsoft.com/office/powerpoint/2010/main" val="403136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9"/>
          <p:cNvSpPr>
            <a:spLocks noGrp="1" noChangeArrowheads="1"/>
          </p:cNvSpPr>
          <p:nvPr>
            <p:ph type="sldNum" sz="quarter"/>
          </p:nvPr>
        </p:nvSpPr>
        <p:spPr>
          <a:noFill/>
          <a:ln>
            <a:round/>
            <a:headEnd/>
            <a:tailEnd/>
          </a:ln>
        </p:spPr>
        <p:txBody>
          <a:bodyPr/>
          <a:lstStyle/>
          <a:p>
            <a:fld id="{915F0D6B-3A4F-4414-8960-D6F0D9D6AEF3}" type="slidenum">
              <a:rPr lang="en-US" smtClean="0">
                <a:latin typeface="Times New Roman" pitchFamily="18" charset="0"/>
                <a:ea typeface="DejaVu Sans"/>
                <a:cs typeface="DejaVu Sans"/>
              </a:rPr>
              <a:pPr/>
              <a:t>30</a:t>
            </a:fld>
            <a:endParaRPr lang="en-US" smtClean="0">
              <a:latin typeface="Times New Roman" pitchFamily="18" charset="0"/>
              <a:ea typeface="DejaVu Sans"/>
              <a:cs typeface="DejaVu Sans"/>
            </a:endParaRPr>
          </a:p>
        </p:txBody>
      </p:sp>
      <p:sp>
        <p:nvSpPr>
          <p:cNvPr id="59395" name="Rectangle 1"/>
          <p:cNvSpPr>
            <a:spLocks noGrp="1" noRot="1" noChangeAspect="1" noChangeArrowheads="1" noTextEdit="1"/>
          </p:cNvSpPr>
          <p:nvPr>
            <p:ph type="sldImg"/>
          </p:nvPr>
        </p:nvSpPr>
        <p:spPr>
          <a:xfrm>
            <a:off x="892175" y="731838"/>
            <a:ext cx="4872038" cy="3654425"/>
          </a:xfrm>
          <a:solidFill>
            <a:srgbClr val="FFFFFF"/>
          </a:solidFill>
          <a:ln/>
        </p:spPr>
      </p:sp>
      <p:sp>
        <p:nvSpPr>
          <p:cNvPr id="59396" name="Text Box 2"/>
          <p:cNvSpPr txBox="1">
            <a:spLocks noChangeArrowheads="1"/>
          </p:cNvSpPr>
          <p:nvPr/>
        </p:nvSpPr>
        <p:spPr bwMode="auto">
          <a:xfrm>
            <a:off x="665163" y="4629150"/>
            <a:ext cx="5324475" cy="4386263"/>
          </a:xfrm>
          <a:prstGeom prst="rect">
            <a:avLst/>
          </a:prstGeom>
          <a:noFill/>
          <a:ln w="9525">
            <a:noFill/>
            <a:round/>
            <a:headEnd/>
            <a:tailEnd/>
          </a:ln>
          <a:effectLst/>
        </p:spPr>
        <p:txBody>
          <a:bodyPr wrap="none" lIns="86493" tIns="43247" rIns="86493" bIns="43247" anchor="ctr"/>
          <a:lstStyle/>
          <a:p>
            <a:endParaRPr lang="en-US"/>
          </a:p>
        </p:txBody>
      </p:sp>
    </p:spTree>
    <p:extLst>
      <p:ext uri="{BB962C8B-B14F-4D97-AF65-F5344CB8AC3E}">
        <p14:creationId xmlns:p14="http://schemas.microsoft.com/office/powerpoint/2010/main" val="2553922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CustomShape 1"/>
          <p:cNvSpPr/>
          <p:nvPr/>
        </p:nvSpPr>
        <p:spPr>
          <a:xfrm>
            <a:off x="3884760" y="8685360"/>
            <a:ext cx="2968200" cy="455040"/>
          </a:xfrm>
          <a:prstGeom prst="rect">
            <a:avLst/>
          </a:prstGeom>
          <a:noFill/>
          <a:ln>
            <a:noFill/>
          </a:ln>
        </p:spPr>
        <p:txBody>
          <a:bodyPr lIns="90000" tIns="45000" rIns="90000" bIns="45000" anchor="b"/>
          <a:lstStyle/>
          <a:p>
            <a:pPr>
              <a:lnSpc>
                <a:spcPct val="100000"/>
              </a:lnSpc>
            </a:pPr>
            <a:fld id="{C023D226-6954-4E0B-BA62-AF7F81F879B6}" type="slidenum">
              <a:rPr lang="en-US" sz="1200">
                <a:solidFill>
                  <a:srgbClr val="000000"/>
                </a:solidFill>
                <a:latin typeface="Tahoma"/>
              </a:rPr>
              <a:pPr>
                <a:lnSpc>
                  <a:spcPct val="100000"/>
                </a:lnSpc>
              </a:pPr>
              <a:t>4</a:t>
            </a:fld>
            <a:endParaRPr/>
          </a:p>
        </p:txBody>
      </p:sp>
      <p:sp>
        <p:nvSpPr>
          <p:cNvPr id="280" name="PlaceHolder 2"/>
          <p:cNvSpPr>
            <a:spLocks noGrp="1"/>
          </p:cNvSpPr>
          <p:nvPr>
            <p:ph type="body"/>
          </p:nvPr>
        </p:nvSpPr>
        <p:spPr>
          <a:xfrm>
            <a:off x="685800" y="4400640"/>
            <a:ext cx="5482800" cy="3596760"/>
          </a:xfrm>
          <a:prstGeom prst="rect">
            <a:avLst/>
          </a:prstGeom>
        </p:spPr>
        <p:txBody>
          <a:bodyPr lIns="0" tIns="0" rIns="0" bIns="0"/>
          <a:lstStyle/>
          <a:p>
            <a:endParaRPr/>
          </a:p>
        </p:txBody>
      </p:sp>
    </p:spTree>
    <p:extLst>
      <p:ext uri="{BB962C8B-B14F-4D97-AF65-F5344CB8AC3E}">
        <p14:creationId xmlns:p14="http://schemas.microsoft.com/office/powerpoint/2010/main" val="19365855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546" name="Rectangle 8"/>
          <p:cNvSpPr>
            <a:spLocks noGrp="1" noChangeArrowheads="1"/>
          </p:cNvSpPr>
          <p:nvPr>
            <p:ph type="sldNum" sz="quarter"/>
          </p:nvPr>
        </p:nvSpPr>
        <p:spPr>
          <a:noFill/>
          <a:ln>
            <a:round/>
            <a:headEnd/>
            <a:tailEnd/>
          </a:ln>
        </p:spPr>
        <p:txBody>
          <a:bodyPr/>
          <a:lstStyle/>
          <a:p>
            <a:fld id="{80D43769-BF55-41A8-B827-E92370D459A0}" type="slidenum">
              <a:rPr lang="en-US" smtClean="0">
                <a:latin typeface="Times New Roman" pitchFamily="18" charset="0"/>
                <a:ea typeface="MS PGothic" pitchFamily="34" charset="-128"/>
              </a:rPr>
              <a:pPr/>
              <a:t>31</a:t>
            </a:fld>
            <a:endParaRPr lang="en-US" smtClean="0">
              <a:latin typeface="Times New Roman" pitchFamily="18" charset="0"/>
              <a:ea typeface="MS PGothic" pitchFamily="34" charset="-128"/>
            </a:endParaRPr>
          </a:p>
        </p:txBody>
      </p:sp>
      <p:sp>
        <p:nvSpPr>
          <p:cNvPr id="108547" name="Rectangle 1"/>
          <p:cNvSpPr>
            <a:spLocks noGrp="1" noRot="1" noChangeAspect="1" noChangeArrowheads="1" noTextEdit="1"/>
          </p:cNvSpPr>
          <p:nvPr>
            <p:ph type="sldImg"/>
          </p:nvPr>
        </p:nvSpPr>
        <p:spPr>
          <a:xfrm>
            <a:off x="1181100" y="696913"/>
            <a:ext cx="4648200" cy="3486150"/>
          </a:xfrm>
          <a:solidFill>
            <a:srgbClr val="FFFFFF"/>
          </a:solidFill>
          <a:ln/>
        </p:spPr>
      </p:sp>
      <p:sp>
        <p:nvSpPr>
          <p:cNvPr id="108548" name="Rectangle 2"/>
          <p:cNvSpPr>
            <a:spLocks noGrp="1" noChangeArrowheads="1"/>
          </p:cNvSpPr>
          <p:nvPr>
            <p:ph type="body" idx="1"/>
          </p:nvPr>
        </p:nvSpPr>
        <p:spPr>
          <a:xfrm>
            <a:off x="701675" y="4416425"/>
            <a:ext cx="5607050" cy="4183063"/>
          </a:xfrm>
          <a:noFill/>
        </p:spPr>
        <p:txBody>
          <a:bodyPr wrap="none" anchor="ctr"/>
          <a:lstStyle/>
          <a:p>
            <a:endParaRPr lang="en-US" smtClean="0">
              <a:latin typeface="Times New Roman" pitchFamily="18" charset="0"/>
            </a:endParaRPr>
          </a:p>
        </p:txBody>
      </p:sp>
    </p:spTree>
    <p:extLst>
      <p:ext uri="{BB962C8B-B14F-4D97-AF65-F5344CB8AC3E}">
        <p14:creationId xmlns:p14="http://schemas.microsoft.com/office/powerpoint/2010/main" val="4873126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0E84C-75B7-4C22-A139-55D1DE75A3C4}" type="slidenum">
              <a:rPr lang="en-GB" smtClean="0"/>
              <a:pPr/>
              <a:t>32</a:t>
            </a:fld>
            <a:endParaRPr lang="en-GB"/>
          </a:p>
        </p:txBody>
      </p:sp>
    </p:spTree>
    <p:extLst>
      <p:ext uri="{BB962C8B-B14F-4D97-AF65-F5344CB8AC3E}">
        <p14:creationId xmlns:p14="http://schemas.microsoft.com/office/powerpoint/2010/main" val="3469662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CustomShape 1"/>
          <p:cNvSpPr/>
          <p:nvPr/>
        </p:nvSpPr>
        <p:spPr>
          <a:xfrm>
            <a:off x="3884760" y="8685360"/>
            <a:ext cx="2968200" cy="455040"/>
          </a:xfrm>
          <a:prstGeom prst="rect">
            <a:avLst/>
          </a:prstGeom>
          <a:noFill/>
          <a:ln>
            <a:noFill/>
          </a:ln>
        </p:spPr>
        <p:txBody>
          <a:bodyPr lIns="90000" tIns="45000" rIns="90000" bIns="45000" anchor="b"/>
          <a:lstStyle/>
          <a:p>
            <a:pPr>
              <a:lnSpc>
                <a:spcPct val="100000"/>
              </a:lnSpc>
            </a:pPr>
            <a:fld id="{C023D226-6954-4E0B-BA62-AF7F81F879B6}" type="slidenum">
              <a:rPr lang="en-US" sz="1200">
                <a:solidFill>
                  <a:srgbClr val="000000"/>
                </a:solidFill>
                <a:latin typeface="Tahoma"/>
              </a:rPr>
              <a:pPr>
                <a:lnSpc>
                  <a:spcPct val="100000"/>
                </a:lnSpc>
              </a:pPr>
              <a:t>33</a:t>
            </a:fld>
            <a:endParaRPr/>
          </a:p>
        </p:txBody>
      </p:sp>
      <p:sp>
        <p:nvSpPr>
          <p:cNvPr id="280" name="PlaceHolder 2"/>
          <p:cNvSpPr>
            <a:spLocks noGrp="1"/>
          </p:cNvSpPr>
          <p:nvPr>
            <p:ph type="body"/>
          </p:nvPr>
        </p:nvSpPr>
        <p:spPr>
          <a:xfrm>
            <a:off x="685800" y="4400640"/>
            <a:ext cx="5482800" cy="3596760"/>
          </a:xfrm>
          <a:prstGeom prst="rect">
            <a:avLst/>
          </a:prstGeom>
        </p:spPr>
        <p:txBody>
          <a:bodyPr lIns="0" tIns="0" rIns="0" bIns="0"/>
          <a:lstStyle/>
          <a:p>
            <a:endParaRPr/>
          </a:p>
        </p:txBody>
      </p:sp>
    </p:spTree>
    <p:extLst>
      <p:ext uri="{BB962C8B-B14F-4D97-AF65-F5344CB8AC3E}">
        <p14:creationId xmlns:p14="http://schemas.microsoft.com/office/powerpoint/2010/main" val="467435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0E84C-75B7-4C22-A139-55D1DE75A3C4}" type="slidenum">
              <a:rPr lang="en-GB" smtClean="0"/>
              <a:pPr/>
              <a:t>34</a:t>
            </a:fld>
            <a:endParaRPr lang="en-GB"/>
          </a:p>
        </p:txBody>
      </p:sp>
    </p:spTree>
    <p:extLst>
      <p:ext uri="{BB962C8B-B14F-4D97-AF65-F5344CB8AC3E}">
        <p14:creationId xmlns:p14="http://schemas.microsoft.com/office/powerpoint/2010/main" val="4566182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CustomShape 1"/>
          <p:cNvSpPr/>
          <p:nvPr/>
        </p:nvSpPr>
        <p:spPr>
          <a:xfrm>
            <a:off x="3884760" y="8685360"/>
            <a:ext cx="2968200" cy="455040"/>
          </a:xfrm>
          <a:prstGeom prst="rect">
            <a:avLst/>
          </a:prstGeom>
          <a:noFill/>
          <a:ln>
            <a:noFill/>
          </a:ln>
        </p:spPr>
        <p:txBody>
          <a:bodyPr lIns="90000" tIns="45000" rIns="90000" bIns="45000" anchor="b"/>
          <a:lstStyle/>
          <a:p>
            <a:pPr>
              <a:lnSpc>
                <a:spcPct val="100000"/>
              </a:lnSpc>
            </a:pPr>
            <a:fld id="{C023D226-6954-4E0B-BA62-AF7F81F879B6}" type="slidenum">
              <a:rPr lang="en-US" sz="1200">
                <a:solidFill>
                  <a:srgbClr val="000000"/>
                </a:solidFill>
                <a:latin typeface="Tahoma"/>
              </a:rPr>
              <a:pPr>
                <a:lnSpc>
                  <a:spcPct val="100000"/>
                </a:lnSpc>
              </a:pPr>
              <a:t>35</a:t>
            </a:fld>
            <a:endParaRPr/>
          </a:p>
        </p:txBody>
      </p:sp>
      <p:sp>
        <p:nvSpPr>
          <p:cNvPr id="280" name="PlaceHolder 2"/>
          <p:cNvSpPr>
            <a:spLocks noGrp="1"/>
          </p:cNvSpPr>
          <p:nvPr>
            <p:ph type="body"/>
          </p:nvPr>
        </p:nvSpPr>
        <p:spPr>
          <a:xfrm>
            <a:off x="685800" y="4400640"/>
            <a:ext cx="5482800" cy="3596760"/>
          </a:xfrm>
          <a:prstGeom prst="rect">
            <a:avLst/>
          </a:prstGeom>
        </p:spPr>
        <p:txBody>
          <a:bodyPr lIns="0" tIns="0" rIns="0" bIns="0"/>
          <a:lstStyle/>
          <a:p>
            <a:endParaRPr/>
          </a:p>
        </p:txBody>
      </p:sp>
    </p:spTree>
    <p:extLst>
      <p:ext uri="{BB962C8B-B14F-4D97-AF65-F5344CB8AC3E}">
        <p14:creationId xmlns:p14="http://schemas.microsoft.com/office/powerpoint/2010/main" val="26743045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CustomShape 1"/>
          <p:cNvSpPr/>
          <p:nvPr/>
        </p:nvSpPr>
        <p:spPr>
          <a:xfrm>
            <a:off x="3884760" y="8685360"/>
            <a:ext cx="2968200" cy="455040"/>
          </a:xfrm>
          <a:prstGeom prst="rect">
            <a:avLst/>
          </a:prstGeom>
          <a:noFill/>
          <a:ln>
            <a:noFill/>
          </a:ln>
        </p:spPr>
        <p:txBody>
          <a:bodyPr lIns="90000" tIns="45000" rIns="90000" bIns="45000" anchor="b"/>
          <a:lstStyle/>
          <a:p>
            <a:pPr>
              <a:lnSpc>
                <a:spcPct val="100000"/>
              </a:lnSpc>
            </a:pPr>
            <a:fld id="{C023D226-6954-4E0B-BA62-AF7F81F879B6}" type="slidenum">
              <a:rPr lang="en-US" sz="1200">
                <a:solidFill>
                  <a:srgbClr val="000000"/>
                </a:solidFill>
                <a:latin typeface="Tahoma"/>
              </a:rPr>
              <a:pPr>
                <a:lnSpc>
                  <a:spcPct val="100000"/>
                </a:lnSpc>
              </a:pPr>
              <a:t>39</a:t>
            </a:fld>
            <a:endParaRPr/>
          </a:p>
        </p:txBody>
      </p:sp>
      <p:sp>
        <p:nvSpPr>
          <p:cNvPr id="280" name="PlaceHolder 2"/>
          <p:cNvSpPr>
            <a:spLocks noGrp="1"/>
          </p:cNvSpPr>
          <p:nvPr>
            <p:ph type="body"/>
          </p:nvPr>
        </p:nvSpPr>
        <p:spPr>
          <a:xfrm>
            <a:off x="685800" y="4400640"/>
            <a:ext cx="5482800" cy="3596760"/>
          </a:xfrm>
          <a:prstGeom prst="rect">
            <a:avLst/>
          </a:prstGeom>
        </p:spPr>
        <p:txBody>
          <a:bodyPr lIns="0" tIns="0" rIns="0" bIns="0"/>
          <a:lstStyle/>
          <a:p>
            <a:endParaRPr/>
          </a:p>
        </p:txBody>
      </p:sp>
    </p:spTree>
    <p:extLst>
      <p:ext uri="{BB962C8B-B14F-4D97-AF65-F5344CB8AC3E}">
        <p14:creationId xmlns:p14="http://schemas.microsoft.com/office/powerpoint/2010/main" val="15555386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8"/>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4313">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1pPr>
            <a:lvl2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2pPr>
            <a:lvl3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3pPr>
            <a:lvl4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4pPr>
            <a:lvl5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9pPr>
          </a:lstStyle>
          <a:p>
            <a:fld id="{D05179BD-F36B-484D-AE73-37BA57F63508}" type="slidenum">
              <a:rPr lang="en-US" sz="1200" smtClean="0">
                <a:solidFill>
                  <a:srgbClr val="000000"/>
                </a:solidFill>
                <a:latin typeface="Times New Roman" pitchFamily="18" charset="0"/>
              </a:rPr>
              <a:pPr/>
              <a:t>40</a:t>
            </a:fld>
            <a:endParaRPr lang="en-US" sz="1200" smtClean="0">
              <a:solidFill>
                <a:srgbClr val="000000"/>
              </a:solidFill>
              <a:latin typeface="Times New Roman" pitchFamily="18" charset="0"/>
            </a:endParaRPr>
          </a:p>
        </p:txBody>
      </p:sp>
      <p:sp>
        <p:nvSpPr>
          <p:cNvPr id="80899"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900"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9521785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51A3AD-DCFB-B345-A190-74528F6C7314}" type="slidenum">
              <a:rPr lang="en-US"/>
              <a:pPr/>
              <a:t>41</a:t>
            </a:fld>
            <a:endParaRPr lang="en-US"/>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r>
              <a:rPr lang="en-US" dirty="0" smtClean="0"/>
              <a:t>Key-Value stores (</a:t>
            </a:r>
            <a:r>
              <a:rPr lang="en-US" dirty="0" err="1" smtClean="0"/>
              <a:t>Riak</a:t>
            </a:r>
            <a:r>
              <a:rPr lang="en-US" dirty="0" smtClean="0"/>
              <a:t>, </a:t>
            </a:r>
            <a:r>
              <a:rPr lang="en-US" dirty="0" err="1" smtClean="0"/>
              <a:t>Memcached</a:t>
            </a:r>
            <a:r>
              <a:rPr lang="en-US" dirty="0" smtClean="0"/>
              <a:t>), DHTs,</a:t>
            </a:r>
          </a:p>
          <a:p>
            <a:r>
              <a:rPr lang="en-US" dirty="0" smtClean="0"/>
              <a:t>Tuple</a:t>
            </a:r>
            <a:r>
              <a:rPr lang="en-US" baseline="0" dirty="0" smtClean="0"/>
              <a:t> space (River), Document store (Mongo, Couch),</a:t>
            </a:r>
          </a:p>
          <a:p>
            <a:r>
              <a:rPr lang="en-US" baseline="0" dirty="0" smtClean="0"/>
              <a:t>Column stores (</a:t>
            </a:r>
            <a:r>
              <a:rPr lang="en-US" baseline="0" dirty="0" err="1" smtClean="0"/>
              <a:t>Hbase</a:t>
            </a:r>
            <a:r>
              <a:rPr lang="en-US" baseline="0" dirty="0" smtClean="0"/>
              <a:t>, Cassandra)</a:t>
            </a:r>
            <a:endParaRPr lang="en-US" dirty="0"/>
          </a:p>
        </p:txBody>
      </p:sp>
    </p:spTree>
    <p:extLst>
      <p:ext uri="{BB962C8B-B14F-4D97-AF65-F5344CB8AC3E}">
        <p14:creationId xmlns:p14="http://schemas.microsoft.com/office/powerpoint/2010/main" val="12219638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51A3AD-DCFB-B345-A190-74528F6C7314}" type="slidenum">
              <a:rPr lang="en-US"/>
              <a:pPr/>
              <a:t>42</a:t>
            </a:fld>
            <a:endParaRPr lang="en-US"/>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r>
              <a:rPr lang="en-US" dirty="0" smtClean="0"/>
              <a:t>Querying the future:</a:t>
            </a:r>
          </a:p>
          <a:p>
            <a:r>
              <a:rPr lang="en-US" dirty="0" smtClean="0"/>
              <a:t>What happens if I show this ad? </a:t>
            </a:r>
          </a:p>
          <a:p>
            <a:r>
              <a:rPr lang="en-US" dirty="0" smtClean="0"/>
              <a:t>Or recommend this product?</a:t>
            </a:r>
          </a:p>
          <a:p>
            <a:r>
              <a:rPr lang="en-US" dirty="0" smtClean="0"/>
              <a:t>Or filter this email?</a:t>
            </a:r>
          </a:p>
          <a:p>
            <a:r>
              <a:rPr lang="en-US" dirty="0" smtClean="0"/>
              <a:t>Microsoft lost an estimated</a:t>
            </a:r>
            <a:r>
              <a:rPr lang="en-US" baseline="0" dirty="0" smtClean="0"/>
              <a:t> $1.7B on Surface computers (past) but what do they expect to make in future?</a:t>
            </a:r>
            <a:endParaRPr lang="en-US" dirty="0"/>
          </a:p>
        </p:txBody>
      </p:sp>
    </p:spTree>
    <p:extLst>
      <p:ext uri="{BB962C8B-B14F-4D97-AF65-F5344CB8AC3E}">
        <p14:creationId xmlns:p14="http://schemas.microsoft.com/office/powerpoint/2010/main" val="214404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8"/>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4313">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1pPr>
            <a:lvl2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2pPr>
            <a:lvl3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3pPr>
            <a:lvl4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4pPr>
            <a:lvl5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9pPr>
          </a:lstStyle>
          <a:p>
            <a:fld id="{D05179BD-F36B-484D-AE73-37BA57F63508}" type="slidenum">
              <a:rPr lang="en-US" sz="1200" smtClean="0">
                <a:solidFill>
                  <a:srgbClr val="000000"/>
                </a:solidFill>
                <a:latin typeface="Times New Roman" pitchFamily="18" charset="0"/>
              </a:rPr>
              <a:pPr/>
              <a:t>43</a:t>
            </a:fld>
            <a:endParaRPr lang="en-US" sz="1200" smtClean="0">
              <a:solidFill>
                <a:srgbClr val="000000"/>
              </a:solidFill>
              <a:latin typeface="Times New Roman" pitchFamily="18" charset="0"/>
            </a:endParaRPr>
          </a:p>
        </p:txBody>
      </p:sp>
      <p:sp>
        <p:nvSpPr>
          <p:cNvPr id="80899"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900"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3695076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CustomShape 1"/>
          <p:cNvSpPr/>
          <p:nvPr/>
        </p:nvSpPr>
        <p:spPr>
          <a:xfrm>
            <a:off x="3884760" y="8685360"/>
            <a:ext cx="2968200" cy="455040"/>
          </a:xfrm>
          <a:prstGeom prst="rect">
            <a:avLst/>
          </a:prstGeom>
          <a:noFill/>
          <a:ln>
            <a:noFill/>
          </a:ln>
        </p:spPr>
        <p:txBody>
          <a:bodyPr lIns="90000" tIns="45000" rIns="90000" bIns="45000" anchor="b"/>
          <a:lstStyle/>
          <a:p>
            <a:pPr>
              <a:lnSpc>
                <a:spcPct val="100000"/>
              </a:lnSpc>
            </a:pPr>
            <a:fld id="{C023D226-6954-4E0B-BA62-AF7F81F879B6}" type="slidenum">
              <a:rPr lang="en-US" sz="1200">
                <a:solidFill>
                  <a:srgbClr val="000000"/>
                </a:solidFill>
                <a:latin typeface="Tahoma"/>
              </a:rPr>
              <a:pPr>
                <a:lnSpc>
                  <a:spcPct val="100000"/>
                </a:lnSpc>
              </a:pPr>
              <a:t>5</a:t>
            </a:fld>
            <a:endParaRPr/>
          </a:p>
        </p:txBody>
      </p:sp>
      <p:sp>
        <p:nvSpPr>
          <p:cNvPr id="280" name="PlaceHolder 2"/>
          <p:cNvSpPr>
            <a:spLocks noGrp="1"/>
          </p:cNvSpPr>
          <p:nvPr>
            <p:ph type="body"/>
          </p:nvPr>
        </p:nvSpPr>
        <p:spPr>
          <a:xfrm>
            <a:off x="685800" y="4400640"/>
            <a:ext cx="5482800" cy="3596760"/>
          </a:xfrm>
          <a:prstGeom prst="rect">
            <a:avLst/>
          </a:prstGeom>
        </p:spPr>
        <p:txBody>
          <a:bodyPr lIns="0" tIns="0" rIns="0" bIns="0"/>
          <a:lstStyle/>
          <a:p>
            <a:endParaRPr/>
          </a:p>
        </p:txBody>
      </p:sp>
    </p:spTree>
    <p:extLst>
      <p:ext uri="{BB962C8B-B14F-4D97-AF65-F5344CB8AC3E}">
        <p14:creationId xmlns:p14="http://schemas.microsoft.com/office/powerpoint/2010/main" val="1131090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8"/>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4313">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1pPr>
            <a:lvl2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2pPr>
            <a:lvl3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3pPr>
            <a:lvl4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4pPr>
            <a:lvl5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9pPr>
          </a:lstStyle>
          <a:p>
            <a:fld id="{D05179BD-F36B-484D-AE73-37BA57F63508}" type="slidenum">
              <a:rPr lang="en-US" sz="1200" smtClean="0">
                <a:solidFill>
                  <a:srgbClr val="000000"/>
                </a:solidFill>
                <a:latin typeface="Times New Roman" pitchFamily="18" charset="0"/>
              </a:rPr>
              <a:pPr/>
              <a:t>44</a:t>
            </a:fld>
            <a:endParaRPr lang="en-US" sz="1200" smtClean="0">
              <a:solidFill>
                <a:srgbClr val="000000"/>
              </a:solidFill>
              <a:latin typeface="Times New Roman" pitchFamily="18" charset="0"/>
            </a:endParaRPr>
          </a:p>
        </p:txBody>
      </p:sp>
      <p:sp>
        <p:nvSpPr>
          <p:cNvPr id="80899"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900"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918425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11"/>
          <p:cNvSpPr>
            <a:spLocks noGrp="1" noChangeArrowheads="1"/>
          </p:cNvSpPr>
          <p:nvPr>
            <p:ph type="sldNum" sz="quarter"/>
          </p:nvPr>
        </p:nvSpPr>
        <p:spPr>
          <a:noFill/>
          <a:ln>
            <a:round/>
            <a:headEnd/>
            <a:tailEnd/>
          </a:ln>
        </p:spPr>
        <p:txBody>
          <a:bodyPr/>
          <a:lstStyle/>
          <a:p>
            <a:fld id="{25CB787C-C014-4C43-8501-088BE56F6EBB}" type="slidenum">
              <a:rPr lang="en-US" smtClean="0">
                <a:latin typeface="Times New Roman" pitchFamily="18" charset="0"/>
                <a:ea typeface="MS PGothic" pitchFamily="34" charset="-128"/>
              </a:rPr>
              <a:pPr/>
              <a:t>45</a:t>
            </a:fld>
            <a:endParaRPr lang="en-US" smtClean="0">
              <a:latin typeface="Times New Roman" pitchFamily="18" charset="0"/>
              <a:ea typeface="MS PGothic" pitchFamily="34" charset="-128"/>
            </a:endParaRPr>
          </a:p>
        </p:txBody>
      </p:sp>
      <p:sp>
        <p:nvSpPr>
          <p:cNvPr id="36867"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wrap="none"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EA226E1-D3C7-4F57-911C-5464FD9DFAFE}" type="slidenum">
              <a:rPr lang="en-US" sz="1200">
                <a:solidFill>
                  <a:srgbClr val="000000"/>
                </a:solidFill>
              </a:rPr>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45</a:t>
            </a:fld>
            <a:endParaRPr lang="en-US" sz="1200">
              <a:solidFill>
                <a:srgbClr val="000000"/>
              </a:solidFill>
            </a:endParaRPr>
          </a:p>
        </p:txBody>
      </p:sp>
      <p:sp>
        <p:nvSpPr>
          <p:cNvPr id="36868"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36869" name="Text Box 3"/>
          <p:cNvSpPr txBox="1">
            <a:spLocks noChangeArrowheads="1"/>
          </p:cNvSpPr>
          <p:nvPr/>
        </p:nvSpPr>
        <p:spPr bwMode="auto">
          <a:xfrm>
            <a:off x="914400" y="4343400"/>
            <a:ext cx="5029200" cy="4114800"/>
          </a:xfrm>
          <a:prstGeom prst="rect">
            <a:avLst/>
          </a:prstGeom>
          <a:noFill/>
          <a:ln w="9525">
            <a:noFill/>
            <a:round/>
            <a:headEnd/>
            <a:tailEnd/>
          </a:ln>
          <a:effectLst/>
        </p:spPr>
        <p:txBody>
          <a:bodyPr wrap="none" anchor="ctr"/>
          <a:lstStyle/>
          <a:p>
            <a:endParaRPr lang="en-US"/>
          </a:p>
        </p:txBody>
      </p:sp>
    </p:spTree>
    <p:extLst>
      <p:ext uri="{BB962C8B-B14F-4D97-AF65-F5344CB8AC3E}">
        <p14:creationId xmlns:p14="http://schemas.microsoft.com/office/powerpoint/2010/main" val="17973131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0E84C-75B7-4C22-A139-55D1DE75A3C4}" type="slidenum">
              <a:rPr lang="en-GB" smtClean="0">
                <a:solidFill>
                  <a:prstClr val="black"/>
                </a:solidFill>
              </a:rPr>
              <a:pPr/>
              <a:t>47</a:t>
            </a:fld>
            <a:endParaRPr lang="en-GB">
              <a:solidFill>
                <a:prstClr val="black"/>
              </a:solidFill>
            </a:endParaRPr>
          </a:p>
        </p:txBody>
      </p:sp>
    </p:spTree>
    <p:extLst>
      <p:ext uri="{BB962C8B-B14F-4D97-AF65-F5344CB8AC3E}">
        <p14:creationId xmlns:p14="http://schemas.microsoft.com/office/powerpoint/2010/main" val="38977819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D0E84C-75B7-4C22-A139-55D1DE75A3C4}" type="slidenum">
              <a:rPr lang="en-GB" smtClean="0">
                <a:solidFill>
                  <a:prstClr val="black"/>
                </a:solidFill>
              </a:rPr>
              <a:pPr/>
              <a:t>48</a:t>
            </a:fld>
            <a:endParaRPr lang="en-GB">
              <a:solidFill>
                <a:prstClr val="black"/>
              </a:solidFill>
            </a:endParaRPr>
          </a:p>
        </p:txBody>
      </p:sp>
    </p:spTree>
    <p:extLst>
      <p:ext uri="{BB962C8B-B14F-4D97-AF65-F5344CB8AC3E}">
        <p14:creationId xmlns:p14="http://schemas.microsoft.com/office/powerpoint/2010/main" val="23200659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11"/>
          <p:cNvSpPr>
            <a:spLocks noGrp="1" noChangeArrowheads="1"/>
          </p:cNvSpPr>
          <p:nvPr>
            <p:ph type="sldNum" sz="quarter"/>
          </p:nvPr>
        </p:nvSpPr>
        <p:spPr>
          <a:noFill/>
          <a:ln>
            <a:round/>
            <a:headEnd/>
            <a:tailEnd/>
          </a:ln>
        </p:spPr>
        <p:txBody>
          <a:bodyPr/>
          <a:lstStyle/>
          <a:p>
            <a:fld id="{25CB787C-C014-4C43-8501-088BE56F6EBB}" type="slidenum">
              <a:rPr lang="en-US" smtClean="0">
                <a:latin typeface="Times New Roman" pitchFamily="18" charset="0"/>
                <a:ea typeface="MS PGothic" pitchFamily="34" charset="-128"/>
              </a:rPr>
              <a:pPr/>
              <a:t>54</a:t>
            </a:fld>
            <a:endParaRPr lang="en-US" smtClean="0">
              <a:latin typeface="Times New Roman" pitchFamily="18" charset="0"/>
              <a:ea typeface="MS PGothic" pitchFamily="34" charset="-128"/>
            </a:endParaRPr>
          </a:p>
        </p:txBody>
      </p:sp>
      <p:sp>
        <p:nvSpPr>
          <p:cNvPr id="36867" name="Text Box 1"/>
          <p:cNvSpPr txBox="1">
            <a:spLocks noChangeArrowheads="1"/>
          </p:cNvSpPr>
          <p:nvPr/>
        </p:nvSpPr>
        <p:spPr bwMode="auto">
          <a:xfrm>
            <a:off x="3886200" y="8686800"/>
            <a:ext cx="2971800" cy="457200"/>
          </a:xfrm>
          <a:prstGeom prst="rect">
            <a:avLst/>
          </a:prstGeom>
          <a:noFill/>
          <a:ln w="9525">
            <a:noFill/>
            <a:round/>
            <a:headEnd/>
            <a:tailEnd/>
          </a:ln>
          <a:effectLst/>
        </p:spPr>
        <p:txBody>
          <a:bodyPr wrap="none"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EA226E1-D3C7-4F57-911C-5464FD9DFAFE}" type="slidenum">
              <a:rPr lang="en-US" sz="1200">
                <a:solidFill>
                  <a:srgbClr val="000000"/>
                </a:solidFill>
              </a:rPr>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54</a:t>
            </a:fld>
            <a:endParaRPr lang="en-US" sz="1200">
              <a:solidFill>
                <a:srgbClr val="000000"/>
              </a:solidFill>
            </a:endParaRPr>
          </a:p>
        </p:txBody>
      </p:sp>
      <p:sp>
        <p:nvSpPr>
          <p:cNvPr id="36868"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36869" name="Text Box 3"/>
          <p:cNvSpPr txBox="1">
            <a:spLocks noChangeArrowheads="1"/>
          </p:cNvSpPr>
          <p:nvPr/>
        </p:nvSpPr>
        <p:spPr bwMode="auto">
          <a:xfrm>
            <a:off x="914400" y="4343400"/>
            <a:ext cx="5029200" cy="4114800"/>
          </a:xfrm>
          <a:prstGeom prst="rect">
            <a:avLst/>
          </a:prstGeom>
          <a:noFill/>
          <a:ln w="9525">
            <a:noFill/>
            <a:round/>
            <a:headEnd/>
            <a:tailEnd/>
          </a:ln>
          <a:effectLst/>
        </p:spPr>
        <p:txBody>
          <a:bodyPr wrap="none" anchor="ctr"/>
          <a:lstStyle/>
          <a:p>
            <a:endParaRPr lang="en-US"/>
          </a:p>
        </p:txBody>
      </p:sp>
    </p:spTree>
    <p:extLst>
      <p:ext uri="{BB962C8B-B14F-4D97-AF65-F5344CB8AC3E}">
        <p14:creationId xmlns:p14="http://schemas.microsoft.com/office/powerpoint/2010/main" val="18307378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55</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5260703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56</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5260703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8"/>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4313">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1pPr>
            <a:lvl2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2pPr>
            <a:lvl3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3pPr>
            <a:lvl4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4pPr>
            <a:lvl5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9pPr>
          </a:lstStyle>
          <a:p>
            <a:fld id="{03952BB4-A76F-4850-95AA-C2DE4F75F3CD}" type="slidenum">
              <a:rPr lang="en-US" sz="1200" smtClean="0">
                <a:solidFill>
                  <a:srgbClr val="000000"/>
                </a:solidFill>
                <a:latin typeface="Times New Roman" pitchFamily="18" charset="0"/>
              </a:rPr>
              <a:pPr/>
              <a:t>57</a:t>
            </a:fld>
            <a:endParaRPr lang="en-US" sz="1200" smtClean="0">
              <a:solidFill>
                <a:srgbClr val="000000"/>
              </a:solidFill>
              <a:latin typeface="Times New Roman" pitchFamily="18" charset="0"/>
            </a:endParaRPr>
          </a:p>
        </p:txBody>
      </p:sp>
      <p:sp>
        <p:nvSpPr>
          <p:cNvPr id="8294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212041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8"/>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4313">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1pPr>
            <a:lvl2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2pPr>
            <a:lvl3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3pPr>
            <a:lvl4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4pPr>
            <a:lvl5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9pPr>
          </a:lstStyle>
          <a:p>
            <a:fld id="{03952BB4-A76F-4850-95AA-C2DE4F75F3CD}" type="slidenum">
              <a:rPr lang="en-US" sz="1200" smtClean="0">
                <a:solidFill>
                  <a:srgbClr val="000000"/>
                </a:solidFill>
                <a:latin typeface="Times New Roman" pitchFamily="18" charset="0"/>
              </a:rPr>
              <a:pPr/>
              <a:t>58</a:t>
            </a:fld>
            <a:endParaRPr lang="en-US" sz="1200" smtClean="0">
              <a:solidFill>
                <a:srgbClr val="000000"/>
              </a:solidFill>
              <a:latin typeface="Times New Roman" pitchFamily="18" charset="0"/>
            </a:endParaRPr>
          </a:p>
        </p:txBody>
      </p:sp>
      <p:sp>
        <p:nvSpPr>
          <p:cNvPr id="8294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1596065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8"/>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4313">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1pPr>
            <a:lvl2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2pPr>
            <a:lvl3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3pPr>
            <a:lvl4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4pPr>
            <a:lvl5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9pPr>
          </a:lstStyle>
          <a:p>
            <a:fld id="{03952BB4-A76F-4850-95AA-C2DE4F75F3CD}" type="slidenum">
              <a:rPr lang="en-US" sz="1200" smtClean="0">
                <a:solidFill>
                  <a:srgbClr val="000000"/>
                </a:solidFill>
                <a:latin typeface="Times New Roman" pitchFamily="18" charset="0"/>
              </a:rPr>
              <a:pPr/>
              <a:t>59</a:t>
            </a:fld>
            <a:endParaRPr lang="en-US" sz="1200" smtClean="0">
              <a:solidFill>
                <a:srgbClr val="000000"/>
              </a:solidFill>
              <a:latin typeface="Times New Roman" pitchFamily="18" charset="0"/>
            </a:endParaRPr>
          </a:p>
        </p:txBody>
      </p:sp>
      <p:sp>
        <p:nvSpPr>
          <p:cNvPr id="8294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561586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CustomShape 1"/>
          <p:cNvSpPr/>
          <p:nvPr/>
        </p:nvSpPr>
        <p:spPr>
          <a:xfrm>
            <a:off x="3884760" y="8685360"/>
            <a:ext cx="2968200" cy="455040"/>
          </a:xfrm>
          <a:prstGeom prst="rect">
            <a:avLst/>
          </a:prstGeom>
          <a:noFill/>
          <a:ln>
            <a:noFill/>
          </a:ln>
        </p:spPr>
        <p:txBody>
          <a:bodyPr lIns="90000" tIns="45000" rIns="90000" bIns="45000" anchor="b"/>
          <a:lstStyle/>
          <a:p>
            <a:pPr>
              <a:lnSpc>
                <a:spcPct val="100000"/>
              </a:lnSpc>
            </a:pPr>
            <a:fld id="{C023D226-6954-4E0B-BA62-AF7F81F879B6}" type="slidenum">
              <a:rPr lang="en-US" sz="1200">
                <a:solidFill>
                  <a:srgbClr val="000000"/>
                </a:solidFill>
                <a:latin typeface="Tahoma"/>
              </a:rPr>
              <a:pPr>
                <a:lnSpc>
                  <a:spcPct val="100000"/>
                </a:lnSpc>
              </a:pPr>
              <a:t>6</a:t>
            </a:fld>
            <a:endParaRPr/>
          </a:p>
        </p:txBody>
      </p:sp>
      <p:sp>
        <p:nvSpPr>
          <p:cNvPr id="280" name="PlaceHolder 2"/>
          <p:cNvSpPr>
            <a:spLocks noGrp="1"/>
          </p:cNvSpPr>
          <p:nvPr>
            <p:ph type="body"/>
          </p:nvPr>
        </p:nvSpPr>
        <p:spPr>
          <a:xfrm>
            <a:off x="685800" y="4400640"/>
            <a:ext cx="5482800" cy="3596760"/>
          </a:xfrm>
          <a:prstGeom prst="rect">
            <a:avLst/>
          </a:prstGeom>
        </p:spPr>
        <p:txBody>
          <a:bodyPr lIns="0" tIns="0" rIns="0" bIns="0"/>
          <a:lstStyle/>
          <a:p>
            <a:endParaRPr/>
          </a:p>
        </p:txBody>
      </p:sp>
    </p:spTree>
    <p:extLst>
      <p:ext uri="{BB962C8B-B14F-4D97-AF65-F5344CB8AC3E}">
        <p14:creationId xmlns:p14="http://schemas.microsoft.com/office/powerpoint/2010/main" val="6605867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8"/>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4313">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1pPr>
            <a:lvl2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2pPr>
            <a:lvl3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3pPr>
            <a:lvl4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4pPr>
            <a:lvl5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9pPr>
          </a:lstStyle>
          <a:p>
            <a:fld id="{03952BB4-A76F-4850-95AA-C2DE4F75F3CD}" type="slidenum">
              <a:rPr lang="en-US" sz="1200" smtClean="0">
                <a:solidFill>
                  <a:srgbClr val="000000"/>
                </a:solidFill>
                <a:latin typeface="Times New Roman" pitchFamily="18" charset="0"/>
              </a:rPr>
              <a:pPr/>
              <a:t>60</a:t>
            </a:fld>
            <a:endParaRPr lang="en-US" sz="1200" smtClean="0">
              <a:solidFill>
                <a:srgbClr val="000000"/>
              </a:solidFill>
              <a:latin typeface="Times New Roman" pitchFamily="18" charset="0"/>
            </a:endParaRPr>
          </a:p>
        </p:txBody>
      </p:sp>
      <p:sp>
        <p:nvSpPr>
          <p:cNvPr id="8294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3882830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8"/>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4313">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1pPr>
            <a:lvl2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2pPr>
            <a:lvl3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3pPr>
            <a:lvl4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4pPr>
            <a:lvl5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9pPr>
          </a:lstStyle>
          <a:p>
            <a:fld id="{03952BB4-A76F-4850-95AA-C2DE4F75F3CD}" type="slidenum">
              <a:rPr lang="en-US" sz="1200" smtClean="0">
                <a:solidFill>
                  <a:srgbClr val="000000"/>
                </a:solidFill>
                <a:latin typeface="Times New Roman" pitchFamily="18" charset="0"/>
              </a:rPr>
              <a:pPr/>
              <a:t>61</a:t>
            </a:fld>
            <a:endParaRPr lang="en-US" sz="1200" smtClean="0">
              <a:solidFill>
                <a:srgbClr val="000000"/>
              </a:solidFill>
              <a:latin typeface="Times New Roman" pitchFamily="18" charset="0"/>
            </a:endParaRPr>
          </a:p>
        </p:txBody>
      </p:sp>
      <p:sp>
        <p:nvSpPr>
          <p:cNvPr id="8294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25487166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8"/>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4313">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1pPr>
            <a:lvl2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2pPr>
            <a:lvl3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3pPr>
            <a:lvl4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4pPr>
            <a:lvl5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9pPr>
          </a:lstStyle>
          <a:p>
            <a:fld id="{03952BB4-A76F-4850-95AA-C2DE4F75F3CD}" type="slidenum">
              <a:rPr lang="en-US" sz="1200" smtClean="0">
                <a:solidFill>
                  <a:srgbClr val="000000"/>
                </a:solidFill>
                <a:latin typeface="Times New Roman" pitchFamily="18" charset="0"/>
              </a:rPr>
              <a:pPr/>
              <a:t>62</a:t>
            </a:fld>
            <a:endParaRPr lang="en-US" sz="1200" smtClean="0">
              <a:solidFill>
                <a:srgbClr val="000000"/>
              </a:solidFill>
              <a:latin typeface="Times New Roman" pitchFamily="18" charset="0"/>
            </a:endParaRPr>
          </a:p>
        </p:txBody>
      </p:sp>
      <p:sp>
        <p:nvSpPr>
          <p:cNvPr id="8294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16614559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8"/>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4313">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1pPr>
            <a:lvl2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2pPr>
            <a:lvl3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3pPr>
            <a:lvl4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4pPr>
            <a:lvl5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9pPr>
          </a:lstStyle>
          <a:p>
            <a:fld id="{03952BB4-A76F-4850-95AA-C2DE4F75F3CD}" type="slidenum">
              <a:rPr lang="en-US" sz="1200" smtClean="0">
                <a:solidFill>
                  <a:srgbClr val="000000"/>
                </a:solidFill>
                <a:latin typeface="Times New Roman" pitchFamily="18" charset="0"/>
              </a:rPr>
              <a:pPr/>
              <a:t>63</a:t>
            </a:fld>
            <a:endParaRPr lang="en-US" sz="1200" smtClean="0">
              <a:solidFill>
                <a:srgbClr val="000000"/>
              </a:solidFill>
              <a:latin typeface="Times New Roman" pitchFamily="18" charset="0"/>
            </a:endParaRPr>
          </a:p>
        </p:txBody>
      </p:sp>
      <p:sp>
        <p:nvSpPr>
          <p:cNvPr id="8294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21693338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8"/>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4313">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1pPr>
            <a:lvl2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2pPr>
            <a:lvl3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3pPr>
            <a:lvl4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4pPr>
            <a:lvl5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9pPr>
          </a:lstStyle>
          <a:p>
            <a:fld id="{03952BB4-A76F-4850-95AA-C2DE4F75F3CD}" type="slidenum">
              <a:rPr lang="en-US" sz="1200" smtClean="0">
                <a:solidFill>
                  <a:srgbClr val="000000"/>
                </a:solidFill>
                <a:latin typeface="Times New Roman" pitchFamily="18" charset="0"/>
              </a:rPr>
              <a:pPr/>
              <a:t>64</a:t>
            </a:fld>
            <a:endParaRPr lang="en-US" sz="1200" smtClean="0">
              <a:solidFill>
                <a:srgbClr val="000000"/>
              </a:solidFill>
              <a:latin typeface="Times New Roman" pitchFamily="18" charset="0"/>
            </a:endParaRPr>
          </a:p>
        </p:txBody>
      </p:sp>
      <p:sp>
        <p:nvSpPr>
          <p:cNvPr id="8294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32281373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8"/>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4313">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1pPr>
            <a:lvl2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2pPr>
            <a:lvl3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3pPr>
            <a:lvl4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4pPr>
            <a:lvl5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9pPr>
          </a:lstStyle>
          <a:p>
            <a:fld id="{03952BB4-A76F-4850-95AA-C2DE4F75F3CD}" type="slidenum">
              <a:rPr lang="en-US" sz="1200" smtClean="0">
                <a:solidFill>
                  <a:srgbClr val="000000"/>
                </a:solidFill>
                <a:latin typeface="Times New Roman" pitchFamily="18" charset="0"/>
              </a:rPr>
              <a:pPr/>
              <a:t>65</a:t>
            </a:fld>
            <a:endParaRPr lang="en-US" sz="1200" smtClean="0">
              <a:solidFill>
                <a:srgbClr val="000000"/>
              </a:solidFill>
              <a:latin typeface="Times New Roman" pitchFamily="18" charset="0"/>
            </a:endParaRPr>
          </a:p>
        </p:txBody>
      </p:sp>
      <p:sp>
        <p:nvSpPr>
          <p:cNvPr id="8294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41382709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8"/>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4313">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1pPr>
            <a:lvl2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2pPr>
            <a:lvl3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3pPr>
            <a:lvl4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4pPr>
            <a:lvl5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9pPr>
          </a:lstStyle>
          <a:p>
            <a:fld id="{F14F6B8A-58DF-4D2A-9E7C-716D0E4F1289}" type="slidenum">
              <a:rPr lang="en-US" sz="1200" smtClean="0">
                <a:solidFill>
                  <a:srgbClr val="000000"/>
                </a:solidFill>
                <a:latin typeface="Times New Roman" pitchFamily="18" charset="0"/>
              </a:rPr>
              <a:pPr/>
              <a:t>66</a:t>
            </a:fld>
            <a:endParaRPr lang="en-US" sz="1200" smtClean="0">
              <a:solidFill>
                <a:srgbClr val="000000"/>
              </a:solidFill>
              <a:latin typeface="Times New Roman" pitchFamily="18" charset="0"/>
            </a:endParaRPr>
          </a:p>
        </p:txBody>
      </p:sp>
      <p:sp>
        <p:nvSpPr>
          <p:cNvPr id="84995"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6"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40070244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CustomShape 1"/>
          <p:cNvSpPr/>
          <p:nvPr/>
        </p:nvSpPr>
        <p:spPr>
          <a:xfrm>
            <a:off x="3884760" y="8685360"/>
            <a:ext cx="2968200" cy="455040"/>
          </a:xfrm>
          <a:prstGeom prst="rect">
            <a:avLst/>
          </a:prstGeom>
          <a:noFill/>
          <a:ln>
            <a:noFill/>
          </a:ln>
        </p:spPr>
        <p:txBody>
          <a:bodyPr lIns="90000" tIns="45000" rIns="90000" bIns="45000" anchor="b"/>
          <a:lstStyle/>
          <a:p>
            <a:pPr>
              <a:lnSpc>
                <a:spcPct val="100000"/>
              </a:lnSpc>
            </a:pPr>
            <a:fld id="{C023D226-6954-4E0B-BA62-AF7F81F879B6}" type="slidenum">
              <a:rPr lang="en-US" sz="1200">
                <a:solidFill>
                  <a:srgbClr val="000000"/>
                </a:solidFill>
                <a:latin typeface="Tahoma"/>
              </a:rPr>
              <a:t>67</a:t>
            </a:fld>
            <a:endParaRPr/>
          </a:p>
        </p:txBody>
      </p:sp>
      <p:sp>
        <p:nvSpPr>
          <p:cNvPr id="280" name="PlaceHolder 2"/>
          <p:cNvSpPr>
            <a:spLocks noGrp="1"/>
          </p:cNvSpPr>
          <p:nvPr>
            <p:ph type="body"/>
          </p:nvPr>
        </p:nvSpPr>
        <p:spPr>
          <a:xfrm>
            <a:off x="685800" y="4400640"/>
            <a:ext cx="5482800" cy="3596760"/>
          </a:xfrm>
          <a:prstGeom prst="rect">
            <a:avLst/>
          </a:prstGeom>
        </p:spPr>
        <p:txBody>
          <a:bodyPr lIns="0" tIns="0" rIns="0" bIns="0"/>
          <a:lstStyle/>
          <a:p>
            <a:endParaRPr/>
          </a:p>
        </p:txBody>
      </p:sp>
    </p:spTree>
    <p:extLst>
      <p:ext uri="{BB962C8B-B14F-4D97-AF65-F5344CB8AC3E}">
        <p14:creationId xmlns:p14="http://schemas.microsoft.com/office/powerpoint/2010/main" val="12732999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8"/>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4313">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1pPr>
            <a:lvl2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2pPr>
            <a:lvl3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3pPr>
            <a:lvl4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4pPr>
            <a:lvl5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9pPr>
          </a:lstStyle>
          <a:p>
            <a:fld id="{D05179BD-F36B-484D-AE73-37BA57F63508}" type="slidenum">
              <a:rPr lang="en-US" sz="1200" smtClean="0">
                <a:solidFill>
                  <a:srgbClr val="000000"/>
                </a:solidFill>
                <a:latin typeface="Times New Roman" pitchFamily="18" charset="0"/>
              </a:rPr>
              <a:pPr/>
              <a:t>68</a:t>
            </a:fld>
            <a:endParaRPr lang="en-US" sz="1200" smtClean="0">
              <a:solidFill>
                <a:srgbClr val="000000"/>
              </a:solidFill>
              <a:latin typeface="Times New Roman" pitchFamily="18" charset="0"/>
            </a:endParaRPr>
          </a:p>
        </p:txBody>
      </p:sp>
      <p:sp>
        <p:nvSpPr>
          <p:cNvPr id="80899"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900"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38508105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8"/>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4313">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1pPr>
            <a:lvl2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2pPr>
            <a:lvl3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3pPr>
            <a:lvl4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4pPr>
            <a:lvl5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9pPr>
          </a:lstStyle>
          <a:p>
            <a:fld id="{03952BB4-A76F-4850-95AA-C2DE4F75F3CD}" type="slidenum">
              <a:rPr lang="en-US" sz="1200" smtClean="0">
                <a:solidFill>
                  <a:srgbClr val="000000"/>
                </a:solidFill>
                <a:latin typeface="Times New Roman" pitchFamily="18" charset="0"/>
              </a:rPr>
              <a:pPr/>
              <a:t>69</a:t>
            </a:fld>
            <a:endParaRPr lang="en-US" sz="1200" smtClean="0">
              <a:solidFill>
                <a:srgbClr val="000000"/>
              </a:solidFill>
              <a:latin typeface="Times New Roman" pitchFamily="18" charset="0"/>
            </a:endParaRPr>
          </a:p>
        </p:txBody>
      </p:sp>
      <p:sp>
        <p:nvSpPr>
          <p:cNvPr id="8294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2442283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witnessing a tsunami of huge volume of data of different types and formats that make managing, processing, storing safeguarding and securing, and transporting them a real challenge. </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Big Data refers to non-conventional strategies and innovative technologies used by businesses and organizations to capture, manage, process, and make sense of a large volume of data.  Ref.:  Jeff Reed (2017), </a:t>
            </a:r>
            <a:r>
              <a:rPr lang="en-US" i="1" dirty="0"/>
              <a:t>Data Analytics: </a:t>
            </a:r>
            <a:r>
              <a:rPr lang="en-US" sz="1200" b="0" i="1" kern="1200" baseline="0" dirty="0">
                <a:solidFill>
                  <a:schemeClr val="tx1"/>
                </a:solidFill>
                <a:effectLst/>
                <a:latin typeface="Arial" charset="0"/>
                <a:ea typeface="+mn-ea"/>
                <a:cs typeface="+mn-cs"/>
              </a:rPr>
              <a:t>Applicable Data Analysis to Advance Any Business Using the Power of Data Driven Analytics</a:t>
            </a:r>
          </a:p>
          <a:p>
            <a:endParaRPr lang="en-US" dirty="0"/>
          </a:p>
          <a:p>
            <a:r>
              <a:rPr lang="en-US" dirty="0"/>
              <a:t>The analogies:</a:t>
            </a:r>
          </a:p>
          <a:p>
            <a:pPr marL="635505" lvl="1" indent="-173320">
              <a:buFont typeface="Arial" panose="020B0604020202020204" pitchFamily="34" charset="0"/>
              <a:buChar char="•"/>
            </a:pPr>
            <a:r>
              <a:rPr lang="en-US" dirty="0"/>
              <a:t>Elephant (hence the logo of Hadoop)</a:t>
            </a:r>
          </a:p>
          <a:p>
            <a:pPr marL="635505" lvl="1" indent="-173320">
              <a:buFont typeface="Arial" panose="020B0604020202020204" pitchFamily="34" charset="0"/>
              <a:buChar char="•"/>
            </a:pPr>
            <a:r>
              <a:rPr lang="en-US" dirty="0"/>
              <a:t>Humongous</a:t>
            </a:r>
            <a:r>
              <a:rPr lang="en-US" baseline="0" dirty="0"/>
              <a:t> (the underlying word for Mongo Database)</a:t>
            </a:r>
          </a:p>
          <a:p>
            <a:pPr marL="635505" lvl="1" indent="-173320">
              <a:buFont typeface="Arial" panose="020B0604020202020204" pitchFamily="34" charset="0"/>
              <a:buChar char="•"/>
            </a:pPr>
            <a:r>
              <a:rPr lang="en-US" baseline="0" dirty="0"/>
              <a:t>Streams, data lakes, oceans of data</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7</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6814541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8"/>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4313">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1pPr>
            <a:lvl2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2pPr>
            <a:lvl3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3pPr>
            <a:lvl4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4pPr>
            <a:lvl5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9pPr>
          </a:lstStyle>
          <a:p>
            <a:fld id="{03952BB4-A76F-4850-95AA-C2DE4F75F3CD}" type="slidenum">
              <a:rPr lang="en-US" sz="1200" smtClean="0">
                <a:solidFill>
                  <a:srgbClr val="000000"/>
                </a:solidFill>
                <a:latin typeface="Times New Roman" pitchFamily="18" charset="0"/>
              </a:rPr>
              <a:pPr/>
              <a:t>70</a:t>
            </a:fld>
            <a:endParaRPr lang="en-US" sz="1200" smtClean="0">
              <a:solidFill>
                <a:srgbClr val="000000"/>
              </a:solidFill>
              <a:latin typeface="Times New Roman" pitchFamily="18" charset="0"/>
            </a:endParaRPr>
          </a:p>
        </p:txBody>
      </p:sp>
      <p:sp>
        <p:nvSpPr>
          <p:cNvPr id="8294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34186406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8"/>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4313">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1pPr>
            <a:lvl2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2pPr>
            <a:lvl3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3pPr>
            <a:lvl4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4pPr>
            <a:lvl5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9pPr>
          </a:lstStyle>
          <a:p>
            <a:fld id="{03952BB4-A76F-4850-95AA-C2DE4F75F3CD}" type="slidenum">
              <a:rPr lang="en-US" sz="1200" smtClean="0">
                <a:solidFill>
                  <a:srgbClr val="000000"/>
                </a:solidFill>
                <a:latin typeface="Times New Roman" pitchFamily="18" charset="0"/>
              </a:rPr>
              <a:pPr/>
              <a:t>71</a:t>
            </a:fld>
            <a:endParaRPr lang="en-US" sz="1200" smtClean="0">
              <a:solidFill>
                <a:srgbClr val="000000"/>
              </a:solidFill>
              <a:latin typeface="Times New Roman" pitchFamily="18" charset="0"/>
            </a:endParaRPr>
          </a:p>
        </p:txBody>
      </p:sp>
      <p:sp>
        <p:nvSpPr>
          <p:cNvPr id="8294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39624942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8"/>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4313">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1pPr>
            <a:lvl2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2pPr>
            <a:lvl3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3pPr>
            <a:lvl4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4pPr>
            <a:lvl5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9pPr>
          </a:lstStyle>
          <a:p>
            <a:fld id="{03952BB4-A76F-4850-95AA-C2DE4F75F3CD}" type="slidenum">
              <a:rPr lang="en-US" sz="1200" smtClean="0">
                <a:solidFill>
                  <a:srgbClr val="000000"/>
                </a:solidFill>
                <a:latin typeface="Times New Roman" pitchFamily="18" charset="0"/>
              </a:rPr>
              <a:pPr/>
              <a:t>72</a:t>
            </a:fld>
            <a:endParaRPr lang="en-US" sz="1200" smtClean="0">
              <a:solidFill>
                <a:srgbClr val="000000"/>
              </a:solidFill>
              <a:latin typeface="Times New Roman" pitchFamily="18" charset="0"/>
            </a:endParaRPr>
          </a:p>
        </p:txBody>
      </p:sp>
      <p:sp>
        <p:nvSpPr>
          <p:cNvPr id="8294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26086370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07372FE-BB46-4402-852F-FF553A774044}" type="slidenum">
              <a:rPr lang="en-US"/>
              <a:pPr/>
              <a:t>86</a:t>
            </a:fld>
            <a:endParaRPr lang="en-US"/>
          </a:p>
        </p:txBody>
      </p:sp>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p:txBody>
          <a:bodyPr/>
          <a:lstStyle/>
          <a:p>
            <a:pPr>
              <a:spcBef>
                <a:spcPct val="0"/>
              </a:spcBef>
            </a:pPr>
            <a:endParaRPr lang="en-IN"/>
          </a:p>
        </p:txBody>
      </p:sp>
      <p:sp>
        <p:nvSpPr>
          <p:cNvPr id="24580"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CC37977D-F5FC-42C7-827E-37F37074AA62}" type="slidenum">
              <a:rPr lang="en-IN" sz="1200">
                <a:latin typeface="Calibri" pitchFamily="34" charset="0"/>
              </a:rPr>
              <a:pPr algn="r"/>
              <a:t>86</a:t>
            </a:fld>
            <a:endParaRPr lang="en-IN" sz="1200">
              <a:latin typeface="Calibri" pitchFamily="34" charset="0"/>
            </a:endParaRPr>
          </a:p>
        </p:txBody>
      </p:sp>
    </p:spTree>
    <p:extLst>
      <p:ext uri="{BB962C8B-B14F-4D97-AF65-F5344CB8AC3E}">
        <p14:creationId xmlns:p14="http://schemas.microsoft.com/office/powerpoint/2010/main" val="34606691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D8C94759-C571-45B7-8A63-C62294C30B95}" type="slidenum">
              <a:rPr lang="en-US"/>
              <a:pPr/>
              <a:t>87</a:t>
            </a:fld>
            <a:endParaRPr lang="en-US"/>
          </a:p>
        </p:txBody>
      </p:sp>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p:txBody>
          <a:bodyPr/>
          <a:lstStyle/>
          <a:p>
            <a:pPr>
              <a:spcBef>
                <a:spcPct val="0"/>
              </a:spcBef>
            </a:pPr>
            <a:endParaRPr lang="en-IN"/>
          </a:p>
        </p:txBody>
      </p:sp>
      <p:sp>
        <p:nvSpPr>
          <p:cNvPr id="26628"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28A21BCA-37AE-4C87-B4E9-E33898A00B7A}" type="slidenum">
              <a:rPr lang="en-IN" sz="1200">
                <a:latin typeface="Calibri" pitchFamily="34" charset="0"/>
              </a:rPr>
              <a:pPr algn="r"/>
              <a:t>87</a:t>
            </a:fld>
            <a:endParaRPr lang="en-IN" sz="1200">
              <a:latin typeface="Calibri" pitchFamily="34" charset="0"/>
            </a:endParaRPr>
          </a:p>
        </p:txBody>
      </p:sp>
    </p:spTree>
    <p:extLst>
      <p:ext uri="{BB962C8B-B14F-4D97-AF65-F5344CB8AC3E}">
        <p14:creationId xmlns:p14="http://schemas.microsoft.com/office/powerpoint/2010/main" val="2556816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71B8367E-4061-4736-9448-08B36F9F9BF3}" type="slidenum">
              <a:rPr lang="en-US"/>
              <a:pPr/>
              <a:t>89</a:t>
            </a:fld>
            <a:endParaRPr lang="en-US"/>
          </a:p>
        </p:txBody>
      </p:sp>
      <p:sp>
        <p:nvSpPr>
          <p:cNvPr id="5017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eaLnBrk="0" hangingPunct="0"/>
            <a:fld id="{B63464BB-3876-44A9-8DD0-6061546EA099}" type="slidenum">
              <a:rPr lang="en-US" sz="1200">
                <a:ea typeface="MS PGothic" pitchFamily="34" charset="-128"/>
              </a:rPr>
              <a:pPr algn="r" eaLnBrk="0" hangingPunct="0"/>
              <a:t>89</a:t>
            </a:fld>
            <a:endParaRPr lang="en-US" sz="1200">
              <a:ea typeface="MS PGothic" pitchFamily="34" charset="-128"/>
            </a:endParaRPr>
          </a:p>
        </p:txBody>
      </p:sp>
      <p:sp>
        <p:nvSpPr>
          <p:cNvPr id="50179" name="Text Box 2"/>
          <p:cNvSpPr>
            <a:spLocks noGrp="1" noRot="1" noChangeAspect="1" noChangeArrowheads="1" noTextEdit="1"/>
          </p:cNvSpPr>
          <p:nvPr>
            <p:ph type="sldImg"/>
          </p:nvPr>
        </p:nvSpPr>
        <p:spPr>
          <a:xfrm>
            <a:off x="1144588" y="695325"/>
            <a:ext cx="4572000" cy="3429000"/>
          </a:xfrm>
          <a:ln/>
        </p:spPr>
      </p:sp>
      <p:sp>
        <p:nvSpPr>
          <p:cNvPr id="50180" name="Text Box 3"/>
          <p:cNvSpPr>
            <a:spLocks noGrp="1" noChangeArrowheads="1"/>
          </p:cNvSpPr>
          <p:nvPr>
            <p:ph type="body" idx="1"/>
          </p:nvPr>
        </p:nvSpPr>
        <p:spPr>
          <a:xfrm>
            <a:off x="685800" y="4343400"/>
            <a:ext cx="5486400" cy="4032250"/>
          </a:xfrm>
        </p:spPr>
        <p:txBody>
          <a:bodyPr wrap="none" lIns="91432" tIns="45716" rIns="91432" bIns="45716" anchor="ctr"/>
          <a:lstStyle/>
          <a:p>
            <a:endParaRPr lang="en-US"/>
          </a:p>
        </p:txBody>
      </p:sp>
    </p:spTree>
    <p:extLst>
      <p:ext uri="{BB962C8B-B14F-4D97-AF65-F5344CB8AC3E}">
        <p14:creationId xmlns:p14="http://schemas.microsoft.com/office/powerpoint/2010/main" val="28170057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5FCDA87-208E-4094-A1F4-EFDB219AC43F}" type="slidenum">
              <a:rPr lang="en-US"/>
              <a:pPr/>
              <a:t>91</a:t>
            </a:fld>
            <a:endParaRPr lang="en-US"/>
          </a:p>
        </p:txBody>
      </p:sp>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p:txBody>
          <a:bodyPr/>
          <a:lstStyle/>
          <a:p>
            <a:pPr>
              <a:spcBef>
                <a:spcPct val="0"/>
              </a:spcBef>
            </a:pPr>
            <a:endParaRPr lang="en-IN"/>
          </a:p>
        </p:txBody>
      </p:sp>
      <p:sp>
        <p:nvSpPr>
          <p:cNvPr id="30724"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015919B1-8639-4718-AA64-4FBB150800E8}" type="slidenum">
              <a:rPr lang="en-IN" sz="1200">
                <a:latin typeface="Calibri" pitchFamily="34" charset="0"/>
              </a:rPr>
              <a:pPr algn="r"/>
              <a:t>91</a:t>
            </a:fld>
            <a:endParaRPr lang="en-IN" sz="1200">
              <a:latin typeface="Calibri" pitchFamily="34" charset="0"/>
            </a:endParaRPr>
          </a:p>
        </p:txBody>
      </p:sp>
    </p:spTree>
    <p:extLst>
      <p:ext uri="{BB962C8B-B14F-4D97-AF65-F5344CB8AC3E}">
        <p14:creationId xmlns:p14="http://schemas.microsoft.com/office/powerpoint/2010/main" val="17812151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6B557D0-B791-4DB9-806F-45ACD9AE7674}" type="slidenum">
              <a:rPr lang="en-US"/>
              <a:pPr/>
              <a:t>92</a:t>
            </a:fld>
            <a:endParaRPr lang="en-US"/>
          </a:p>
        </p:txBody>
      </p:sp>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p:txBody>
          <a:bodyPr/>
          <a:lstStyle/>
          <a:p>
            <a:pPr>
              <a:spcBef>
                <a:spcPct val="0"/>
              </a:spcBef>
            </a:pPr>
            <a:endParaRPr lang="en-IN"/>
          </a:p>
        </p:txBody>
      </p:sp>
      <p:sp>
        <p:nvSpPr>
          <p:cNvPr id="34820"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270629DE-691C-4A80-A0F1-8780E0AADE53}" type="slidenum">
              <a:rPr lang="en-IN" sz="1200">
                <a:latin typeface="Calibri" pitchFamily="34" charset="0"/>
              </a:rPr>
              <a:pPr algn="r"/>
              <a:t>92</a:t>
            </a:fld>
            <a:endParaRPr lang="en-IN" sz="1200">
              <a:latin typeface="Calibri" pitchFamily="34" charset="0"/>
            </a:endParaRPr>
          </a:p>
        </p:txBody>
      </p:sp>
    </p:spTree>
    <p:extLst>
      <p:ext uri="{BB962C8B-B14F-4D97-AF65-F5344CB8AC3E}">
        <p14:creationId xmlns:p14="http://schemas.microsoft.com/office/powerpoint/2010/main" val="15701760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B3D9434-C9BC-4137-B4E4-58ABA332DD4F}" type="slidenum">
              <a:rPr lang="en-US"/>
              <a:pPr/>
              <a:t>95</a:t>
            </a:fld>
            <a:endParaRPr lang="en-US"/>
          </a:p>
        </p:txBody>
      </p:sp>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p:txBody>
          <a:bodyPr/>
          <a:lstStyle/>
          <a:p>
            <a:pPr>
              <a:spcBef>
                <a:spcPct val="0"/>
              </a:spcBef>
            </a:pPr>
            <a:endParaRPr lang="en-IN"/>
          </a:p>
        </p:txBody>
      </p:sp>
      <p:sp>
        <p:nvSpPr>
          <p:cNvPr id="40964"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1475E07A-E9D6-4E1B-9944-EB2433FD6A6A}" type="slidenum">
              <a:rPr lang="en-IN" sz="1200">
                <a:latin typeface="Calibri" pitchFamily="34" charset="0"/>
              </a:rPr>
              <a:pPr algn="r"/>
              <a:t>95</a:t>
            </a:fld>
            <a:endParaRPr lang="en-IN" sz="1200">
              <a:latin typeface="Calibri" pitchFamily="34" charset="0"/>
            </a:endParaRPr>
          </a:p>
        </p:txBody>
      </p:sp>
    </p:spTree>
    <p:extLst>
      <p:ext uri="{BB962C8B-B14F-4D97-AF65-F5344CB8AC3E}">
        <p14:creationId xmlns:p14="http://schemas.microsoft.com/office/powerpoint/2010/main" val="28162869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DED828FA-1F62-4B8A-AB6C-98C22354A18E}" type="slidenum">
              <a:rPr lang="en-US"/>
              <a:pPr/>
              <a:t>96</a:t>
            </a:fld>
            <a:endParaRPr lang="en-US"/>
          </a:p>
        </p:txBody>
      </p:sp>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p:txBody>
          <a:bodyPr/>
          <a:lstStyle/>
          <a:p>
            <a:pPr>
              <a:spcBef>
                <a:spcPct val="0"/>
              </a:spcBef>
            </a:pPr>
            <a:endParaRPr lang="en-IN"/>
          </a:p>
        </p:txBody>
      </p:sp>
      <p:sp>
        <p:nvSpPr>
          <p:cNvPr id="43012"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13BB8396-C765-4481-9953-4150EFE153E2}" type="slidenum">
              <a:rPr lang="en-IN" sz="1200">
                <a:latin typeface="Calibri" pitchFamily="34" charset="0"/>
              </a:rPr>
              <a:pPr algn="r"/>
              <a:t>96</a:t>
            </a:fld>
            <a:endParaRPr lang="en-IN" sz="1200">
              <a:latin typeface="Calibri" pitchFamily="34" charset="0"/>
            </a:endParaRPr>
          </a:p>
        </p:txBody>
      </p:sp>
    </p:spTree>
    <p:extLst>
      <p:ext uri="{BB962C8B-B14F-4D97-AF65-F5344CB8AC3E}">
        <p14:creationId xmlns:p14="http://schemas.microsoft.com/office/powerpoint/2010/main" val="1166498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8</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5660387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9"/>
          <p:cNvSpPr>
            <a:spLocks noGrp="1" noChangeArrowheads="1"/>
          </p:cNvSpPr>
          <p:nvPr>
            <p:ph type="sldNum" sz="quarter"/>
          </p:nvPr>
        </p:nvSpPr>
        <p:spPr>
          <a:noFill/>
          <a:ln>
            <a:round/>
            <a:headEnd/>
            <a:tailEnd/>
          </a:ln>
        </p:spPr>
        <p:txBody>
          <a:bodyPr/>
          <a:lstStyle/>
          <a:p>
            <a:fld id="{0444F699-BCD3-47E1-8B2A-7AF6135924AC}" type="slidenum">
              <a:rPr lang="en-US" smtClean="0"/>
              <a:pPr/>
              <a:t>100</a:t>
            </a:fld>
            <a:endParaRPr lang="en-US" smtClean="0"/>
          </a:p>
        </p:txBody>
      </p:sp>
      <p:sp>
        <p:nvSpPr>
          <p:cNvPr id="75779" name="Rectangle 1"/>
          <p:cNvSpPr>
            <a:spLocks noGrp="1" noRot="1" noChangeAspect="1" noChangeArrowheads="1" noTextEdit="1"/>
          </p:cNvSpPr>
          <p:nvPr>
            <p:ph type="sldImg"/>
          </p:nvPr>
        </p:nvSpPr>
        <p:spPr>
          <a:xfrm>
            <a:off x="1144588" y="685800"/>
            <a:ext cx="4570412" cy="3429000"/>
          </a:xfrm>
          <a:solidFill>
            <a:srgbClr val="FFFFFF"/>
          </a:solidFill>
          <a:ln/>
        </p:spPr>
      </p:sp>
      <p:sp>
        <p:nvSpPr>
          <p:cNvPr id="75780" name="Text Box 2"/>
          <p:cNvSpPr txBox="1">
            <a:spLocks noChangeArrowheads="1"/>
          </p:cNvSpPr>
          <p:nvPr/>
        </p:nvSpPr>
        <p:spPr bwMode="auto">
          <a:xfrm>
            <a:off x="686098" y="4343704"/>
            <a:ext cx="5485805" cy="4113892"/>
          </a:xfrm>
          <a:prstGeom prst="rect">
            <a:avLst/>
          </a:prstGeom>
          <a:noFill/>
          <a:ln w="9525">
            <a:noFill/>
            <a:round/>
            <a:headEnd/>
            <a:tailEnd/>
          </a:ln>
          <a:effectLst/>
        </p:spPr>
        <p:txBody>
          <a:bodyPr wrap="none" lIns="86493" tIns="43247" rIns="86493" bIns="43247" anchor="ctr"/>
          <a:lstStyle/>
          <a:p>
            <a:endParaRPr lang="en-US"/>
          </a:p>
        </p:txBody>
      </p:sp>
    </p:spTree>
    <p:extLst>
      <p:ext uri="{BB962C8B-B14F-4D97-AF65-F5344CB8AC3E}">
        <p14:creationId xmlns:p14="http://schemas.microsoft.com/office/powerpoint/2010/main" val="4447997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426" name="Rectangle 10"/>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1138">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1pPr>
            <a:lvl2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2pPr>
            <a:lvl3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3pPr>
            <a:lvl4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4pPr>
            <a:lvl5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9pPr>
          </a:lstStyle>
          <a:p>
            <a:pPr hangingPunct="1"/>
            <a:fld id="{AC3E153A-FA90-4DB4-8E6F-8CB101F653E2}" type="slidenum">
              <a:rPr lang="el-GR" sz="1200" smtClean="0">
                <a:solidFill>
                  <a:srgbClr val="000000"/>
                </a:solidFill>
                <a:latin typeface="Times New Roman" pitchFamily="18" charset="0"/>
                <a:ea typeface="DejaVu Sans"/>
                <a:cs typeface="DejaVu Sans"/>
              </a:rPr>
              <a:pPr hangingPunct="1"/>
              <a:t>103</a:t>
            </a:fld>
            <a:endParaRPr lang="el-GR" sz="1200" smtClean="0">
              <a:solidFill>
                <a:srgbClr val="000000"/>
              </a:solidFill>
              <a:latin typeface="Times New Roman" pitchFamily="18" charset="0"/>
              <a:ea typeface="DejaVu Sans"/>
              <a:cs typeface="DejaVu Sans"/>
            </a:endParaRPr>
          </a:p>
        </p:txBody>
      </p:sp>
      <p:sp>
        <p:nvSpPr>
          <p:cNvPr id="10342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3428"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3429"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9pPr>
          </a:lstStyle>
          <a:p>
            <a:pPr algn="r" eaLnBrk="1" hangingPunct="1">
              <a:buClrTx/>
              <a:buFontTx/>
              <a:buNone/>
            </a:pPr>
            <a:fld id="{4CF4B6E9-B578-4446-9566-0F278A71929A}" type="slidenum">
              <a:rPr lang="en-US" sz="1200">
                <a:solidFill>
                  <a:srgbClr val="003366"/>
                </a:solidFill>
                <a:latin typeface="Calibri" pitchFamily="34" charset="0"/>
              </a:rPr>
              <a:pPr algn="r" eaLnBrk="1" hangingPunct="1">
                <a:buClrTx/>
                <a:buFontTx/>
                <a:buNone/>
              </a:pPr>
              <a:t>103</a:t>
            </a:fld>
            <a:endParaRPr lang="en-US" sz="1200">
              <a:solidFill>
                <a:srgbClr val="003366"/>
              </a:solidFill>
              <a:latin typeface="Calibri" pitchFamily="34" charset="0"/>
            </a:endParaRPr>
          </a:p>
        </p:txBody>
      </p:sp>
      <p:sp>
        <p:nvSpPr>
          <p:cNvPr id="103430" name="Notes Placeholder 1"/>
          <p:cNvSpPr>
            <a:spLocks noGrp="1"/>
          </p:cNvSpPr>
          <p:nvPr>
            <p:ph type="body" idx="1"/>
          </p:nvPr>
        </p:nvSpPr>
        <p:spPr>
          <a:noFill/>
          <a:extLst>
            <a:ext uri="{91240B29-F687-4F45-9708-019B960494DF}">
              <a14:hiddenLine xmlns:a14="http://schemas.microsoft.com/office/drawing/2010/main" w="9525">
                <a:solidFill>
                  <a:srgbClr val="3465A4"/>
                </a:solidFill>
                <a:round/>
                <a:headEnd/>
                <a:tailEnd/>
              </a14:hiddenLine>
            </a:ext>
          </a:extLst>
        </p:spPr>
        <p:txBody>
          <a:bodyPr/>
          <a:lstStyle/>
          <a:p>
            <a:endParaRPr lang="en-US" smtClean="0">
              <a:latin typeface="Times New Roman" pitchFamily="18" charset="0"/>
            </a:endParaRPr>
          </a:p>
        </p:txBody>
      </p:sp>
    </p:spTree>
    <p:extLst>
      <p:ext uri="{BB962C8B-B14F-4D97-AF65-F5344CB8AC3E}">
        <p14:creationId xmlns:p14="http://schemas.microsoft.com/office/powerpoint/2010/main" val="12262415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426" name="Rectangle 10"/>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1138">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1pPr>
            <a:lvl2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2pPr>
            <a:lvl3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3pPr>
            <a:lvl4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4pPr>
            <a:lvl5pPr>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57200" algn="l"/>
                <a:tab pos="914400" algn="l"/>
                <a:tab pos="1371600" algn="l"/>
                <a:tab pos="1828800" algn="l"/>
                <a:tab pos="2286000" algn="l"/>
                <a:tab pos="2743200" algn="l"/>
              </a:tabLst>
              <a:defRPr sz="1600">
                <a:solidFill>
                  <a:schemeClr val="bg1"/>
                </a:solidFill>
                <a:latin typeface="Arial" pitchFamily="34" charset="0"/>
                <a:ea typeface="MS PGothic" pitchFamily="34" charset="-128"/>
              </a:defRPr>
            </a:lvl9pPr>
          </a:lstStyle>
          <a:p>
            <a:pPr hangingPunct="1"/>
            <a:fld id="{AC3E153A-FA90-4DB4-8E6F-8CB101F653E2}" type="slidenum">
              <a:rPr lang="el-GR" sz="1200" smtClean="0">
                <a:solidFill>
                  <a:srgbClr val="000000"/>
                </a:solidFill>
                <a:latin typeface="Times New Roman" pitchFamily="18" charset="0"/>
                <a:ea typeface="DejaVu Sans"/>
                <a:cs typeface="DejaVu Sans"/>
              </a:rPr>
              <a:pPr hangingPunct="1"/>
              <a:t>105</a:t>
            </a:fld>
            <a:endParaRPr lang="el-GR" sz="1200" smtClean="0">
              <a:solidFill>
                <a:srgbClr val="000000"/>
              </a:solidFill>
              <a:latin typeface="Times New Roman" pitchFamily="18" charset="0"/>
              <a:ea typeface="DejaVu Sans"/>
              <a:cs typeface="DejaVu Sans"/>
            </a:endParaRPr>
          </a:p>
        </p:txBody>
      </p:sp>
      <p:sp>
        <p:nvSpPr>
          <p:cNvPr id="10342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3428"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3429"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9pPr>
          </a:lstStyle>
          <a:p>
            <a:pPr algn="r" eaLnBrk="1" hangingPunct="1">
              <a:buClrTx/>
              <a:buFontTx/>
              <a:buNone/>
            </a:pPr>
            <a:fld id="{4CF4B6E9-B578-4446-9566-0F278A71929A}" type="slidenum">
              <a:rPr lang="en-US" sz="1200">
                <a:solidFill>
                  <a:srgbClr val="003366"/>
                </a:solidFill>
                <a:latin typeface="Calibri" pitchFamily="34" charset="0"/>
              </a:rPr>
              <a:pPr algn="r" eaLnBrk="1" hangingPunct="1">
                <a:buClrTx/>
                <a:buFontTx/>
                <a:buNone/>
              </a:pPr>
              <a:t>105</a:t>
            </a:fld>
            <a:endParaRPr lang="en-US" sz="1200">
              <a:solidFill>
                <a:srgbClr val="003366"/>
              </a:solidFill>
              <a:latin typeface="Calibri" pitchFamily="34" charset="0"/>
            </a:endParaRPr>
          </a:p>
        </p:txBody>
      </p:sp>
      <p:sp>
        <p:nvSpPr>
          <p:cNvPr id="103430" name="Notes Placeholder 1"/>
          <p:cNvSpPr>
            <a:spLocks noGrp="1"/>
          </p:cNvSpPr>
          <p:nvPr>
            <p:ph type="body" idx="1"/>
          </p:nvPr>
        </p:nvSpPr>
        <p:spPr>
          <a:noFill/>
          <a:extLst>
            <a:ext uri="{91240B29-F687-4F45-9708-019B960494DF}">
              <a14:hiddenLine xmlns:a14="http://schemas.microsoft.com/office/drawing/2010/main" w="9525">
                <a:solidFill>
                  <a:srgbClr val="3465A4"/>
                </a:solidFill>
                <a:round/>
                <a:headEnd/>
                <a:tailEnd/>
              </a14:hiddenLine>
            </a:ext>
          </a:extLst>
        </p:spPr>
        <p:txBody>
          <a:bodyPr/>
          <a:lstStyle/>
          <a:p>
            <a:endParaRPr lang="en-US" smtClean="0">
              <a:latin typeface="Times New Roman" pitchFamily="18" charset="0"/>
            </a:endParaRPr>
          </a:p>
        </p:txBody>
      </p:sp>
    </p:spTree>
    <p:extLst>
      <p:ext uri="{BB962C8B-B14F-4D97-AF65-F5344CB8AC3E}">
        <p14:creationId xmlns:p14="http://schemas.microsoft.com/office/powerpoint/2010/main" val="27464452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492">
              <a:defRPr sz="1800">
                <a:solidFill>
                  <a:schemeClr val="tx1"/>
                </a:solidFill>
                <a:latin typeface="Times New Roman" pitchFamily="18" charset="0"/>
                <a:ea typeface="SimSun" pitchFamily="2" charset="-122"/>
              </a:defRPr>
            </a:lvl1pPr>
            <a:lvl2pPr marL="685817" indent="-263776" defTabSz="911492">
              <a:defRPr sz="1800">
                <a:solidFill>
                  <a:schemeClr val="tx1"/>
                </a:solidFill>
                <a:latin typeface="Times New Roman" pitchFamily="18" charset="0"/>
                <a:ea typeface="SimSun" pitchFamily="2" charset="-122"/>
              </a:defRPr>
            </a:lvl2pPr>
            <a:lvl3pPr marL="1055103" indent="-211021" defTabSz="911492">
              <a:defRPr sz="1800">
                <a:solidFill>
                  <a:schemeClr val="tx1"/>
                </a:solidFill>
                <a:latin typeface="Times New Roman" pitchFamily="18" charset="0"/>
                <a:ea typeface="SimSun" pitchFamily="2" charset="-122"/>
              </a:defRPr>
            </a:lvl3pPr>
            <a:lvl4pPr marL="1477145" indent="-211021" defTabSz="911492">
              <a:defRPr sz="1800">
                <a:solidFill>
                  <a:schemeClr val="tx1"/>
                </a:solidFill>
                <a:latin typeface="Times New Roman" pitchFamily="18" charset="0"/>
                <a:ea typeface="SimSun" pitchFamily="2" charset="-122"/>
              </a:defRPr>
            </a:lvl4pPr>
            <a:lvl5pPr marL="1899186" indent="-211021" defTabSz="911492">
              <a:defRPr sz="1800">
                <a:solidFill>
                  <a:schemeClr val="tx1"/>
                </a:solidFill>
                <a:latin typeface="Times New Roman" pitchFamily="18" charset="0"/>
                <a:ea typeface="SimSun" pitchFamily="2" charset="-122"/>
              </a:defRPr>
            </a:lvl5pPr>
            <a:lvl6pPr marL="2321227" indent="-211021" defTabSz="911492" eaLnBrk="0" fontAlgn="base" hangingPunct="0">
              <a:spcBef>
                <a:spcPct val="0"/>
              </a:spcBef>
              <a:spcAft>
                <a:spcPct val="0"/>
              </a:spcAft>
              <a:defRPr sz="1800">
                <a:solidFill>
                  <a:schemeClr val="tx1"/>
                </a:solidFill>
                <a:latin typeface="Times New Roman" pitchFamily="18" charset="0"/>
                <a:ea typeface="SimSun" pitchFamily="2" charset="-122"/>
              </a:defRPr>
            </a:lvl6pPr>
            <a:lvl7pPr marL="2743269" indent="-211021" defTabSz="911492" eaLnBrk="0" fontAlgn="base" hangingPunct="0">
              <a:spcBef>
                <a:spcPct val="0"/>
              </a:spcBef>
              <a:spcAft>
                <a:spcPct val="0"/>
              </a:spcAft>
              <a:defRPr sz="1800">
                <a:solidFill>
                  <a:schemeClr val="tx1"/>
                </a:solidFill>
                <a:latin typeface="Times New Roman" pitchFamily="18" charset="0"/>
                <a:ea typeface="SimSun" pitchFamily="2" charset="-122"/>
              </a:defRPr>
            </a:lvl7pPr>
            <a:lvl8pPr marL="3165310" indent="-211021" defTabSz="911492" eaLnBrk="0" fontAlgn="base" hangingPunct="0">
              <a:spcBef>
                <a:spcPct val="0"/>
              </a:spcBef>
              <a:spcAft>
                <a:spcPct val="0"/>
              </a:spcAft>
              <a:defRPr sz="1800">
                <a:solidFill>
                  <a:schemeClr val="tx1"/>
                </a:solidFill>
                <a:latin typeface="Times New Roman" pitchFamily="18" charset="0"/>
                <a:ea typeface="SimSun" pitchFamily="2" charset="-122"/>
              </a:defRPr>
            </a:lvl8pPr>
            <a:lvl9pPr marL="3587351" indent="-211021" defTabSz="911492" eaLnBrk="0" fontAlgn="base" hangingPunct="0">
              <a:spcBef>
                <a:spcPct val="0"/>
              </a:spcBef>
              <a:spcAft>
                <a:spcPct val="0"/>
              </a:spcAft>
              <a:defRPr sz="1800">
                <a:solidFill>
                  <a:schemeClr val="tx1"/>
                </a:solidFill>
                <a:latin typeface="Times New Roman" pitchFamily="18" charset="0"/>
                <a:ea typeface="SimSun" pitchFamily="2" charset="-122"/>
              </a:defRPr>
            </a:lvl9pPr>
          </a:lstStyle>
          <a:p>
            <a:fld id="{3AE84639-3F7F-47AA-88DF-EA6381AF6006}" type="slidenum">
              <a:rPr lang="de-DE" altLang="en-US" sz="1100"/>
              <a:pPr/>
              <a:t>106</a:t>
            </a:fld>
            <a:endParaRPr lang="de-DE" altLang="en-US" sz="1100"/>
          </a:p>
        </p:txBody>
      </p:sp>
      <p:sp>
        <p:nvSpPr>
          <p:cNvPr id="17411" name="Rectangle 2"/>
          <p:cNvSpPr>
            <a:spLocks noGrp="1" noRot="1" noChangeAspect="1" noChangeArrowheads="1" noTextEdit="1"/>
          </p:cNvSpPr>
          <p:nvPr>
            <p:ph type="sldImg"/>
          </p:nvPr>
        </p:nvSpPr>
        <p:spPr>
          <a:xfrm>
            <a:off x="1076325" y="671513"/>
            <a:ext cx="4408488" cy="3305175"/>
          </a:xfrm>
        </p:spPr>
      </p:sp>
      <p:sp>
        <p:nvSpPr>
          <p:cNvPr id="17412" name="Rectangle 3"/>
          <p:cNvSpPr>
            <a:spLocks noGrp="1" noChangeArrowheads="1"/>
          </p:cNvSpPr>
          <p:nvPr>
            <p:ph type="body" idx="1"/>
          </p:nvPr>
        </p:nvSpPr>
        <p:spPr>
          <a:xfrm>
            <a:off x="949263" y="4219544"/>
            <a:ext cx="4661968" cy="400395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732711" eaLnBrk="1" hangingPunct="1"/>
            <a:endParaRPr lang="en-GB" altLang="en-US" smtClean="0"/>
          </a:p>
        </p:txBody>
      </p:sp>
    </p:spTree>
    <p:extLst>
      <p:ext uri="{BB962C8B-B14F-4D97-AF65-F5344CB8AC3E}">
        <p14:creationId xmlns:p14="http://schemas.microsoft.com/office/powerpoint/2010/main" val="38410597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Lst>
        </p:spPr>
        <p:txBody>
          <a:bodyPr/>
          <a:lstStyle>
            <a:lvl1pPr marL="203200" indent="-200025" eaLnBrk="0" hangingPunct="0">
              <a:tabLst>
                <a:tab pos="431800" algn="l"/>
                <a:tab pos="863600" algn="l"/>
                <a:tab pos="1296988" algn="l"/>
                <a:tab pos="1728788" algn="l"/>
                <a:tab pos="2162175" algn="l"/>
                <a:tab pos="2593975" algn="l"/>
              </a:tabLst>
              <a:defRPr>
                <a:solidFill>
                  <a:schemeClr val="tx1"/>
                </a:solidFill>
                <a:latin typeface="Arial" charset="0"/>
              </a:defRPr>
            </a:lvl1pPr>
            <a:lvl2pPr marL="742950" indent="-285750" eaLnBrk="0" hangingPunct="0">
              <a:tabLst>
                <a:tab pos="431800" algn="l"/>
                <a:tab pos="863600" algn="l"/>
                <a:tab pos="1296988" algn="l"/>
                <a:tab pos="1728788" algn="l"/>
                <a:tab pos="2162175" algn="l"/>
                <a:tab pos="2593975" algn="l"/>
              </a:tabLst>
              <a:defRPr>
                <a:solidFill>
                  <a:schemeClr val="tx1"/>
                </a:solidFill>
                <a:latin typeface="Arial" charset="0"/>
              </a:defRPr>
            </a:lvl2pPr>
            <a:lvl3pPr marL="1143000" indent="-228600" eaLnBrk="0" hangingPunct="0">
              <a:tabLst>
                <a:tab pos="431800" algn="l"/>
                <a:tab pos="863600" algn="l"/>
                <a:tab pos="1296988" algn="l"/>
                <a:tab pos="1728788" algn="l"/>
                <a:tab pos="2162175" algn="l"/>
                <a:tab pos="2593975" algn="l"/>
              </a:tabLst>
              <a:defRPr>
                <a:solidFill>
                  <a:schemeClr val="tx1"/>
                </a:solidFill>
                <a:latin typeface="Arial" charset="0"/>
              </a:defRPr>
            </a:lvl3pPr>
            <a:lvl4pPr marL="1600200" indent="-228600" eaLnBrk="0" hangingPunct="0">
              <a:tabLst>
                <a:tab pos="431800" algn="l"/>
                <a:tab pos="863600" algn="l"/>
                <a:tab pos="1296988" algn="l"/>
                <a:tab pos="1728788" algn="l"/>
                <a:tab pos="2162175" algn="l"/>
                <a:tab pos="2593975" algn="l"/>
              </a:tabLst>
              <a:defRPr>
                <a:solidFill>
                  <a:schemeClr val="tx1"/>
                </a:solidFill>
                <a:latin typeface="Arial" charset="0"/>
              </a:defRPr>
            </a:lvl4pPr>
            <a:lvl5pPr marL="2057400" indent="-228600" eaLnBrk="0" hangingPunct="0">
              <a:tabLst>
                <a:tab pos="431800" algn="l"/>
                <a:tab pos="863600" algn="l"/>
                <a:tab pos="1296988" algn="l"/>
                <a:tab pos="1728788" algn="l"/>
                <a:tab pos="2162175" algn="l"/>
                <a:tab pos="2593975" algn="l"/>
              </a:tabLst>
              <a:defRPr>
                <a:solidFill>
                  <a:schemeClr val="tx1"/>
                </a:solidFill>
                <a:latin typeface="Arial" charset="0"/>
              </a:defRPr>
            </a:lvl5pPr>
            <a:lvl6pPr marL="2514600" indent="-228600" eaLnBrk="0" fontAlgn="base" hangingPunct="0">
              <a:spcBef>
                <a:spcPct val="0"/>
              </a:spcBef>
              <a:spcAft>
                <a:spcPct val="0"/>
              </a:spcAft>
              <a:tabLst>
                <a:tab pos="431800" algn="l"/>
                <a:tab pos="863600" algn="l"/>
                <a:tab pos="1296988" algn="l"/>
                <a:tab pos="1728788" algn="l"/>
                <a:tab pos="2162175" algn="l"/>
                <a:tab pos="2593975" algn="l"/>
              </a:tabLst>
              <a:defRPr>
                <a:solidFill>
                  <a:schemeClr val="tx1"/>
                </a:solidFill>
                <a:latin typeface="Arial" charset="0"/>
              </a:defRPr>
            </a:lvl6pPr>
            <a:lvl7pPr marL="2971800" indent="-228600" eaLnBrk="0" fontAlgn="base" hangingPunct="0">
              <a:spcBef>
                <a:spcPct val="0"/>
              </a:spcBef>
              <a:spcAft>
                <a:spcPct val="0"/>
              </a:spcAft>
              <a:tabLst>
                <a:tab pos="431800" algn="l"/>
                <a:tab pos="863600" algn="l"/>
                <a:tab pos="1296988" algn="l"/>
                <a:tab pos="1728788" algn="l"/>
                <a:tab pos="2162175" algn="l"/>
                <a:tab pos="2593975" algn="l"/>
              </a:tabLst>
              <a:defRPr>
                <a:solidFill>
                  <a:schemeClr val="tx1"/>
                </a:solidFill>
                <a:latin typeface="Arial" charset="0"/>
              </a:defRPr>
            </a:lvl7pPr>
            <a:lvl8pPr marL="3429000" indent="-228600" eaLnBrk="0" fontAlgn="base" hangingPunct="0">
              <a:spcBef>
                <a:spcPct val="0"/>
              </a:spcBef>
              <a:spcAft>
                <a:spcPct val="0"/>
              </a:spcAft>
              <a:tabLst>
                <a:tab pos="431800" algn="l"/>
                <a:tab pos="863600" algn="l"/>
                <a:tab pos="1296988" algn="l"/>
                <a:tab pos="1728788" algn="l"/>
                <a:tab pos="2162175" algn="l"/>
                <a:tab pos="2593975" algn="l"/>
              </a:tabLst>
              <a:defRPr>
                <a:solidFill>
                  <a:schemeClr val="tx1"/>
                </a:solidFill>
                <a:latin typeface="Arial" charset="0"/>
              </a:defRPr>
            </a:lvl8pPr>
            <a:lvl9pPr marL="3886200" indent="-228600" eaLnBrk="0" fontAlgn="base" hangingPunct="0">
              <a:spcBef>
                <a:spcPct val="0"/>
              </a:spcBef>
              <a:spcAft>
                <a:spcPct val="0"/>
              </a:spcAft>
              <a:tabLst>
                <a:tab pos="431800" algn="l"/>
                <a:tab pos="863600" algn="l"/>
                <a:tab pos="1296988" algn="l"/>
                <a:tab pos="1728788" algn="l"/>
                <a:tab pos="2162175" algn="l"/>
                <a:tab pos="2593975" algn="l"/>
              </a:tabLst>
              <a:defRPr>
                <a:solidFill>
                  <a:schemeClr val="tx1"/>
                </a:solidFill>
                <a:latin typeface="Arial" charset="0"/>
              </a:defRPr>
            </a:lvl9pPr>
          </a:lstStyle>
          <a:p>
            <a:pPr eaLnBrk="1" hangingPunct="1"/>
            <a:fld id="{A8F9EE71-17ED-44F3-8B48-A45F36F2E3E6}" type="slidenum">
              <a:rPr lang="en-US" smtClean="0">
                <a:solidFill>
                  <a:srgbClr val="000000"/>
                </a:solidFill>
                <a:latin typeface="Times New Roman" pitchFamily="16" charset="0"/>
                <a:ea typeface="DejaVu Sans" pitchFamily="34" charset="0"/>
                <a:cs typeface="DejaVu Sans" pitchFamily="34" charset="0"/>
              </a:rPr>
              <a:pPr eaLnBrk="1" hangingPunct="1"/>
              <a:t>107</a:t>
            </a:fld>
            <a:endParaRPr lang="en-US" smtClean="0">
              <a:solidFill>
                <a:srgbClr val="000000"/>
              </a:solidFill>
              <a:latin typeface="Times New Roman" pitchFamily="16" charset="0"/>
              <a:ea typeface="DejaVu Sans" pitchFamily="34" charset="0"/>
              <a:cs typeface="DejaVu Sans" pitchFamily="34" charset="0"/>
            </a:endParaRPr>
          </a:p>
        </p:txBody>
      </p:sp>
      <p:sp>
        <p:nvSpPr>
          <p:cNvPr id="80899" name="Rectangle 1"/>
          <p:cNvSpPr>
            <a:spLocks noGrp="1" noRot="1" noChangeAspect="1" noChangeArrowheads="1" noTextEdit="1"/>
          </p:cNvSpPr>
          <p:nvPr>
            <p:ph type="sldImg"/>
          </p:nvPr>
        </p:nvSpPr>
        <p:spPr>
          <a:xfrm>
            <a:off x="804863" y="622300"/>
            <a:ext cx="5048250" cy="3787775"/>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900" name="Text Box 2"/>
          <p:cNvSpPr txBox="1">
            <a:spLocks noChangeArrowheads="1"/>
          </p:cNvSpPr>
          <p:nvPr/>
        </p:nvSpPr>
        <p:spPr bwMode="auto">
          <a:xfrm>
            <a:off x="885825" y="4637088"/>
            <a:ext cx="4881563" cy="3836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493" tIns="43247" rIns="86493" bIns="43247"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p>
        </p:txBody>
      </p:sp>
    </p:spTree>
    <p:extLst>
      <p:ext uri="{BB962C8B-B14F-4D97-AF65-F5344CB8AC3E}">
        <p14:creationId xmlns:p14="http://schemas.microsoft.com/office/powerpoint/2010/main" val="32692284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a:ln/>
        </p:spPr>
      </p:sp>
      <p:sp>
        <p:nvSpPr>
          <p:cNvPr id="28675"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smtClean="0">
              <a:latin typeface="Calibri" charset="0"/>
              <a:ea typeface="ＭＳ Ｐゴシック" charset="-128"/>
            </a:endParaRPr>
          </a:p>
          <a:p>
            <a:endParaRPr lang="en-GB" smtClean="0">
              <a:latin typeface="Calibri" charset="0"/>
              <a:ea typeface="ＭＳ Ｐゴシック" charset="-128"/>
            </a:endParaRPr>
          </a:p>
        </p:txBody>
      </p:sp>
      <p:sp>
        <p:nvSpPr>
          <p:cNvPr id="28676"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D280304A-E8F1-468E-BE11-0161DE8D30D2}" type="slidenum">
              <a:rPr lang="en-US" smtClean="0"/>
              <a:pPr eaLnBrk="1" hangingPunct="1"/>
              <a:t>109</a:t>
            </a:fld>
            <a:endParaRPr lang="en-US" smtClean="0"/>
          </a:p>
        </p:txBody>
      </p:sp>
    </p:spTree>
    <p:extLst>
      <p:ext uri="{BB962C8B-B14F-4D97-AF65-F5344CB8AC3E}">
        <p14:creationId xmlns:p14="http://schemas.microsoft.com/office/powerpoint/2010/main" val="1473464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a:ln/>
        </p:spPr>
      </p:sp>
      <p:sp>
        <p:nvSpPr>
          <p:cNvPr id="28675"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smtClean="0">
              <a:latin typeface="Calibri" charset="0"/>
              <a:ea typeface="ＭＳ Ｐゴシック" charset="-128"/>
            </a:endParaRPr>
          </a:p>
          <a:p>
            <a:endParaRPr lang="en-GB" smtClean="0">
              <a:latin typeface="Calibri" charset="0"/>
              <a:ea typeface="ＭＳ Ｐゴシック" charset="-128"/>
            </a:endParaRPr>
          </a:p>
        </p:txBody>
      </p:sp>
      <p:sp>
        <p:nvSpPr>
          <p:cNvPr id="28676"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D280304A-E8F1-468E-BE11-0161DE8D30D2}" type="slidenum">
              <a:rPr lang="en-US" smtClean="0"/>
              <a:pPr eaLnBrk="1" hangingPunct="1"/>
              <a:t>110</a:t>
            </a:fld>
            <a:endParaRPr lang="en-US" smtClean="0"/>
          </a:p>
        </p:txBody>
      </p:sp>
    </p:spTree>
    <p:extLst>
      <p:ext uri="{BB962C8B-B14F-4D97-AF65-F5344CB8AC3E}">
        <p14:creationId xmlns:p14="http://schemas.microsoft.com/office/powerpoint/2010/main" val="43704385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lienbildplatzhalter 1"/>
          <p:cNvSpPr>
            <a:spLocks noGrp="1" noRot="1" noChangeAspect="1" noTextEdit="1"/>
          </p:cNvSpPr>
          <p:nvPr>
            <p:ph type="sldImg"/>
          </p:nvPr>
        </p:nvSpPr>
        <p:spPr>
          <a:ln/>
        </p:spPr>
      </p:sp>
      <p:sp>
        <p:nvSpPr>
          <p:cNvPr id="29699"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smtClean="0">
              <a:latin typeface="Calibri" charset="0"/>
              <a:ea typeface="ＭＳ Ｐゴシック" charset="-128"/>
            </a:endParaRPr>
          </a:p>
          <a:p>
            <a:endParaRPr lang="en-GB" smtClean="0">
              <a:latin typeface="Calibri" charset="0"/>
              <a:ea typeface="ＭＳ Ｐゴシック" charset="-128"/>
            </a:endParaRPr>
          </a:p>
        </p:txBody>
      </p:sp>
      <p:sp>
        <p:nvSpPr>
          <p:cNvPr id="29700"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D70766AC-7208-4F39-B21A-AE8DA6FDA66C}" type="slidenum">
              <a:rPr lang="en-US" smtClean="0"/>
              <a:pPr eaLnBrk="1" hangingPunct="1"/>
              <a:t>111</a:t>
            </a:fld>
            <a:endParaRPr lang="en-US" smtClean="0"/>
          </a:p>
        </p:txBody>
      </p:sp>
    </p:spTree>
    <p:extLst>
      <p:ext uri="{BB962C8B-B14F-4D97-AF65-F5344CB8AC3E}">
        <p14:creationId xmlns:p14="http://schemas.microsoft.com/office/powerpoint/2010/main" val="32614371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lienbildplatzhalter 1"/>
          <p:cNvSpPr>
            <a:spLocks noGrp="1" noRot="1" noChangeAspect="1" noTextEdit="1"/>
          </p:cNvSpPr>
          <p:nvPr>
            <p:ph type="sldImg"/>
          </p:nvPr>
        </p:nvSpPr>
        <p:spPr>
          <a:ln/>
        </p:spPr>
      </p:sp>
      <p:sp>
        <p:nvSpPr>
          <p:cNvPr id="30723"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smtClean="0">
              <a:latin typeface="Calibri" charset="0"/>
              <a:ea typeface="ＭＳ Ｐゴシック" charset="-128"/>
            </a:endParaRPr>
          </a:p>
          <a:p>
            <a:endParaRPr lang="en-GB" smtClean="0">
              <a:latin typeface="Calibri" charset="0"/>
              <a:ea typeface="ＭＳ Ｐゴシック" charset="-128"/>
            </a:endParaRPr>
          </a:p>
        </p:txBody>
      </p:sp>
      <p:sp>
        <p:nvSpPr>
          <p:cNvPr id="30724"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37F0394E-D92C-42F3-8942-AF00B2D1B5AC}" type="slidenum">
              <a:rPr lang="en-US" smtClean="0"/>
              <a:pPr eaLnBrk="1" hangingPunct="1"/>
              <a:t>112</a:t>
            </a:fld>
            <a:endParaRPr lang="en-US" smtClean="0"/>
          </a:p>
        </p:txBody>
      </p:sp>
    </p:spTree>
    <p:extLst>
      <p:ext uri="{BB962C8B-B14F-4D97-AF65-F5344CB8AC3E}">
        <p14:creationId xmlns:p14="http://schemas.microsoft.com/office/powerpoint/2010/main" val="34507050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p:spPr>
      </p:sp>
      <p:sp>
        <p:nvSpPr>
          <p:cNvPr id="604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ea typeface="ＭＳ Ｐゴシック" pitchFamily="34" charset="-128"/>
            </a:endParaRPr>
          </a:p>
        </p:txBody>
      </p:sp>
      <p:sp>
        <p:nvSpPr>
          <p:cNvPr id="60420" name="Slide Number Placeholder 3"/>
          <p:cNvSpPr>
            <a:spLocks noGrp="1"/>
          </p:cNvSpPr>
          <p:nvPr>
            <p:ph type="sldNum" sz="quarter" idx="5"/>
          </p:nvPr>
        </p:nvSpPr>
        <p:spPr bwMode="auto">
          <a:noFill/>
          <a:ln>
            <a:miter lim="800000"/>
            <a:headEnd/>
            <a:tailEnd/>
          </a:ln>
        </p:spPr>
        <p:txBody>
          <a:bodyPr/>
          <a:lstStyle/>
          <a:p>
            <a:fld id="{7360A987-AB9E-487E-B01A-E8AA91F2BC79}" type="slidenum">
              <a:rPr lang="en-US" smtClean="0">
                <a:latin typeface="Calibri" pitchFamily="34" charset="0"/>
              </a:rPr>
              <a:pPr/>
              <a:t>113</a:t>
            </a:fld>
            <a:endParaRPr lang="en-US" smtClean="0">
              <a:latin typeface="Calibri" pitchFamily="34" charset="0"/>
            </a:endParaRPr>
          </a:p>
        </p:txBody>
      </p:sp>
    </p:spTree>
    <p:extLst>
      <p:ext uri="{BB962C8B-B14F-4D97-AF65-F5344CB8AC3E}">
        <p14:creationId xmlns:p14="http://schemas.microsoft.com/office/powerpoint/2010/main" val="2717893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Gary’s Social Media Count - webpage</a:t>
            </a:r>
            <a:br>
              <a:rPr lang="en-US" dirty="0"/>
            </a:br>
            <a:r>
              <a:rPr lang="en-US" dirty="0"/>
              <a:t>- http://www.personalizemedia.com/garys-social-media-count/</a:t>
            </a:r>
          </a:p>
          <a:p>
            <a:endParaRPr lang="en-US" dirty="0"/>
          </a:p>
          <a:p>
            <a:r>
              <a:rPr lang="en-US" dirty="0"/>
              <a:t>Passive RFID grows by 1.12 billion tags in 2014 to 6.9 billion: More than five years later than the industry had expected, market research and events firm </a:t>
            </a:r>
            <a:r>
              <a:rPr lang="en-US" dirty="0" err="1"/>
              <a:t>IDTechEx</a:t>
            </a:r>
            <a:r>
              <a:rPr lang="en-US" dirty="0"/>
              <a:t> find that the passive RFID tag market is now seeing tremendous volume growth.</a:t>
            </a:r>
          </a:p>
          <a:p>
            <a:r>
              <a:rPr lang="en-US" dirty="0"/>
              <a:t>- http://www.idtechex.com/research/articles/passive-rfid-grows-by-1-12-billion-tags-in-2014-to-6-9-billion-00007031.asp</a:t>
            </a:r>
          </a:p>
          <a:p>
            <a:r>
              <a:rPr lang="en-US" dirty="0"/>
              <a:t>- http://www.statista.com/statistics/299966/size-of-the-global-rfid-market/</a:t>
            </a:r>
          </a:p>
          <a:p>
            <a:r>
              <a:rPr lang="en-US" dirty="0"/>
              <a:t>- https://en.wikipedia.org/wiki/Radio-frequency_identification</a:t>
            </a:r>
            <a:br>
              <a:rPr lang="en-US" dirty="0"/>
            </a:br>
            <a:endParaRPr lang="en-US" dirty="0"/>
          </a:p>
          <a:p>
            <a:pPr defTabSz="462186">
              <a:defRPr/>
            </a:pPr>
            <a:r>
              <a:rPr lang="en-US" dirty="0"/>
              <a:t>It is Predicted This Year That 1.3 Billion RFID Tags Will Be Sold (in 2006), but This Number is Expected to Grow Rapidly over the Next Ten Years</a:t>
            </a:r>
          </a:p>
          <a:p>
            <a:r>
              <a:rPr lang="en-US" dirty="0"/>
              <a:t>- http://www.businesswire.com/news/home/20060124005042/en/Predicted-Year-1.3-Billion-RFID-Tags-Sold</a:t>
            </a:r>
          </a:p>
          <a:p>
            <a:endParaRPr lang="en-US" dirty="0"/>
          </a:p>
          <a:p>
            <a:r>
              <a:rPr lang="en-US" dirty="0"/>
              <a:t>The number of internet users has increased tenfold from 1999 to 2013. The first billion was reached in 2005. The second billion in 2010. The third billion in 2014.</a:t>
            </a:r>
          </a:p>
          <a:p>
            <a:r>
              <a:rPr lang="en-US" dirty="0"/>
              <a:t>- http://www.internetlivestats.com/internet-users/</a:t>
            </a:r>
          </a:p>
          <a:p>
            <a:endParaRPr lang="en-US" dirty="0"/>
          </a:p>
          <a:p>
            <a:r>
              <a:rPr lang="en-US" dirty="0"/>
              <a:t>Growth in the smart electric meter market has cooled during the last year, even though strong market drivers remain in place on which utilities can build a business case.  Although the direct operational and societal benefits of smart meters and the broader benefits of smart grids that are enabled by smart meters continue to be debated among policymakers, utilities, regulators, and consumers, penetration rates continue to climb, reaching nearly 39 percent in North America in 2012.  According to a recent report from Navigant Research, the worldwide installed base of smart meters will grow from 313 million in 2013 to nearly 1.1 billion in 2022.</a:t>
            </a:r>
          </a:p>
          <a:p>
            <a:r>
              <a:rPr lang="en-US" dirty="0"/>
              <a:t>- https://www.navigantresearch.com/newsroom/the-installed-base-of-smart-meters-will-surpass-1-billion-by-2022 </a:t>
            </a:r>
          </a:p>
          <a:p>
            <a:endParaRPr lang="en-US" dirty="0"/>
          </a:p>
          <a:p>
            <a:pPr defTabSz="462186">
              <a:defRPr/>
            </a:pPr>
            <a:r>
              <a:rPr lang="en-US" dirty="0"/>
              <a:t>Number of monthly active Facebook users worldwide as of 1st quarter 2016 (in millions)</a:t>
            </a:r>
            <a:br>
              <a:rPr lang="en-US" dirty="0"/>
            </a:br>
            <a:r>
              <a:rPr lang="en-US" dirty="0"/>
              <a:t>- http://www.statista.com/statistics/264810/number-of-monthly-active-facebook-users-worldwide/</a:t>
            </a:r>
          </a:p>
          <a:p>
            <a:pPr defTabSz="462186">
              <a:defRPr/>
            </a:pPr>
            <a:endParaRPr lang="en-US" dirty="0"/>
          </a:p>
          <a:p>
            <a:pPr defTabSz="462186">
              <a:defRPr/>
            </a:pPr>
            <a:r>
              <a:rPr lang="en-US" dirty="0"/>
              <a:t>The Top 20 Valuable Facebook Statistics - Updated April 2016</a:t>
            </a:r>
          </a:p>
          <a:p>
            <a:pPr defTabSz="462186">
              <a:defRPr/>
            </a:pPr>
            <a:r>
              <a:rPr lang="en-US" dirty="0"/>
              <a:t>- https://zephoria.com/top-15-valuable-facebook-statistics/</a:t>
            </a:r>
          </a:p>
          <a:p>
            <a:pPr defTabSz="462186">
              <a:defRPr/>
            </a:pPr>
            <a:endParaRPr lang="en-US" dirty="0"/>
          </a:p>
          <a:p>
            <a:pPr defTabSz="462186">
              <a:defRPr/>
            </a:pPr>
            <a:r>
              <a:rPr lang="en-US" dirty="0"/>
              <a:t>Number of mobile phones to exceed world population by 2014. The ITU expects the number of cell phone accounts to rise from 6 billion now to 7.3 billion in 2014, compared with a global population of 7 billion.</a:t>
            </a:r>
            <a:br>
              <a:rPr lang="en-US" dirty="0"/>
            </a:br>
            <a:r>
              <a:rPr lang="en-US" dirty="0"/>
              <a:t>Over 100 countries have the number of cell phone accounts exceeding their population. </a:t>
            </a:r>
          </a:p>
          <a:p>
            <a:pPr defTabSz="462186">
              <a:defRPr/>
            </a:pPr>
            <a:r>
              <a:rPr lang="en-US" dirty="0"/>
              <a:t>- http://www.digitaltrends.com/mobile/mobile-phone-world-population-2014/</a:t>
            </a:r>
          </a:p>
          <a:p>
            <a:pPr defTabSz="462186">
              <a:defRPr/>
            </a:pPr>
            <a:r>
              <a:rPr lang="en-US" dirty="0"/>
              <a:t>- http://www.siliconindia.com/magazine_articles/World_to_have_more_cell_phone_accounts_than_people_by_2014-DASD767476836.html</a:t>
            </a:r>
          </a:p>
          <a:p>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0771473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9"/>
          <p:cNvSpPr>
            <a:spLocks noGrp="1" noChangeArrowheads="1"/>
          </p:cNvSpPr>
          <p:nvPr>
            <p:ph type="sldNum" sz="quarter"/>
          </p:nvPr>
        </p:nvSpPr>
        <p:spPr>
          <a:noFill/>
          <a:ln>
            <a:round/>
            <a:headEnd/>
            <a:tailEnd/>
          </a:ln>
        </p:spPr>
        <p:txBody>
          <a:bodyPr/>
          <a:lstStyle/>
          <a:p>
            <a:fld id="{0444F699-BCD3-47E1-8B2A-7AF6135924AC}" type="slidenum">
              <a:rPr lang="en-US" smtClean="0"/>
              <a:pPr/>
              <a:t>117</a:t>
            </a:fld>
            <a:endParaRPr lang="en-US" smtClean="0"/>
          </a:p>
        </p:txBody>
      </p:sp>
      <p:sp>
        <p:nvSpPr>
          <p:cNvPr id="75779" name="Rectangle 1"/>
          <p:cNvSpPr>
            <a:spLocks noGrp="1" noRot="1" noChangeAspect="1" noChangeArrowheads="1" noTextEdit="1"/>
          </p:cNvSpPr>
          <p:nvPr>
            <p:ph type="sldImg"/>
          </p:nvPr>
        </p:nvSpPr>
        <p:spPr>
          <a:xfrm>
            <a:off x="1144588" y="685800"/>
            <a:ext cx="4570412" cy="3429000"/>
          </a:xfrm>
          <a:solidFill>
            <a:srgbClr val="FFFFFF"/>
          </a:solidFill>
          <a:ln/>
        </p:spPr>
      </p:sp>
      <p:sp>
        <p:nvSpPr>
          <p:cNvPr id="75780" name="Text Box 2"/>
          <p:cNvSpPr txBox="1">
            <a:spLocks noChangeArrowheads="1"/>
          </p:cNvSpPr>
          <p:nvPr/>
        </p:nvSpPr>
        <p:spPr bwMode="auto">
          <a:xfrm>
            <a:off x="686098" y="4343704"/>
            <a:ext cx="5485805" cy="4113892"/>
          </a:xfrm>
          <a:prstGeom prst="rect">
            <a:avLst/>
          </a:prstGeom>
          <a:noFill/>
          <a:ln w="9525">
            <a:noFill/>
            <a:round/>
            <a:headEnd/>
            <a:tailEnd/>
          </a:ln>
          <a:effectLst/>
        </p:spPr>
        <p:txBody>
          <a:bodyPr wrap="none" lIns="86493" tIns="43247" rIns="86493" bIns="43247" anchor="ctr"/>
          <a:lstStyle/>
          <a:p>
            <a:endParaRPr lang="en-US"/>
          </a:p>
        </p:txBody>
      </p:sp>
    </p:spTree>
    <p:extLst>
      <p:ext uri="{BB962C8B-B14F-4D97-AF65-F5344CB8AC3E}">
        <p14:creationId xmlns:p14="http://schemas.microsoft.com/office/powerpoint/2010/main" val="166378026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9"/>
          <p:cNvSpPr>
            <a:spLocks noGrp="1" noChangeArrowheads="1"/>
          </p:cNvSpPr>
          <p:nvPr>
            <p:ph type="sldNum" sz="quarter"/>
          </p:nvPr>
        </p:nvSpPr>
        <p:spPr>
          <a:noFill/>
          <a:ln>
            <a:round/>
            <a:headEnd/>
            <a:tailEnd/>
          </a:ln>
        </p:spPr>
        <p:txBody>
          <a:bodyPr/>
          <a:lstStyle/>
          <a:p>
            <a:fld id="{F69034F3-88BA-47EB-AC06-83E0DB1C557B}" type="slidenum">
              <a:rPr lang="en-US" smtClean="0"/>
              <a:pPr/>
              <a:t>118</a:t>
            </a:fld>
            <a:endParaRPr lang="en-US" smtClean="0"/>
          </a:p>
        </p:txBody>
      </p:sp>
      <p:sp>
        <p:nvSpPr>
          <p:cNvPr id="80899" name="Rectangle 1"/>
          <p:cNvSpPr>
            <a:spLocks noGrp="1" noRot="1" noChangeAspect="1" noChangeArrowheads="1" noTextEdit="1"/>
          </p:cNvSpPr>
          <p:nvPr>
            <p:ph type="sldImg"/>
          </p:nvPr>
        </p:nvSpPr>
        <p:spPr>
          <a:xfrm>
            <a:off x="1144588" y="685800"/>
            <a:ext cx="4570412" cy="3429000"/>
          </a:xfrm>
          <a:solidFill>
            <a:srgbClr val="FFFFFF"/>
          </a:solidFill>
          <a:ln/>
        </p:spPr>
      </p:sp>
      <p:sp>
        <p:nvSpPr>
          <p:cNvPr id="80900" name="Text Box 2"/>
          <p:cNvSpPr txBox="1">
            <a:spLocks noChangeArrowheads="1"/>
          </p:cNvSpPr>
          <p:nvPr/>
        </p:nvSpPr>
        <p:spPr bwMode="auto">
          <a:xfrm>
            <a:off x="686098" y="4343704"/>
            <a:ext cx="5485805" cy="4113892"/>
          </a:xfrm>
          <a:prstGeom prst="rect">
            <a:avLst/>
          </a:prstGeom>
          <a:noFill/>
          <a:ln w="9525">
            <a:noFill/>
            <a:round/>
            <a:headEnd/>
            <a:tailEnd/>
          </a:ln>
          <a:effectLst/>
        </p:spPr>
        <p:txBody>
          <a:bodyPr wrap="none" lIns="86493" tIns="43247" rIns="86493" bIns="43247" anchor="ctr"/>
          <a:lstStyle/>
          <a:p>
            <a:endParaRPr lang="en-US"/>
          </a:p>
        </p:txBody>
      </p:sp>
    </p:spTree>
    <p:extLst>
      <p:ext uri="{BB962C8B-B14F-4D97-AF65-F5344CB8AC3E}">
        <p14:creationId xmlns:p14="http://schemas.microsoft.com/office/powerpoint/2010/main" val="1011705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9"/>
          <p:cNvSpPr>
            <a:spLocks noGrp="1" noChangeArrowheads="1"/>
          </p:cNvSpPr>
          <p:nvPr>
            <p:ph type="sldNum" sz="quarter"/>
          </p:nvPr>
        </p:nvSpPr>
        <p:spPr>
          <a:noFill/>
          <a:ln>
            <a:round/>
            <a:headEnd/>
            <a:tailEnd/>
          </a:ln>
        </p:spPr>
        <p:txBody>
          <a:bodyPr/>
          <a:lstStyle/>
          <a:p>
            <a:fld id="{C1423D86-A0B0-4230-8D98-2E9F63CB21A2}" type="slidenum">
              <a:rPr lang="en-US" smtClean="0"/>
              <a:pPr/>
              <a:t>119</a:t>
            </a:fld>
            <a:endParaRPr lang="en-US" smtClean="0"/>
          </a:p>
        </p:txBody>
      </p:sp>
      <p:sp>
        <p:nvSpPr>
          <p:cNvPr id="81923" name="Rectangle 1"/>
          <p:cNvSpPr>
            <a:spLocks noGrp="1" noRot="1" noChangeAspect="1" noChangeArrowheads="1" noTextEdit="1"/>
          </p:cNvSpPr>
          <p:nvPr>
            <p:ph type="sldImg"/>
          </p:nvPr>
        </p:nvSpPr>
        <p:spPr>
          <a:xfrm>
            <a:off x="1144588" y="685800"/>
            <a:ext cx="4570412" cy="3429000"/>
          </a:xfrm>
          <a:solidFill>
            <a:srgbClr val="FFFFFF"/>
          </a:solidFill>
          <a:ln/>
        </p:spPr>
      </p:sp>
      <p:sp>
        <p:nvSpPr>
          <p:cNvPr id="81924" name="Text Box 2"/>
          <p:cNvSpPr txBox="1">
            <a:spLocks noChangeArrowheads="1"/>
          </p:cNvSpPr>
          <p:nvPr/>
        </p:nvSpPr>
        <p:spPr bwMode="auto">
          <a:xfrm>
            <a:off x="686098" y="4343704"/>
            <a:ext cx="5485805" cy="4113892"/>
          </a:xfrm>
          <a:prstGeom prst="rect">
            <a:avLst/>
          </a:prstGeom>
          <a:noFill/>
          <a:ln w="9525">
            <a:noFill/>
            <a:round/>
            <a:headEnd/>
            <a:tailEnd/>
          </a:ln>
          <a:effectLst/>
        </p:spPr>
        <p:txBody>
          <a:bodyPr wrap="none" lIns="86493" tIns="43247" rIns="86493" bIns="43247" anchor="ctr"/>
          <a:lstStyle/>
          <a:p>
            <a:endParaRPr lang="en-US"/>
          </a:p>
        </p:txBody>
      </p:sp>
      <p:sp>
        <p:nvSpPr>
          <p:cNvPr id="5" name="Notes Placeholder 4"/>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7492931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9"/>
          <p:cNvSpPr>
            <a:spLocks noGrp="1" noChangeArrowheads="1"/>
          </p:cNvSpPr>
          <p:nvPr>
            <p:ph type="sldNum" sz="quarter"/>
          </p:nvPr>
        </p:nvSpPr>
        <p:spPr>
          <a:noFill/>
          <a:ln>
            <a:round/>
            <a:headEnd/>
            <a:tailEnd/>
          </a:ln>
        </p:spPr>
        <p:txBody>
          <a:bodyPr/>
          <a:lstStyle/>
          <a:p>
            <a:fld id="{86545629-7026-4B9B-88E9-9F01512D5876}" type="slidenum">
              <a:rPr lang="en-US" smtClean="0"/>
              <a:pPr/>
              <a:t>120</a:t>
            </a:fld>
            <a:endParaRPr lang="en-US" smtClean="0"/>
          </a:p>
        </p:txBody>
      </p:sp>
      <p:sp>
        <p:nvSpPr>
          <p:cNvPr id="82947" name="Rectangle 1"/>
          <p:cNvSpPr>
            <a:spLocks noGrp="1" noRot="1" noChangeAspect="1" noChangeArrowheads="1" noTextEdit="1"/>
          </p:cNvSpPr>
          <p:nvPr>
            <p:ph type="sldImg"/>
          </p:nvPr>
        </p:nvSpPr>
        <p:spPr>
          <a:xfrm>
            <a:off x="1144588" y="685800"/>
            <a:ext cx="4570412" cy="3429000"/>
          </a:xfrm>
          <a:solidFill>
            <a:srgbClr val="FFFFFF"/>
          </a:solidFill>
          <a:ln/>
        </p:spPr>
      </p:sp>
      <p:sp>
        <p:nvSpPr>
          <p:cNvPr id="82948" name="Text Box 2"/>
          <p:cNvSpPr txBox="1">
            <a:spLocks noChangeArrowheads="1"/>
          </p:cNvSpPr>
          <p:nvPr/>
        </p:nvSpPr>
        <p:spPr bwMode="auto">
          <a:xfrm>
            <a:off x="686098" y="4343704"/>
            <a:ext cx="5485805" cy="4113892"/>
          </a:xfrm>
          <a:prstGeom prst="rect">
            <a:avLst/>
          </a:prstGeom>
          <a:noFill/>
          <a:ln w="9525">
            <a:noFill/>
            <a:round/>
            <a:headEnd/>
            <a:tailEnd/>
          </a:ln>
          <a:effectLst/>
        </p:spPr>
        <p:txBody>
          <a:bodyPr wrap="none" lIns="86493" tIns="43247" rIns="86493" bIns="43247" anchor="ctr"/>
          <a:lstStyle/>
          <a:p>
            <a:endParaRPr lang="en-US"/>
          </a:p>
        </p:txBody>
      </p:sp>
    </p:spTree>
    <p:extLst>
      <p:ext uri="{BB962C8B-B14F-4D97-AF65-F5344CB8AC3E}">
        <p14:creationId xmlns:p14="http://schemas.microsoft.com/office/powerpoint/2010/main" val="41553599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9"/>
          <p:cNvSpPr>
            <a:spLocks noGrp="1" noChangeArrowheads="1"/>
          </p:cNvSpPr>
          <p:nvPr>
            <p:ph type="sldNum" sz="quarter"/>
          </p:nvPr>
        </p:nvSpPr>
        <p:spPr>
          <a:noFill/>
          <a:ln>
            <a:round/>
            <a:headEnd/>
            <a:tailEnd/>
          </a:ln>
        </p:spPr>
        <p:txBody>
          <a:bodyPr/>
          <a:lstStyle/>
          <a:p>
            <a:fld id="{ADC42962-06D7-43BF-8D06-9B34DD123901}" type="slidenum">
              <a:rPr lang="en-US" smtClean="0"/>
              <a:pPr/>
              <a:t>121</a:t>
            </a:fld>
            <a:endParaRPr lang="en-US" smtClean="0"/>
          </a:p>
        </p:txBody>
      </p:sp>
      <p:sp>
        <p:nvSpPr>
          <p:cNvPr id="102403" name="Rectangle 1"/>
          <p:cNvSpPr>
            <a:spLocks noGrp="1" noRot="1" noChangeAspect="1" noChangeArrowheads="1" noTextEdit="1"/>
          </p:cNvSpPr>
          <p:nvPr>
            <p:ph type="sldImg"/>
          </p:nvPr>
        </p:nvSpPr>
        <p:spPr>
          <a:xfrm>
            <a:off x="1144588" y="685800"/>
            <a:ext cx="4570412" cy="3429000"/>
          </a:xfrm>
          <a:solidFill>
            <a:srgbClr val="FFFFFF"/>
          </a:solidFill>
          <a:ln/>
        </p:spPr>
      </p:sp>
      <p:sp>
        <p:nvSpPr>
          <p:cNvPr id="102404" name="Text Box 2"/>
          <p:cNvSpPr txBox="1">
            <a:spLocks noChangeArrowheads="1"/>
          </p:cNvSpPr>
          <p:nvPr/>
        </p:nvSpPr>
        <p:spPr bwMode="auto">
          <a:xfrm>
            <a:off x="686098" y="4343704"/>
            <a:ext cx="5485805" cy="4113892"/>
          </a:xfrm>
          <a:prstGeom prst="rect">
            <a:avLst/>
          </a:prstGeom>
          <a:noFill/>
          <a:ln w="9525">
            <a:noFill/>
            <a:round/>
            <a:headEnd/>
            <a:tailEnd/>
          </a:ln>
          <a:effectLst/>
        </p:spPr>
        <p:txBody>
          <a:bodyPr wrap="none" lIns="86493" tIns="43247" rIns="86493" bIns="43247" anchor="ctr"/>
          <a:lstStyle/>
          <a:p>
            <a:endParaRPr lang="en-US"/>
          </a:p>
        </p:txBody>
      </p:sp>
    </p:spTree>
    <p:extLst>
      <p:ext uri="{BB962C8B-B14F-4D97-AF65-F5344CB8AC3E}">
        <p14:creationId xmlns:p14="http://schemas.microsoft.com/office/powerpoint/2010/main" val="22836427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1074" name="Rectangle 9"/>
          <p:cNvSpPr>
            <a:spLocks noGrp="1" noChangeArrowheads="1"/>
          </p:cNvSpPr>
          <p:nvPr>
            <p:ph type="sldNum" sz="quarter"/>
          </p:nvPr>
        </p:nvSpPr>
        <p:spPr>
          <a:noFill/>
          <a:ln>
            <a:round/>
            <a:headEnd/>
            <a:tailEnd/>
          </a:ln>
        </p:spPr>
        <p:txBody>
          <a:bodyPr/>
          <a:lstStyle/>
          <a:p>
            <a:fld id="{8DDD5001-7BE2-4589-8232-BCC2168AF21E}" type="slidenum">
              <a:rPr lang="en-US" smtClean="0"/>
              <a:pPr/>
              <a:t>122</a:t>
            </a:fld>
            <a:endParaRPr lang="en-US" smtClean="0"/>
          </a:p>
        </p:txBody>
      </p:sp>
      <p:sp>
        <p:nvSpPr>
          <p:cNvPr id="131075" name="Rectangle 1"/>
          <p:cNvSpPr>
            <a:spLocks noGrp="1" noRot="1" noChangeAspect="1" noChangeArrowheads="1" noTextEdit="1"/>
          </p:cNvSpPr>
          <p:nvPr>
            <p:ph type="sldImg"/>
          </p:nvPr>
        </p:nvSpPr>
        <p:spPr>
          <a:xfrm>
            <a:off x="892175" y="731838"/>
            <a:ext cx="4872038" cy="3654425"/>
          </a:xfrm>
          <a:solidFill>
            <a:srgbClr val="FFFFFF"/>
          </a:solidFill>
          <a:ln/>
        </p:spPr>
      </p:sp>
      <p:sp>
        <p:nvSpPr>
          <p:cNvPr id="131076" name="Text Box 2"/>
          <p:cNvSpPr txBox="1">
            <a:spLocks noChangeArrowheads="1"/>
          </p:cNvSpPr>
          <p:nvPr/>
        </p:nvSpPr>
        <p:spPr bwMode="auto">
          <a:xfrm>
            <a:off x="665263" y="4629452"/>
            <a:ext cx="5325070" cy="4386036"/>
          </a:xfrm>
          <a:prstGeom prst="rect">
            <a:avLst/>
          </a:prstGeom>
          <a:noFill/>
          <a:ln w="9525">
            <a:noFill/>
            <a:round/>
            <a:headEnd/>
            <a:tailEnd/>
          </a:ln>
          <a:effectLst/>
        </p:spPr>
        <p:txBody>
          <a:bodyPr wrap="none" lIns="86493" tIns="43247" rIns="86493" bIns="43247" anchor="ctr"/>
          <a:lstStyle/>
          <a:p>
            <a:endParaRPr lang="en-US"/>
          </a:p>
        </p:txBody>
      </p:sp>
    </p:spTree>
    <p:extLst>
      <p:ext uri="{BB962C8B-B14F-4D97-AF65-F5344CB8AC3E}">
        <p14:creationId xmlns:p14="http://schemas.microsoft.com/office/powerpoint/2010/main" val="36225669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098" name="Rectangle 9"/>
          <p:cNvSpPr>
            <a:spLocks noGrp="1" noChangeArrowheads="1"/>
          </p:cNvSpPr>
          <p:nvPr>
            <p:ph type="sldNum" sz="quarter"/>
          </p:nvPr>
        </p:nvSpPr>
        <p:spPr>
          <a:noFill/>
          <a:ln>
            <a:round/>
            <a:headEnd/>
            <a:tailEnd/>
          </a:ln>
        </p:spPr>
        <p:txBody>
          <a:bodyPr/>
          <a:lstStyle/>
          <a:p>
            <a:fld id="{45D01272-2832-4794-9539-CD73A4FF4B4D}" type="slidenum">
              <a:rPr lang="en-US" smtClean="0"/>
              <a:pPr/>
              <a:t>123</a:t>
            </a:fld>
            <a:endParaRPr lang="en-US" smtClean="0"/>
          </a:p>
        </p:txBody>
      </p:sp>
      <p:sp>
        <p:nvSpPr>
          <p:cNvPr id="132099" name="Rectangle 1"/>
          <p:cNvSpPr>
            <a:spLocks noGrp="1" noRot="1" noChangeAspect="1" noChangeArrowheads="1" noTextEdit="1"/>
          </p:cNvSpPr>
          <p:nvPr>
            <p:ph type="sldImg"/>
          </p:nvPr>
        </p:nvSpPr>
        <p:spPr>
          <a:xfrm>
            <a:off x="892175" y="731838"/>
            <a:ext cx="4872038" cy="3654425"/>
          </a:xfrm>
          <a:solidFill>
            <a:srgbClr val="FFFFFF"/>
          </a:solidFill>
          <a:ln/>
        </p:spPr>
      </p:sp>
      <p:sp>
        <p:nvSpPr>
          <p:cNvPr id="132100" name="Text Box 2"/>
          <p:cNvSpPr txBox="1">
            <a:spLocks noChangeArrowheads="1"/>
          </p:cNvSpPr>
          <p:nvPr/>
        </p:nvSpPr>
        <p:spPr bwMode="auto">
          <a:xfrm>
            <a:off x="665263" y="4629452"/>
            <a:ext cx="5325070" cy="4386036"/>
          </a:xfrm>
          <a:prstGeom prst="rect">
            <a:avLst/>
          </a:prstGeom>
          <a:noFill/>
          <a:ln w="9525">
            <a:noFill/>
            <a:round/>
            <a:headEnd/>
            <a:tailEnd/>
          </a:ln>
          <a:effectLst/>
        </p:spPr>
        <p:txBody>
          <a:bodyPr wrap="none" lIns="86493" tIns="43247" rIns="86493" bIns="43247" anchor="ctr"/>
          <a:lstStyle/>
          <a:p>
            <a:endParaRPr lang="en-US"/>
          </a:p>
        </p:txBody>
      </p:sp>
    </p:spTree>
    <p:extLst>
      <p:ext uri="{BB962C8B-B14F-4D97-AF65-F5344CB8AC3E}">
        <p14:creationId xmlns:p14="http://schemas.microsoft.com/office/powerpoint/2010/main" val="2785257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22" name="Rectangle 9"/>
          <p:cNvSpPr>
            <a:spLocks noGrp="1" noChangeArrowheads="1"/>
          </p:cNvSpPr>
          <p:nvPr>
            <p:ph type="sldNum" sz="quarter"/>
          </p:nvPr>
        </p:nvSpPr>
        <p:spPr>
          <a:noFill/>
          <a:ln>
            <a:round/>
            <a:headEnd/>
            <a:tailEnd/>
          </a:ln>
        </p:spPr>
        <p:txBody>
          <a:bodyPr/>
          <a:lstStyle/>
          <a:p>
            <a:fld id="{7F00D948-08A4-4FEF-A367-6E2BFEBC0C52}" type="slidenum">
              <a:rPr lang="en-US" smtClean="0"/>
              <a:pPr/>
              <a:t>124</a:t>
            </a:fld>
            <a:endParaRPr lang="en-US" smtClean="0"/>
          </a:p>
        </p:txBody>
      </p:sp>
      <p:sp>
        <p:nvSpPr>
          <p:cNvPr id="133123" name="Rectangle 1"/>
          <p:cNvSpPr>
            <a:spLocks noGrp="1" noRot="1" noChangeAspect="1" noChangeArrowheads="1" noTextEdit="1"/>
          </p:cNvSpPr>
          <p:nvPr>
            <p:ph type="sldImg"/>
          </p:nvPr>
        </p:nvSpPr>
        <p:spPr>
          <a:xfrm>
            <a:off x="892175" y="731838"/>
            <a:ext cx="4872038" cy="3654425"/>
          </a:xfrm>
          <a:solidFill>
            <a:srgbClr val="FFFFFF"/>
          </a:solidFill>
          <a:ln/>
        </p:spPr>
      </p:sp>
      <p:sp>
        <p:nvSpPr>
          <p:cNvPr id="133124" name="Text Box 2"/>
          <p:cNvSpPr txBox="1">
            <a:spLocks noChangeArrowheads="1"/>
          </p:cNvSpPr>
          <p:nvPr/>
        </p:nvSpPr>
        <p:spPr bwMode="auto">
          <a:xfrm>
            <a:off x="665263" y="4629452"/>
            <a:ext cx="5325070" cy="4386036"/>
          </a:xfrm>
          <a:prstGeom prst="rect">
            <a:avLst/>
          </a:prstGeom>
          <a:noFill/>
          <a:ln w="9525">
            <a:noFill/>
            <a:round/>
            <a:headEnd/>
            <a:tailEnd/>
          </a:ln>
          <a:effectLst/>
        </p:spPr>
        <p:txBody>
          <a:bodyPr wrap="none" lIns="86493" tIns="43247" rIns="86493" bIns="43247" anchor="ctr"/>
          <a:lstStyle/>
          <a:p>
            <a:endParaRPr lang="en-US"/>
          </a:p>
        </p:txBody>
      </p:sp>
    </p:spTree>
    <p:extLst>
      <p:ext uri="{BB962C8B-B14F-4D97-AF65-F5344CB8AC3E}">
        <p14:creationId xmlns:p14="http://schemas.microsoft.com/office/powerpoint/2010/main" val="2855746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4146" name="Rectangle 9"/>
          <p:cNvSpPr>
            <a:spLocks noGrp="1" noChangeArrowheads="1"/>
          </p:cNvSpPr>
          <p:nvPr>
            <p:ph type="sldNum" sz="quarter"/>
          </p:nvPr>
        </p:nvSpPr>
        <p:spPr>
          <a:noFill/>
          <a:ln>
            <a:round/>
            <a:headEnd/>
            <a:tailEnd/>
          </a:ln>
        </p:spPr>
        <p:txBody>
          <a:bodyPr/>
          <a:lstStyle/>
          <a:p>
            <a:fld id="{D8CFA209-2876-4A83-AC94-C4B308D9053E}" type="slidenum">
              <a:rPr lang="en-US" smtClean="0"/>
              <a:pPr/>
              <a:t>125</a:t>
            </a:fld>
            <a:endParaRPr lang="en-US" smtClean="0"/>
          </a:p>
        </p:txBody>
      </p:sp>
      <p:sp>
        <p:nvSpPr>
          <p:cNvPr id="134147" name="Rectangle 1"/>
          <p:cNvSpPr>
            <a:spLocks noGrp="1" noRot="1" noChangeAspect="1" noChangeArrowheads="1" noTextEdit="1"/>
          </p:cNvSpPr>
          <p:nvPr>
            <p:ph type="sldImg"/>
          </p:nvPr>
        </p:nvSpPr>
        <p:spPr>
          <a:xfrm>
            <a:off x="892175" y="731838"/>
            <a:ext cx="4872038" cy="3654425"/>
          </a:xfrm>
          <a:solidFill>
            <a:srgbClr val="FFFFFF"/>
          </a:solidFill>
          <a:ln/>
        </p:spPr>
      </p:sp>
      <p:sp>
        <p:nvSpPr>
          <p:cNvPr id="134148" name="Text Box 2"/>
          <p:cNvSpPr txBox="1">
            <a:spLocks noChangeArrowheads="1"/>
          </p:cNvSpPr>
          <p:nvPr/>
        </p:nvSpPr>
        <p:spPr bwMode="auto">
          <a:xfrm>
            <a:off x="665263" y="4629452"/>
            <a:ext cx="5325070" cy="4386036"/>
          </a:xfrm>
          <a:prstGeom prst="rect">
            <a:avLst/>
          </a:prstGeom>
          <a:noFill/>
          <a:ln w="9525">
            <a:noFill/>
            <a:round/>
            <a:headEnd/>
            <a:tailEnd/>
          </a:ln>
          <a:effectLst/>
        </p:spPr>
        <p:txBody>
          <a:bodyPr wrap="none" lIns="86493" tIns="43247" rIns="86493" bIns="43247" anchor="ctr"/>
          <a:lstStyle/>
          <a:p>
            <a:endParaRPr lang="en-US"/>
          </a:p>
        </p:txBody>
      </p:sp>
    </p:spTree>
    <p:extLst>
      <p:ext uri="{BB962C8B-B14F-4D97-AF65-F5344CB8AC3E}">
        <p14:creationId xmlns:p14="http://schemas.microsoft.com/office/powerpoint/2010/main" val="258274683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170" name="Rectangle 9"/>
          <p:cNvSpPr>
            <a:spLocks noGrp="1" noChangeArrowheads="1"/>
          </p:cNvSpPr>
          <p:nvPr>
            <p:ph type="sldNum" sz="quarter"/>
          </p:nvPr>
        </p:nvSpPr>
        <p:spPr>
          <a:noFill/>
          <a:ln>
            <a:round/>
            <a:headEnd/>
            <a:tailEnd/>
          </a:ln>
        </p:spPr>
        <p:txBody>
          <a:bodyPr/>
          <a:lstStyle/>
          <a:p>
            <a:fld id="{B608DF20-B020-4868-B11B-C7BEB937F813}" type="slidenum">
              <a:rPr lang="en-US" smtClean="0"/>
              <a:pPr/>
              <a:t>126</a:t>
            </a:fld>
            <a:endParaRPr lang="en-US" smtClean="0"/>
          </a:p>
        </p:txBody>
      </p:sp>
      <p:sp>
        <p:nvSpPr>
          <p:cNvPr id="135171" name="Rectangle 1"/>
          <p:cNvSpPr>
            <a:spLocks noGrp="1" noRot="1" noChangeAspect="1" noChangeArrowheads="1" noTextEdit="1"/>
          </p:cNvSpPr>
          <p:nvPr>
            <p:ph type="sldImg"/>
          </p:nvPr>
        </p:nvSpPr>
        <p:spPr>
          <a:xfrm>
            <a:off x="892175" y="731838"/>
            <a:ext cx="4872038" cy="3654425"/>
          </a:xfrm>
          <a:solidFill>
            <a:srgbClr val="FFFFFF"/>
          </a:solidFill>
          <a:ln/>
        </p:spPr>
      </p:sp>
      <p:sp>
        <p:nvSpPr>
          <p:cNvPr id="135172" name="Text Box 2"/>
          <p:cNvSpPr txBox="1">
            <a:spLocks noChangeArrowheads="1"/>
          </p:cNvSpPr>
          <p:nvPr/>
        </p:nvSpPr>
        <p:spPr bwMode="auto">
          <a:xfrm>
            <a:off x="665263" y="4629452"/>
            <a:ext cx="5325070" cy="4386036"/>
          </a:xfrm>
          <a:prstGeom prst="rect">
            <a:avLst/>
          </a:prstGeom>
          <a:noFill/>
          <a:ln w="9525">
            <a:noFill/>
            <a:round/>
            <a:headEnd/>
            <a:tailEnd/>
          </a:ln>
          <a:effectLst/>
        </p:spPr>
        <p:txBody>
          <a:bodyPr wrap="none" lIns="86493" tIns="43247" rIns="86493" bIns="43247" anchor="ctr"/>
          <a:lstStyle/>
          <a:p>
            <a:endParaRPr lang="en-US"/>
          </a:p>
        </p:txBody>
      </p:sp>
    </p:spTree>
    <p:extLst>
      <p:ext uri="{BB962C8B-B14F-4D97-AF65-F5344CB8AC3E}">
        <p14:creationId xmlns:p14="http://schemas.microsoft.com/office/powerpoint/2010/main" val="3600719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2" name="Rectangle 8"/>
          <p:cNvSpPr>
            <a:spLocks noGrp="1" noChangeArrowheads="1"/>
          </p:cNvSpPr>
          <p:nvPr>
            <p:ph type="sldNum" sz="quarter"/>
          </p:nvPr>
        </p:nvSpPr>
        <p:spPr>
          <a:noFill/>
          <a:ln>
            <a:round/>
            <a:headEnd/>
            <a:tailEnd/>
          </a:ln>
        </p:spPr>
        <p:txBody>
          <a:bodyPr/>
          <a:lstStyle/>
          <a:p>
            <a:fld id="{93D3BCC3-5779-4BBC-BDC5-0313B45E34D6}" type="slidenum">
              <a:rPr lang="en-US" smtClean="0">
                <a:latin typeface="Times New Roman" pitchFamily="18" charset="0"/>
                <a:ea typeface="MS PGothic" pitchFamily="34" charset="-128"/>
              </a:rPr>
              <a:pPr/>
              <a:t>10</a:t>
            </a:fld>
            <a:endParaRPr lang="en-US" smtClean="0">
              <a:latin typeface="Times New Roman" pitchFamily="18" charset="0"/>
              <a:ea typeface="MS PGothic" pitchFamily="34" charset="-128"/>
            </a:endParaRPr>
          </a:p>
        </p:txBody>
      </p:sp>
      <p:sp>
        <p:nvSpPr>
          <p:cNvPr id="9728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97284" name="Text Box 2"/>
          <p:cNvSpPr txBox="1">
            <a:spLocks noChangeArrowheads="1"/>
          </p:cNvSpPr>
          <p:nvPr/>
        </p:nvSpPr>
        <p:spPr bwMode="auto">
          <a:xfrm>
            <a:off x="914400" y="4343400"/>
            <a:ext cx="5029200" cy="4114800"/>
          </a:xfrm>
          <a:prstGeom prst="rect">
            <a:avLst/>
          </a:prstGeom>
          <a:noFill/>
          <a:ln w="9525">
            <a:noFill/>
            <a:round/>
            <a:headEnd/>
            <a:tailEnd/>
          </a:ln>
          <a:effec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latin typeface="Times New Roman" pitchFamily="18" charset="0"/>
              </a:rPr>
              <a:t>Every minute we send 204 million emails, send 278,000 tweets,  generate 1.8 million Facebook likes, and up-load 200 thousand photos to Facebook http://blog.qmee.com/wp-content/uploads/2013/07/Qmee-Online-In-60-Seconds2.png</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1200">
              <a:solidFill>
                <a:srgbClr val="000000"/>
              </a:solidFill>
              <a:latin typeface="Times New Roman" pitchFamily="18" charset="0"/>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latin typeface="Times New Roman" pitchFamily="18" charset="0"/>
              </a:rPr>
              <a:t>Today’s data centers have a physical footprint of nearly 6,000 football fields. http://blog.kurtosys.com/12-big-facts-about-big-data/#.VBszDBY4S-J</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1200">
              <a:solidFill>
                <a:srgbClr val="000000"/>
              </a:solidFill>
              <a:latin typeface="Times New Roman" pitchFamily="18" charset="0"/>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latin typeface="Times New Roman" pitchFamily="18" charset="0"/>
              </a:rPr>
              <a:t>It is expected that by 2020 the amount of digital information in existence will have grown from 3.2 zettabytes today to 40 zettabytes http://barnraisersllc.com/2012/12/38-big-facts-big-data-companies/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1200">
              <a:solidFill>
                <a:srgbClr val="000000"/>
              </a:solidFill>
              <a:latin typeface="Times New Roman" pitchFamily="18" charset="0"/>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latin typeface="Times New Roman" pitchFamily="18" charset="0"/>
              </a:rPr>
              <a:t>Over 90% of all the data in the world was created in the past 2 years. http://www-01.ibm.com/software/data/bigdata/</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1200">
              <a:solidFill>
                <a:srgbClr val="000000"/>
              </a:solidFill>
              <a:latin typeface="Times New Roman" pitchFamily="18" charset="0"/>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latin typeface="Times New Roman" pitchFamily="18" charset="0"/>
              </a:rPr>
              <a:t>Every 2 days we create as much information as we did from the beginning of time until 2003 http://techcrunch.com/2010/08/04/schmidt-data/</a:t>
            </a:r>
          </a:p>
        </p:txBody>
      </p:sp>
      <p:sp>
        <p:nvSpPr>
          <p:cNvPr id="97285" name="Text Box 3"/>
          <p:cNvSpPr txBox="1">
            <a:spLocks noChangeArrowheads="1"/>
          </p:cNvSpPr>
          <p:nvPr/>
        </p:nvSpPr>
        <p:spPr bwMode="auto">
          <a:xfrm>
            <a:off x="3886200" y="8686800"/>
            <a:ext cx="2971800" cy="457200"/>
          </a:xfrm>
          <a:prstGeom prst="rect">
            <a:avLst/>
          </a:prstGeom>
          <a:noFill/>
          <a:ln w="9525">
            <a:noFill/>
            <a:round/>
            <a:headEnd/>
            <a:tailEnd/>
          </a:ln>
          <a:effectLst/>
        </p:spPr>
        <p:txBody>
          <a:bodyPr wrap="none" lIns="90000" tIns="46800" rIns="90000" bIns="46800" anchor="b"/>
          <a:lstStyle/>
          <a:p>
            <a:pPr algn="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760C93C-EB22-4404-8A5F-00D1D3F83068}" type="slidenum">
              <a:rPr lang="en-US" sz="1200">
                <a:solidFill>
                  <a:srgbClr val="000000"/>
                </a:solidFill>
              </a:rPr>
              <a:pPr algn="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a:t>
            </a:fld>
            <a:endParaRPr lang="en-US" sz="1200">
              <a:solidFill>
                <a:srgbClr val="000000"/>
              </a:solidFill>
            </a:endParaRPr>
          </a:p>
        </p:txBody>
      </p:sp>
    </p:spTree>
    <p:extLst>
      <p:ext uri="{BB962C8B-B14F-4D97-AF65-F5344CB8AC3E}">
        <p14:creationId xmlns:p14="http://schemas.microsoft.com/office/powerpoint/2010/main" val="2797107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6194" name="Rectangle 9"/>
          <p:cNvSpPr>
            <a:spLocks noGrp="1" noChangeArrowheads="1"/>
          </p:cNvSpPr>
          <p:nvPr>
            <p:ph type="sldNum" sz="quarter"/>
          </p:nvPr>
        </p:nvSpPr>
        <p:spPr>
          <a:noFill/>
          <a:ln>
            <a:round/>
            <a:headEnd/>
            <a:tailEnd/>
          </a:ln>
        </p:spPr>
        <p:txBody>
          <a:bodyPr/>
          <a:lstStyle/>
          <a:p>
            <a:fld id="{49F772DB-F30B-4DF5-B7D6-CEBEEA0A6F97}" type="slidenum">
              <a:rPr lang="en-US" smtClean="0"/>
              <a:pPr/>
              <a:t>127</a:t>
            </a:fld>
            <a:endParaRPr lang="en-US" smtClean="0"/>
          </a:p>
        </p:txBody>
      </p:sp>
      <p:sp>
        <p:nvSpPr>
          <p:cNvPr id="136195" name="Rectangle 1"/>
          <p:cNvSpPr>
            <a:spLocks noGrp="1" noRot="1" noChangeAspect="1" noChangeArrowheads="1" noTextEdit="1"/>
          </p:cNvSpPr>
          <p:nvPr>
            <p:ph type="sldImg"/>
          </p:nvPr>
        </p:nvSpPr>
        <p:spPr>
          <a:xfrm>
            <a:off x="892175" y="731838"/>
            <a:ext cx="4872038" cy="3654425"/>
          </a:xfrm>
          <a:solidFill>
            <a:srgbClr val="FFFFFF"/>
          </a:solidFill>
          <a:ln/>
        </p:spPr>
      </p:sp>
      <p:sp>
        <p:nvSpPr>
          <p:cNvPr id="136196" name="Text Box 2"/>
          <p:cNvSpPr txBox="1">
            <a:spLocks noChangeArrowheads="1"/>
          </p:cNvSpPr>
          <p:nvPr/>
        </p:nvSpPr>
        <p:spPr bwMode="auto">
          <a:xfrm>
            <a:off x="665263" y="4629452"/>
            <a:ext cx="5325070" cy="4386036"/>
          </a:xfrm>
          <a:prstGeom prst="rect">
            <a:avLst/>
          </a:prstGeom>
          <a:noFill/>
          <a:ln w="9525">
            <a:noFill/>
            <a:round/>
            <a:headEnd/>
            <a:tailEnd/>
          </a:ln>
          <a:effectLst/>
        </p:spPr>
        <p:txBody>
          <a:bodyPr wrap="none" lIns="86493" tIns="43247" rIns="86493" bIns="43247" anchor="ctr"/>
          <a:lstStyle/>
          <a:p>
            <a:endParaRPr lang="en-US"/>
          </a:p>
        </p:txBody>
      </p:sp>
    </p:spTree>
    <p:extLst>
      <p:ext uri="{BB962C8B-B14F-4D97-AF65-F5344CB8AC3E}">
        <p14:creationId xmlns:p14="http://schemas.microsoft.com/office/powerpoint/2010/main" val="42812955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6194" name="Rectangle 9"/>
          <p:cNvSpPr>
            <a:spLocks noGrp="1" noChangeArrowheads="1"/>
          </p:cNvSpPr>
          <p:nvPr>
            <p:ph type="sldNum" sz="quarter"/>
          </p:nvPr>
        </p:nvSpPr>
        <p:spPr>
          <a:noFill/>
          <a:ln>
            <a:round/>
            <a:headEnd/>
            <a:tailEnd/>
          </a:ln>
        </p:spPr>
        <p:txBody>
          <a:bodyPr/>
          <a:lstStyle/>
          <a:p>
            <a:fld id="{49F772DB-F30B-4DF5-B7D6-CEBEEA0A6F97}" type="slidenum">
              <a:rPr lang="en-US" smtClean="0"/>
              <a:pPr/>
              <a:t>128</a:t>
            </a:fld>
            <a:endParaRPr lang="en-US" smtClean="0"/>
          </a:p>
        </p:txBody>
      </p:sp>
      <p:sp>
        <p:nvSpPr>
          <p:cNvPr id="136195" name="Rectangle 1"/>
          <p:cNvSpPr>
            <a:spLocks noGrp="1" noRot="1" noChangeAspect="1" noChangeArrowheads="1" noTextEdit="1"/>
          </p:cNvSpPr>
          <p:nvPr>
            <p:ph type="sldImg"/>
          </p:nvPr>
        </p:nvSpPr>
        <p:spPr>
          <a:xfrm>
            <a:off x="892175" y="731838"/>
            <a:ext cx="4872038" cy="3654425"/>
          </a:xfrm>
          <a:solidFill>
            <a:srgbClr val="FFFFFF"/>
          </a:solidFill>
          <a:ln/>
        </p:spPr>
      </p:sp>
      <p:sp>
        <p:nvSpPr>
          <p:cNvPr id="136196" name="Text Box 2"/>
          <p:cNvSpPr txBox="1">
            <a:spLocks noChangeArrowheads="1"/>
          </p:cNvSpPr>
          <p:nvPr/>
        </p:nvSpPr>
        <p:spPr bwMode="auto">
          <a:xfrm>
            <a:off x="665263" y="4629452"/>
            <a:ext cx="5325070" cy="4386036"/>
          </a:xfrm>
          <a:prstGeom prst="rect">
            <a:avLst/>
          </a:prstGeom>
          <a:noFill/>
          <a:ln w="9525">
            <a:noFill/>
            <a:round/>
            <a:headEnd/>
            <a:tailEnd/>
          </a:ln>
          <a:effectLst/>
        </p:spPr>
        <p:txBody>
          <a:bodyPr wrap="none" lIns="86493" tIns="43247" rIns="86493" bIns="43247" anchor="ctr"/>
          <a:lstStyle/>
          <a:p>
            <a:endParaRPr lang="en-US"/>
          </a:p>
        </p:txBody>
      </p:sp>
    </p:spTree>
    <p:extLst>
      <p:ext uri="{BB962C8B-B14F-4D97-AF65-F5344CB8AC3E}">
        <p14:creationId xmlns:p14="http://schemas.microsoft.com/office/powerpoint/2010/main" val="24286130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129</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5260703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100" dirty="0"/>
              <a:t>Graphic on the right (from the National Cancer Institute) illustrates the use of precision medicine in cancer treatment. “Discovering unique therapies that treat an individual’s cancer base on the specific genetic abnormalities of that person’s tumor.</a:t>
            </a:r>
          </a:p>
          <a:p>
            <a:pPr lvl="0"/>
            <a:endParaRPr lang="en-US" sz="1100" dirty="0"/>
          </a:p>
          <a:p>
            <a:pPr lvl="0"/>
            <a:r>
              <a:rPr lang="en-US" sz="1100" dirty="0"/>
              <a:t>Precision Medicine Initiative (PMI) references:</a:t>
            </a:r>
          </a:p>
          <a:p>
            <a:pPr lvl="0"/>
            <a:endParaRPr lang="en-US" sz="1100" dirty="0"/>
          </a:p>
          <a:p>
            <a:pPr marL="601178" lvl="1" indent="-163958">
              <a:buFont typeface="Arial" panose="020B0604020202020204" pitchFamily="34" charset="0"/>
              <a:buChar char="•"/>
            </a:pPr>
            <a:r>
              <a:rPr lang="en-US" sz="1100" dirty="0"/>
              <a:t>Obama’s Precision Medicine Initiative Is The Ultimate Big-Data Project - “Curing both rare diseases and common cancers doesn't just require new research, but also linking all the data that researchers already have”</a:t>
            </a:r>
            <a:br>
              <a:rPr lang="en-US" sz="1100" dirty="0"/>
            </a:br>
            <a:r>
              <a:rPr lang="en-US" sz="1100" u="sng" dirty="0">
                <a:hlinkClick r:id="rId3"/>
              </a:rPr>
              <a:t>http://www.fastcompany.com/3057177/obamas-precision-medicine-initiative-is-the-ultimate-big-data-project</a:t>
            </a:r>
            <a:r>
              <a:rPr lang="en-US" sz="1100" dirty="0"/>
              <a:t> </a:t>
            </a:r>
            <a:br>
              <a:rPr lang="en-US" sz="1100" dirty="0"/>
            </a:br>
            <a:endParaRPr lang="en-US" sz="1100" dirty="0"/>
          </a:p>
          <a:p>
            <a:pPr marL="601178" lvl="1" indent="-163958">
              <a:buFont typeface="Arial" panose="020B0604020202020204" pitchFamily="34" charset="0"/>
              <a:buChar char="•"/>
            </a:pPr>
            <a:r>
              <a:rPr lang="en-US" sz="1100" dirty="0"/>
              <a:t>White House</a:t>
            </a:r>
            <a:br>
              <a:rPr lang="en-US" sz="1100" dirty="0"/>
            </a:br>
            <a:r>
              <a:rPr lang="en-US" sz="1100" u="sng" dirty="0">
                <a:hlinkClick r:id="rId4"/>
              </a:rPr>
              <a:t>https://www.whitehouse.gov/precision-medicine</a:t>
            </a:r>
            <a:r>
              <a:rPr lang="en-US" sz="1100" dirty="0"/>
              <a:t> </a:t>
            </a:r>
            <a:br>
              <a:rPr lang="en-US" sz="1100" dirty="0"/>
            </a:br>
            <a:endParaRPr lang="en-US" sz="1100" dirty="0"/>
          </a:p>
          <a:p>
            <a:pPr marL="601178" lvl="1" indent="-163958">
              <a:buFont typeface="Arial" panose="020B0604020202020204" pitchFamily="34" charset="0"/>
              <a:buChar char="•"/>
            </a:pPr>
            <a:r>
              <a:rPr lang="en-US" sz="1100" dirty="0"/>
              <a:t>Obama: Precision Medicine Initiative Is First Step to Revolutionizing Medicine - "We may be able to accelerate the process of discovering cures in ways we've never seen before," the president said</a:t>
            </a:r>
            <a:br>
              <a:rPr lang="en-US" sz="1100" dirty="0"/>
            </a:br>
            <a:r>
              <a:rPr lang="en-US" sz="1100" u="sng" dirty="0">
                <a:hlinkClick r:id="rId5"/>
              </a:rPr>
              <a:t>http://www.usnews.com/news/articles/2016-02-25/obama-precision-medicine-initiative-is-first-step-to-revolutionizing-medicine</a:t>
            </a:r>
            <a:r>
              <a:rPr lang="en-US" sz="1100" dirty="0"/>
              <a:t/>
            </a:r>
            <a:br>
              <a:rPr lang="en-US" sz="1100" dirty="0"/>
            </a:br>
            <a:endParaRPr lang="en-US" sz="1100" dirty="0"/>
          </a:p>
          <a:p>
            <a:pPr marL="601178" lvl="1" indent="-163958">
              <a:buFont typeface="Arial" panose="020B0604020202020204" pitchFamily="34" charset="0"/>
              <a:buChar char="•"/>
            </a:pPr>
            <a:r>
              <a:rPr lang="en-US" sz="1100" dirty="0"/>
              <a:t>National Institutes of Health</a:t>
            </a:r>
            <a:br>
              <a:rPr lang="en-US" sz="1100" dirty="0"/>
            </a:br>
            <a:r>
              <a:rPr lang="en-US" sz="1100" u="sng" dirty="0">
                <a:hlinkClick r:id="rId6"/>
              </a:rPr>
              <a:t>https://www.nih.gov/precision-medicine-initiative-cohort-program</a:t>
            </a:r>
            <a:r>
              <a:rPr lang="en-US" sz="1100" dirty="0"/>
              <a:t> </a:t>
            </a:r>
            <a:br>
              <a:rPr lang="en-US" sz="1100" dirty="0"/>
            </a:br>
            <a:endParaRPr lang="en-US" sz="1100" dirty="0"/>
          </a:p>
          <a:p>
            <a:pPr marL="601178" lvl="1" indent="-163958">
              <a:buFont typeface="Arial" panose="020B0604020202020204" pitchFamily="34" charset="0"/>
              <a:buChar char="•"/>
            </a:pPr>
            <a:r>
              <a:rPr lang="en-US" sz="1100" dirty="0"/>
              <a:t>National Cancer Institute</a:t>
            </a:r>
            <a:br>
              <a:rPr lang="en-US" sz="1100" dirty="0"/>
            </a:br>
            <a:r>
              <a:rPr lang="en-US" sz="1100" u="sng" dirty="0">
                <a:hlinkClick r:id="rId7"/>
              </a:rPr>
              <a:t>http://www.cancer.gov/research/key-initiatives/precision-medicine</a:t>
            </a:r>
            <a:r>
              <a:rPr lang="en-US" sz="1100" dirty="0"/>
              <a:t> </a:t>
            </a:r>
            <a:br>
              <a:rPr lang="en-US" sz="1100" dirty="0"/>
            </a:br>
            <a:endParaRPr lang="en-US" sz="1100" dirty="0"/>
          </a:p>
          <a:p>
            <a:pPr marL="601178" lvl="1" indent="-163958">
              <a:buFont typeface="Arial" panose="020B0604020202020204" pitchFamily="34" charset="0"/>
              <a:buChar char="•"/>
            </a:pPr>
            <a:r>
              <a:rPr lang="en-US" sz="1100" dirty="0"/>
              <a:t>Precision Medicine (Wikipedia)</a:t>
            </a:r>
            <a:br>
              <a:rPr lang="en-US" sz="1100" dirty="0"/>
            </a:br>
            <a:r>
              <a:rPr lang="en-US" sz="1100" u="sng" dirty="0">
                <a:hlinkClick r:id="rId8"/>
              </a:rPr>
              <a:t>https://en.wikipedia.org/wiki/Precision_medicine</a:t>
            </a:r>
            <a:r>
              <a:rPr lang="en-US" sz="1100" dirty="0"/>
              <a:t> </a:t>
            </a:r>
          </a:p>
          <a:p>
            <a:pPr marL="163958" indent="-163958">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130</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25525169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131</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40789711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11"/>
          <p:cNvSpPr>
            <a:spLocks noGrp="1" noChangeArrowheads="1"/>
          </p:cNvSpPr>
          <p:nvPr>
            <p:ph type="sldNum" sz="quarter"/>
          </p:nvPr>
        </p:nvSpPr>
        <p:spPr>
          <a:noFill/>
          <a:ln>
            <a:round/>
            <a:headEnd/>
            <a:tailEnd/>
          </a:ln>
        </p:spPr>
        <p:txBody>
          <a:bodyPr/>
          <a:lstStyle/>
          <a:p>
            <a:fld id="{5A2055CB-AFB5-489A-BFF1-ECF0C6373ECC}" type="slidenum">
              <a:rPr lang="en-US" smtClean="0">
                <a:latin typeface="Times New Roman" pitchFamily="18" charset="0"/>
                <a:ea typeface="MS PGothic" pitchFamily="34" charset="-128"/>
              </a:rPr>
              <a:pPr/>
              <a:t>132</a:t>
            </a:fld>
            <a:endParaRPr lang="en-US" smtClean="0">
              <a:latin typeface="Times New Roman" pitchFamily="18" charset="0"/>
              <a:ea typeface="MS PGothic" pitchFamily="34" charset="-128"/>
            </a:endParaRPr>
          </a:p>
        </p:txBody>
      </p:sp>
      <p:sp>
        <p:nvSpPr>
          <p:cNvPr id="37891"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37892" name="Text Box 2"/>
          <p:cNvSpPr txBox="1">
            <a:spLocks noChangeArrowheads="1"/>
          </p:cNvSpPr>
          <p:nvPr/>
        </p:nvSpPr>
        <p:spPr bwMode="auto">
          <a:xfrm>
            <a:off x="914400" y="4343400"/>
            <a:ext cx="5029200" cy="4114800"/>
          </a:xfrm>
          <a:prstGeom prst="rect">
            <a:avLst/>
          </a:prstGeom>
          <a:noFill/>
          <a:ln w="9525">
            <a:noFill/>
            <a:round/>
            <a:headEnd/>
            <a:tailEnd/>
          </a:ln>
          <a:effectLst/>
        </p:spPr>
        <p:txBody>
          <a:bodyPr wrap="none" anchor="ctr"/>
          <a:lstStyle/>
          <a:p>
            <a:endParaRPr lang="en-US"/>
          </a:p>
        </p:txBody>
      </p:sp>
    </p:spTree>
    <p:extLst>
      <p:ext uri="{BB962C8B-B14F-4D97-AF65-F5344CB8AC3E}">
        <p14:creationId xmlns:p14="http://schemas.microsoft.com/office/powerpoint/2010/main" val="10017193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11"/>
          <p:cNvSpPr>
            <a:spLocks noGrp="1" noChangeArrowheads="1"/>
          </p:cNvSpPr>
          <p:nvPr>
            <p:ph type="sldNum" sz="quarter"/>
          </p:nvPr>
        </p:nvSpPr>
        <p:spPr>
          <a:noFill/>
          <a:ln>
            <a:round/>
            <a:headEnd/>
            <a:tailEnd/>
          </a:ln>
        </p:spPr>
        <p:txBody>
          <a:bodyPr/>
          <a:lstStyle/>
          <a:p>
            <a:fld id="{1A832F5A-81D8-477C-BE12-816A81547366}" type="slidenum">
              <a:rPr lang="en-US" smtClean="0">
                <a:latin typeface="Times New Roman" pitchFamily="18" charset="0"/>
                <a:ea typeface="MS PGothic" pitchFamily="34" charset="-128"/>
              </a:rPr>
              <a:pPr/>
              <a:t>133</a:t>
            </a:fld>
            <a:endParaRPr lang="en-US" smtClean="0">
              <a:latin typeface="Times New Roman" pitchFamily="18" charset="0"/>
              <a:ea typeface="MS PGothic" pitchFamily="34" charset="-128"/>
            </a:endParaRPr>
          </a:p>
        </p:txBody>
      </p:sp>
      <p:sp>
        <p:nvSpPr>
          <p:cNvPr id="3993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39940" name="Text Box 2"/>
          <p:cNvSpPr txBox="1">
            <a:spLocks noChangeArrowheads="1"/>
          </p:cNvSpPr>
          <p:nvPr/>
        </p:nvSpPr>
        <p:spPr bwMode="auto">
          <a:xfrm>
            <a:off x="914400" y="4343400"/>
            <a:ext cx="5029200" cy="4114800"/>
          </a:xfrm>
          <a:prstGeom prst="rect">
            <a:avLst/>
          </a:prstGeom>
          <a:noFill/>
          <a:ln w="9525">
            <a:noFill/>
            <a:round/>
            <a:headEnd/>
            <a:tailEnd/>
          </a:ln>
          <a:effectLst/>
        </p:spPr>
        <p:txBody>
          <a:bodyPr wrap="none" anchor="ctr"/>
          <a:lstStyle/>
          <a:p>
            <a:endParaRPr lang="en-US"/>
          </a:p>
        </p:txBody>
      </p:sp>
    </p:spTree>
    <p:extLst>
      <p:ext uri="{BB962C8B-B14F-4D97-AF65-F5344CB8AC3E}">
        <p14:creationId xmlns:p14="http://schemas.microsoft.com/office/powerpoint/2010/main" val="6128683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11"/>
          <p:cNvSpPr>
            <a:spLocks noGrp="1" noChangeArrowheads="1"/>
          </p:cNvSpPr>
          <p:nvPr>
            <p:ph type="sldNum" sz="quarter"/>
          </p:nvPr>
        </p:nvSpPr>
        <p:spPr>
          <a:noFill/>
          <a:ln>
            <a:round/>
            <a:headEnd/>
            <a:tailEnd/>
          </a:ln>
        </p:spPr>
        <p:txBody>
          <a:bodyPr/>
          <a:lstStyle/>
          <a:p>
            <a:fld id="{D465D26F-006D-43E0-BA27-D303CFA08C6C}" type="slidenum">
              <a:rPr lang="en-US" smtClean="0">
                <a:latin typeface="Times New Roman" pitchFamily="18" charset="0"/>
                <a:ea typeface="MS PGothic" pitchFamily="34" charset="-128"/>
              </a:rPr>
              <a:pPr/>
              <a:t>134</a:t>
            </a:fld>
            <a:endParaRPr lang="en-US" smtClean="0">
              <a:latin typeface="Times New Roman" pitchFamily="18" charset="0"/>
              <a:ea typeface="MS PGothic" pitchFamily="34" charset="-128"/>
            </a:endParaRPr>
          </a:p>
        </p:txBody>
      </p:sp>
      <p:sp>
        <p:nvSpPr>
          <p:cNvPr id="4198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1988" name="Text Box 2"/>
          <p:cNvSpPr txBox="1">
            <a:spLocks noChangeArrowheads="1"/>
          </p:cNvSpPr>
          <p:nvPr/>
        </p:nvSpPr>
        <p:spPr bwMode="auto">
          <a:xfrm>
            <a:off x="914400" y="4343400"/>
            <a:ext cx="5029200" cy="4114800"/>
          </a:xfrm>
          <a:prstGeom prst="rect">
            <a:avLst/>
          </a:prstGeom>
          <a:noFill/>
          <a:ln w="9525">
            <a:noFill/>
            <a:round/>
            <a:headEnd/>
            <a:tailEnd/>
          </a:ln>
          <a:effectLst/>
        </p:spPr>
        <p:txBody>
          <a:bodyPr wrap="none" anchor="ctr"/>
          <a:lstStyle/>
          <a:p>
            <a:endParaRPr lang="en-US"/>
          </a:p>
        </p:txBody>
      </p:sp>
    </p:spTree>
    <p:extLst>
      <p:ext uri="{BB962C8B-B14F-4D97-AF65-F5344CB8AC3E}">
        <p14:creationId xmlns:p14="http://schemas.microsoft.com/office/powerpoint/2010/main" val="20865920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11"/>
          <p:cNvSpPr>
            <a:spLocks noGrp="1" noChangeArrowheads="1"/>
          </p:cNvSpPr>
          <p:nvPr>
            <p:ph type="sldNum" sz="quarter"/>
          </p:nvPr>
        </p:nvSpPr>
        <p:spPr>
          <a:noFill/>
          <a:ln>
            <a:round/>
            <a:headEnd/>
            <a:tailEnd/>
          </a:ln>
        </p:spPr>
        <p:txBody>
          <a:bodyPr/>
          <a:lstStyle/>
          <a:p>
            <a:fld id="{9E73D912-B46C-4F15-9DE6-A676A7AFDE1B}" type="slidenum">
              <a:rPr lang="en-US" smtClean="0">
                <a:latin typeface="Times New Roman" pitchFamily="18" charset="0"/>
                <a:ea typeface="MS PGothic" pitchFamily="34" charset="-128"/>
              </a:rPr>
              <a:pPr/>
              <a:t>135</a:t>
            </a:fld>
            <a:endParaRPr lang="en-US" smtClean="0">
              <a:latin typeface="Times New Roman" pitchFamily="18" charset="0"/>
              <a:ea typeface="MS PGothic" pitchFamily="34" charset="-128"/>
            </a:endParaRPr>
          </a:p>
        </p:txBody>
      </p:sp>
      <p:sp>
        <p:nvSpPr>
          <p:cNvPr id="43011"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3012" name="Text Box 2"/>
          <p:cNvSpPr txBox="1">
            <a:spLocks noChangeArrowheads="1"/>
          </p:cNvSpPr>
          <p:nvPr/>
        </p:nvSpPr>
        <p:spPr bwMode="auto">
          <a:xfrm>
            <a:off x="914400" y="4343400"/>
            <a:ext cx="5029200" cy="4114800"/>
          </a:xfrm>
          <a:prstGeom prst="rect">
            <a:avLst/>
          </a:prstGeom>
          <a:noFill/>
          <a:ln w="9525">
            <a:noFill/>
            <a:round/>
            <a:headEnd/>
            <a:tailEnd/>
          </a:ln>
          <a:effectLst/>
        </p:spPr>
        <p:txBody>
          <a:bodyPr wrap="none" anchor="ctr"/>
          <a:lstStyle/>
          <a:p>
            <a:endParaRPr lang="en-US"/>
          </a:p>
        </p:txBody>
      </p:sp>
    </p:spTree>
    <p:extLst>
      <p:ext uri="{BB962C8B-B14F-4D97-AF65-F5344CB8AC3E}">
        <p14:creationId xmlns:p14="http://schemas.microsoft.com/office/powerpoint/2010/main" val="34218980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11"/>
          <p:cNvSpPr>
            <a:spLocks noGrp="1" noChangeArrowheads="1"/>
          </p:cNvSpPr>
          <p:nvPr>
            <p:ph type="sldNum" sz="quarter"/>
          </p:nvPr>
        </p:nvSpPr>
        <p:spPr>
          <a:noFill/>
          <a:ln>
            <a:round/>
            <a:headEnd/>
            <a:tailEnd/>
          </a:ln>
        </p:spPr>
        <p:txBody>
          <a:bodyPr/>
          <a:lstStyle/>
          <a:p>
            <a:fld id="{FCBC09DF-FB92-4A6F-8DDC-55C1E3CE5119}" type="slidenum">
              <a:rPr lang="en-US" smtClean="0">
                <a:latin typeface="Times New Roman" pitchFamily="18" charset="0"/>
                <a:ea typeface="MS PGothic" pitchFamily="34" charset="-128"/>
              </a:rPr>
              <a:pPr/>
              <a:t>136</a:t>
            </a:fld>
            <a:endParaRPr lang="en-US" smtClean="0">
              <a:latin typeface="Times New Roman" pitchFamily="18" charset="0"/>
              <a:ea typeface="MS PGothic" pitchFamily="34" charset="-128"/>
            </a:endParaRPr>
          </a:p>
        </p:txBody>
      </p:sp>
      <p:sp>
        <p:nvSpPr>
          <p:cNvPr id="4505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5060" name="Text Box 2"/>
          <p:cNvSpPr txBox="1">
            <a:spLocks noChangeArrowheads="1"/>
          </p:cNvSpPr>
          <p:nvPr/>
        </p:nvSpPr>
        <p:spPr bwMode="auto">
          <a:xfrm>
            <a:off x="914400" y="4343400"/>
            <a:ext cx="5029200" cy="4114800"/>
          </a:xfrm>
          <a:prstGeom prst="rect">
            <a:avLst/>
          </a:prstGeom>
          <a:noFill/>
          <a:ln w="9525">
            <a:noFill/>
            <a:round/>
            <a:headEnd/>
            <a:tailEnd/>
          </a:ln>
          <a:effectLst/>
        </p:spPr>
        <p:txBody>
          <a:bodyPr wrap="none" anchor="ctr"/>
          <a:lstStyle/>
          <a:p>
            <a:endParaRPr lang="en-US"/>
          </a:p>
        </p:txBody>
      </p:sp>
    </p:spTree>
    <p:extLst>
      <p:ext uri="{BB962C8B-B14F-4D97-AF65-F5344CB8AC3E}">
        <p14:creationId xmlns:p14="http://schemas.microsoft.com/office/powerpoint/2010/main" val="962993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 name="Rectangle 2"/>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smtClean="0"/>
              <a:t>Click to edit Master title style</a:t>
            </a:r>
          </a:p>
        </p:txBody>
      </p:sp>
      <p:sp>
        <p:nvSpPr>
          <p:cNvPr id="8195"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pPr lvl="0"/>
            <a:r>
              <a:rPr lang="en-US" altLang="en-US" noProof="0" smtClean="0"/>
              <a:t>Click to edit Master subtitle style</a:t>
            </a:r>
          </a:p>
        </p:txBody>
      </p:sp>
      <p:sp>
        <p:nvSpPr>
          <p:cNvPr id="6" name="Rectangle 4"/>
          <p:cNvSpPr>
            <a:spLocks noGrp="1" noChangeArrowheads="1"/>
          </p:cNvSpPr>
          <p:nvPr>
            <p:ph type="dt" sz="half" idx="10"/>
          </p:nvPr>
        </p:nvSpPr>
        <p:spPr/>
        <p:txBody>
          <a:bodyPr/>
          <a:lstStyle>
            <a:lvl1pPr>
              <a:defRPr/>
            </a:lvl1pPr>
          </a:lstStyle>
          <a:p>
            <a:pPr>
              <a:defRPr/>
            </a:pPr>
            <a:r>
              <a:rPr lang="en-US" altLang="en-US" smtClean="0"/>
              <a:t>EOSC-3 Wsh - 7 April 2016</a:t>
            </a:r>
            <a:endParaRPr lang="en-US" altLang="en-US"/>
          </a:p>
        </p:txBody>
      </p:sp>
      <p:sp>
        <p:nvSpPr>
          <p:cNvPr id="7" name="Rectangle 5"/>
          <p:cNvSpPr>
            <a:spLocks noGrp="1" noChangeArrowheads="1"/>
          </p:cNvSpPr>
          <p:nvPr>
            <p:ph type="ftr" sz="quarter" idx="11"/>
          </p:nvPr>
        </p:nvSpPr>
        <p:spPr>
          <a:xfrm>
            <a:off x="3124200" y="6243638"/>
            <a:ext cx="2895600" cy="457200"/>
          </a:xfrm>
        </p:spPr>
        <p:txBody>
          <a:bodyPr/>
          <a:lstStyle>
            <a:lvl1pPr>
              <a:defRPr/>
            </a:lvl1pPr>
          </a:lstStyle>
          <a:p>
            <a:pPr>
              <a:defRPr/>
            </a:pPr>
            <a:r>
              <a:rPr lang="en-US" altLang="en-US" smtClean="0"/>
              <a:t>Building Data Science Profession</a:t>
            </a:r>
            <a:endParaRPr lang="en-US" altLang="en-US"/>
          </a:p>
        </p:txBody>
      </p:sp>
      <p:sp>
        <p:nvSpPr>
          <p:cNvPr id="8" name="Rectangle 6"/>
          <p:cNvSpPr>
            <a:spLocks noGrp="1" noChangeArrowheads="1"/>
          </p:cNvSpPr>
          <p:nvPr>
            <p:ph type="sldNum" sz="quarter" idx="12"/>
          </p:nvPr>
        </p:nvSpPr>
        <p:spPr/>
        <p:txBody>
          <a:bodyPr/>
          <a:lstStyle>
            <a:lvl1pPr>
              <a:defRPr/>
            </a:lvl1pPr>
          </a:lstStyle>
          <a:p>
            <a:pPr>
              <a:defRPr/>
            </a:pPr>
            <a:fld id="{61604079-F691-48D6-A6B8-78DDC84EC7CE}" type="slidenum">
              <a:rPr lang="en-US" altLang="en-US"/>
              <a:pPr>
                <a:defRPr/>
              </a:pPr>
              <a:t>‹#›</a:t>
            </a:fld>
            <a:endParaRPr lang="en-US" altLang="en-US" dirty="0"/>
          </a:p>
        </p:txBody>
      </p:sp>
    </p:spTree>
    <p:extLst>
      <p:ext uri="{BB962C8B-B14F-4D97-AF65-F5344CB8AC3E}">
        <p14:creationId xmlns:p14="http://schemas.microsoft.com/office/powerpoint/2010/main" val="2594747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en-US" smtClean="0"/>
              <a:t>EOSC-3 Wsh - 7 April 2016</a:t>
            </a: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smtClean="0"/>
              <a:t>Building Data Science Profession</a:t>
            </a: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6A61A7E7-DC83-42CE-A5F5-81FCB041A5C7}" type="slidenum">
              <a:rPr lang="en-US" altLang="en-US"/>
              <a:pPr>
                <a:defRPr/>
              </a:pPr>
              <a:t>‹#›</a:t>
            </a:fld>
            <a:endParaRPr lang="en-US" altLang="en-US" dirty="0"/>
          </a:p>
        </p:txBody>
      </p:sp>
    </p:spTree>
    <p:extLst>
      <p:ext uri="{BB962C8B-B14F-4D97-AF65-F5344CB8AC3E}">
        <p14:creationId xmlns:p14="http://schemas.microsoft.com/office/powerpoint/2010/main" val="710435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en-US" smtClean="0"/>
              <a:t>EOSC-3 Wsh - 7 April 2016</a:t>
            </a: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smtClean="0"/>
              <a:t>Building Data Science Profession</a:t>
            </a: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9279944D-2EF4-4CEC-B85F-B2353A5FBF29}" type="slidenum">
              <a:rPr lang="en-US" altLang="en-US"/>
              <a:pPr>
                <a:defRPr/>
              </a:pPr>
              <a:t>‹#›</a:t>
            </a:fld>
            <a:endParaRPr lang="en-US" altLang="en-US" dirty="0"/>
          </a:p>
        </p:txBody>
      </p:sp>
    </p:spTree>
    <p:extLst>
      <p:ext uri="{BB962C8B-B14F-4D97-AF65-F5344CB8AC3E}">
        <p14:creationId xmlns:p14="http://schemas.microsoft.com/office/powerpoint/2010/main" val="2703776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457200" y="1600203"/>
            <a:ext cx="8229600" cy="45259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33075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en-US" smtClean="0"/>
              <a:t>EOSC-3 Wsh - 7 April 2016</a:t>
            </a: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smtClean="0"/>
              <a:t>Building Data Science Profession</a:t>
            </a: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EDB2C4BA-EE7F-489C-AD75-90D3AA2F2795}" type="slidenum">
              <a:rPr lang="en-US" altLang="en-US"/>
              <a:pPr>
                <a:defRPr/>
              </a:pPr>
              <a:t>‹#›</a:t>
            </a:fld>
            <a:endParaRPr lang="en-US" altLang="en-US" dirty="0"/>
          </a:p>
        </p:txBody>
      </p:sp>
    </p:spTree>
    <p:extLst>
      <p:ext uri="{BB962C8B-B14F-4D97-AF65-F5344CB8AC3E}">
        <p14:creationId xmlns:p14="http://schemas.microsoft.com/office/powerpoint/2010/main" val="2563476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en-US" smtClean="0"/>
              <a:t>EOSC-3 Wsh - 7 April 2016</a:t>
            </a: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smtClean="0"/>
              <a:t>Building Data Science Profession</a:t>
            </a: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E91AA38A-2658-4B30-A9BA-96CBB4C5C641}" type="slidenum">
              <a:rPr lang="en-US" altLang="en-US"/>
              <a:pPr>
                <a:defRPr/>
              </a:pPr>
              <a:t>‹#›</a:t>
            </a:fld>
            <a:endParaRPr lang="en-US" altLang="en-US" dirty="0"/>
          </a:p>
        </p:txBody>
      </p:sp>
    </p:spTree>
    <p:extLst>
      <p:ext uri="{BB962C8B-B14F-4D97-AF65-F5344CB8AC3E}">
        <p14:creationId xmlns:p14="http://schemas.microsoft.com/office/powerpoint/2010/main" val="4173652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altLang="en-US" smtClean="0"/>
              <a:t>EOSC-3 Wsh - 7 April 2016</a:t>
            </a: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smtClean="0"/>
              <a:t>Building Data Science Profession</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F00C8247-9C88-4323-8290-B8106880A894}" type="slidenum">
              <a:rPr lang="en-US" altLang="en-US"/>
              <a:pPr>
                <a:defRPr/>
              </a:pPr>
              <a:t>‹#›</a:t>
            </a:fld>
            <a:endParaRPr lang="en-US" altLang="en-US" dirty="0"/>
          </a:p>
        </p:txBody>
      </p:sp>
    </p:spTree>
    <p:extLst>
      <p:ext uri="{BB962C8B-B14F-4D97-AF65-F5344CB8AC3E}">
        <p14:creationId xmlns:p14="http://schemas.microsoft.com/office/powerpoint/2010/main" val="1381966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en-US" altLang="en-US" smtClean="0"/>
              <a:t>EOSC-3 Wsh - 7 April 2016</a:t>
            </a: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en-US" smtClean="0"/>
              <a:t>Building Data Science Profession</a:t>
            </a: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3A335DCF-EFA0-4DD0-A064-73DEC0829722}" type="slidenum">
              <a:rPr lang="en-US" altLang="en-US"/>
              <a:pPr>
                <a:defRPr/>
              </a:pPr>
              <a:t>‹#›</a:t>
            </a:fld>
            <a:endParaRPr lang="en-US" altLang="en-US" dirty="0"/>
          </a:p>
        </p:txBody>
      </p:sp>
    </p:spTree>
    <p:extLst>
      <p:ext uri="{BB962C8B-B14F-4D97-AF65-F5344CB8AC3E}">
        <p14:creationId xmlns:p14="http://schemas.microsoft.com/office/powerpoint/2010/main" val="3138715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altLang="en-US" smtClean="0"/>
              <a:t>EOSC-3 Wsh - 7 April 2016</a:t>
            </a: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en-US" smtClean="0"/>
              <a:t>Building Data Science Profession</a:t>
            </a: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D13D5EC7-DF43-4E0D-8216-A10EA9FA8CA6}" type="slidenum">
              <a:rPr lang="en-US" altLang="en-US"/>
              <a:pPr>
                <a:defRPr/>
              </a:pPr>
              <a:t>‹#›</a:t>
            </a:fld>
            <a:endParaRPr lang="en-US" altLang="en-US" dirty="0"/>
          </a:p>
        </p:txBody>
      </p:sp>
    </p:spTree>
    <p:extLst>
      <p:ext uri="{BB962C8B-B14F-4D97-AF65-F5344CB8AC3E}">
        <p14:creationId xmlns:p14="http://schemas.microsoft.com/office/powerpoint/2010/main" val="161059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ltLang="en-US" smtClean="0"/>
              <a:t>EOSC-3 Wsh - 7 April 2016</a:t>
            </a: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en-US" smtClean="0"/>
              <a:t>Building Data Science Profession</a:t>
            </a: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BE3CDE80-9D12-44A2-94DF-1F256FD23108}" type="slidenum">
              <a:rPr lang="en-US" altLang="en-US"/>
              <a:pPr>
                <a:defRPr/>
              </a:pPr>
              <a:t>‹#›</a:t>
            </a:fld>
            <a:endParaRPr lang="en-US" altLang="en-US" dirty="0"/>
          </a:p>
        </p:txBody>
      </p:sp>
    </p:spTree>
    <p:extLst>
      <p:ext uri="{BB962C8B-B14F-4D97-AF65-F5344CB8AC3E}">
        <p14:creationId xmlns:p14="http://schemas.microsoft.com/office/powerpoint/2010/main" val="2377175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en-US" smtClean="0"/>
              <a:t>EOSC-3 Wsh - 7 April 2016</a:t>
            </a: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smtClean="0"/>
              <a:t>Building Data Science Profession</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C3417976-0563-4891-8CA0-32929B99151C}" type="slidenum">
              <a:rPr lang="en-US" altLang="en-US"/>
              <a:pPr>
                <a:defRPr/>
              </a:pPr>
              <a:t>‹#›</a:t>
            </a:fld>
            <a:endParaRPr lang="en-US" altLang="en-US" dirty="0"/>
          </a:p>
        </p:txBody>
      </p:sp>
    </p:spTree>
    <p:extLst>
      <p:ext uri="{BB962C8B-B14F-4D97-AF65-F5344CB8AC3E}">
        <p14:creationId xmlns:p14="http://schemas.microsoft.com/office/powerpoint/2010/main" val="75391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en-US" smtClean="0"/>
              <a:t>EOSC-3 Wsh - 7 April 2016</a:t>
            </a: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smtClean="0"/>
              <a:t>Building Data Science Profession</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DE8F529A-77F1-4C3E-A8DF-907B1516C7D1}" type="slidenum">
              <a:rPr lang="en-US" altLang="en-US"/>
              <a:pPr>
                <a:defRPr/>
              </a:pPr>
              <a:t>‹#›</a:t>
            </a:fld>
            <a:endParaRPr lang="en-US" altLang="en-US" dirty="0"/>
          </a:p>
        </p:txBody>
      </p:sp>
    </p:spTree>
    <p:extLst>
      <p:ext uri="{BB962C8B-B14F-4D97-AF65-F5344CB8AC3E}">
        <p14:creationId xmlns:p14="http://schemas.microsoft.com/office/powerpoint/2010/main" val="1292639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7172" name="Rectangle 4"/>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cs typeface="Arial" charset="0"/>
              </a:defRPr>
            </a:lvl1pPr>
          </a:lstStyle>
          <a:p>
            <a:pPr>
              <a:defRPr/>
            </a:pPr>
            <a:r>
              <a:rPr lang="en-US" altLang="en-US" smtClean="0"/>
              <a:t>EOSC-3 Wsh - 7 April 2016</a:t>
            </a:r>
            <a:endParaRPr lang="en-US" altLang="en-US"/>
          </a:p>
        </p:txBody>
      </p:sp>
      <p:sp>
        <p:nvSpPr>
          <p:cNvPr id="7173"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cs typeface="Arial" charset="0"/>
              </a:defRPr>
            </a:lvl1pPr>
          </a:lstStyle>
          <a:p>
            <a:pPr>
              <a:defRPr/>
            </a:pPr>
            <a:r>
              <a:rPr lang="en-US" altLang="en-US" smtClean="0"/>
              <a:t>Building Data Science Profession</a:t>
            </a:r>
            <a:endParaRPr lang="en-US" altLang="en-US"/>
          </a:p>
        </p:txBody>
      </p:sp>
      <p:sp>
        <p:nvSpPr>
          <p:cNvPr id="7174" name="Rectangle 6"/>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cs typeface="Arial" charset="0"/>
              </a:defRPr>
            </a:lvl1pPr>
          </a:lstStyle>
          <a:p>
            <a:pPr>
              <a:defRPr/>
            </a:pPr>
            <a:fld id="{D126B55A-3010-4964-BB76-877A5ED2AA57}" type="slidenum">
              <a:rPr lang="en-US" altLang="en-US"/>
              <a:pPr>
                <a:defRPr/>
              </a:pPr>
              <a:t>‹#›</a:t>
            </a:fld>
            <a:endParaRPr lang="en-US" altLang="en-US" dirty="0"/>
          </a:p>
        </p:txBody>
      </p:sp>
      <p:sp>
        <p:nvSpPr>
          <p:cNvPr id="1031" name="Freeform 7"/>
          <p:cNvSpPr>
            <a:spLocks noChangeArrowheads="1"/>
          </p:cNvSpPr>
          <p:nvPr/>
        </p:nvSpPr>
        <p:spPr bwMode="auto">
          <a:xfrm>
            <a:off x="381000" y="228600"/>
            <a:ext cx="8229600" cy="6096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2"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844"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5" r:id="rId12"/>
  </p:sldLayoutIdLst>
  <p:timing>
    <p:tnLst>
      <p:par>
        <p:cTn id="1" dur="indefinite" restart="never" nodeType="tmRoot"/>
      </p:par>
    </p:tnLst>
  </p:timing>
  <p:hf hdr="0" ft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cs typeface="Arial" charset="0"/>
        </a:defRPr>
      </a:lvl2pPr>
      <a:lvl3pPr algn="l" rtl="0" eaLnBrk="0" fontAlgn="base" hangingPunct="0">
        <a:spcBef>
          <a:spcPct val="0"/>
        </a:spcBef>
        <a:spcAft>
          <a:spcPct val="0"/>
        </a:spcAft>
        <a:defRPr sz="4200">
          <a:solidFill>
            <a:schemeClr val="tx2"/>
          </a:solidFill>
          <a:latin typeface="Garamond" pitchFamily="18" charset="0"/>
          <a:cs typeface="Arial" charset="0"/>
        </a:defRPr>
      </a:lvl3pPr>
      <a:lvl4pPr algn="l" rtl="0" eaLnBrk="0" fontAlgn="base" hangingPunct="0">
        <a:spcBef>
          <a:spcPct val="0"/>
        </a:spcBef>
        <a:spcAft>
          <a:spcPct val="0"/>
        </a:spcAft>
        <a:defRPr sz="4200">
          <a:solidFill>
            <a:schemeClr val="tx2"/>
          </a:solidFill>
          <a:latin typeface="Garamond" pitchFamily="18" charset="0"/>
          <a:cs typeface="Arial" charset="0"/>
        </a:defRPr>
      </a:lvl4pPr>
      <a:lvl5pPr algn="l" rtl="0" eaLnBrk="0" fontAlgn="base" hangingPunct="0">
        <a:spcBef>
          <a:spcPct val="0"/>
        </a:spcBef>
        <a:spcAft>
          <a:spcPct val="0"/>
        </a:spcAft>
        <a:defRPr sz="4200">
          <a:solidFill>
            <a:schemeClr val="tx2"/>
          </a:solidFill>
          <a:latin typeface="Garamond" pitchFamily="18" charset="0"/>
          <a:cs typeface="Arial" charset="0"/>
        </a:defRPr>
      </a:lvl5pPr>
      <a:lvl6pPr marL="457200" algn="l" rtl="0" fontAlgn="base">
        <a:spcBef>
          <a:spcPct val="0"/>
        </a:spcBef>
        <a:spcAft>
          <a:spcPct val="0"/>
        </a:spcAft>
        <a:defRPr sz="4200">
          <a:solidFill>
            <a:schemeClr val="tx2"/>
          </a:solidFill>
          <a:latin typeface="Garamond" pitchFamily="18" charset="0"/>
          <a:cs typeface="Arial" charset="0"/>
        </a:defRPr>
      </a:lvl6pPr>
      <a:lvl7pPr marL="914400" algn="l" rtl="0" fontAlgn="base">
        <a:spcBef>
          <a:spcPct val="0"/>
        </a:spcBef>
        <a:spcAft>
          <a:spcPct val="0"/>
        </a:spcAft>
        <a:defRPr sz="4200">
          <a:solidFill>
            <a:schemeClr val="tx2"/>
          </a:solidFill>
          <a:latin typeface="Garamond" pitchFamily="18" charset="0"/>
          <a:cs typeface="Arial" charset="0"/>
        </a:defRPr>
      </a:lvl7pPr>
      <a:lvl8pPr marL="1371600" algn="l" rtl="0" fontAlgn="base">
        <a:spcBef>
          <a:spcPct val="0"/>
        </a:spcBef>
        <a:spcAft>
          <a:spcPct val="0"/>
        </a:spcAft>
        <a:defRPr sz="4200">
          <a:solidFill>
            <a:schemeClr val="tx2"/>
          </a:solidFill>
          <a:latin typeface="Garamond" pitchFamily="18" charset="0"/>
          <a:cs typeface="Arial" charset="0"/>
        </a:defRPr>
      </a:lvl8pPr>
      <a:lvl9pPr marL="1828800" algn="l" rtl="0" fontAlgn="base">
        <a:spcBef>
          <a:spcPct val="0"/>
        </a:spcBef>
        <a:spcAft>
          <a:spcPct val="0"/>
        </a:spcAft>
        <a:defRPr sz="4200">
          <a:solidFill>
            <a:schemeClr val="tx2"/>
          </a:solidFill>
          <a:latin typeface="Garamond" pitchFamily="18" charset="0"/>
          <a:cs typeface="Arial"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SemanticWeb.png" TargetMode="External"/><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hyperlink" Target="entity_Ethiopia_0.svg" TargetMode="External"/><Relationship Id="rId2" Type="http://schemas.openxmlformats.org/officeDocument/2006/relationships/hyperlink" Target="DBpedia.PNG"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4"/>
          <p:cNvSpPr>
            <a:spLocks noGrp="1"/>
          </p:cNvSpPr>
          <p:nvPr>
            <p:ph type="ctrTitle"/>
          </p:nvPr>
        </p:nvSpPr>
        <p:spPr>
          <a:xfrm>
            <a:off x="914400" y="1752600"/>
            <a:ext cx="7848600" cy="1752600"/>
          </a:xfrm>
        </p:spPr>
        <p:txBody>
          <a:bodyPr/>
          <a:lstStyle/>
          <a:p>
            <a:pPr algn="ctr"/>
            <a:r>
              <a:rPr lang="en-US" dirty="0" smtClean="0"/>
              <a:t>Fundamental of Data Science</a:t>
            </a:r>
            <a:br>
              <a:rPr lang="en-US" dirty="0" smtClean="0"/>
            </a:br>
            <a:r>
              <a:rPr lang="en-US" dirty="0" err="1" smtClean="0"/>
              <a:t>Fedlu</a:t>
            </a:r>
            <a:r>
              <a:rPr lang="en-US" dirty="0" smtClean="0"/>
              <a:t> </a:t>
            </a:r>
            <a:r>
              <a:rPr lang="en-US" dirty="0" err="1" smtClean="0"/>
              <a:t>Nurhussien</a:t>
            </a:r>
            <a:r>
              <a:rPr lang="en-US" dirty="0" smtClean="0"/>
              <a:t>(</a:t>
            </a:r>
            <a:r>
              <a:rPr lang="en-US" dirty="0" err="1" smtClean="0"/>
              <a:t>Ass.Proff</a:t>
            </a:r>
            <a:r>
              <a:rPr lang="en-US" dirty="0" smtClean="0"/>
              <a:t>) </a:t>
            </a:r>
          </a:p>
        </p:txBody>
      </p:sp>
      <p:sp>
        <p:nvSpPr>
          <p:cNvPr id="2" name="Slide Number Placeholder 1"/>
          <p:cNvSpPr>
            <a:spLocks noGrp="1"/>
          </p:cNvSpPr>
          <p:nvPr>
            <p:ph type="sldNum" sz="quarter" idx="12"/>
          </p:nvPr>
        </p:nvSpPr>
        <p:spPr/>
        <p:txBody>
          <a:bodyPr/>
          <a:lstStyle/>
          <a:p>
            <a:pPr>
              <a:defRPr/>
            </a:pPr>
            <a:fld id="{61604079-F691-48D6-A6B8-78DDC84EC7CE}" type="slidenum">
              <a:rPr lang="en-US" altLang="en-US" smtClean="0"/>
              <a:pPr>
                <a:defRPr/>
              </a:pPr>
              <a:t>1</a:t>
            </a:fld>
            <a:endParaRPr lang="en-US" altLang="en-US" dirty="0"/>
          </a:p>
        </p:txBody>
      </p:sp>
    </p:spTree>
    <p:extLst>
      <p:ext uri="{BB962C8B-B14F-4D97-AF65-F5344CB8AC3E}">
        <p14:creationId xmlns:p14="http://schemas.microsoft.com/office/powerpoint/2010/main" val="21717530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 Box 1"/>
          <p:cNvSpPr txBox="1">
            <a:spLocks noChangeArrowheads="1"/>
          </p:cNvSpPr>
          <p:nvPr/>
        </p:nvSpPr>
        <p:spPr bwMode="auto">
          <a:xfrm>
            <a:off x="1143000" y="152400"/>
            <a:ext cx="73914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lnSpc>
                <a:spcPct val="80000"/>
              </a:lnSpc>
            </a:pPr>
            <a:r>
              <a:rPr lang="en-US" sz="3200" dirty="0" smtClean="0">
                <a:solidFill>
                  <a:schemeClr val="tx2"/>
                </a:solidFill>
              </a:rPr>
              <a:t>Data Revolution  </a:t>
            </a:r>
            <a:endParaRPr lang="en-US" sz="3200" dirty="0">
              <a:solidFill>
                <a:schemeClr val="tx2"/>
              </a:solidFill>
            </a:endParaRPr>
          </a:p>
        </p:txBody>
      </p:sp>
      <p:sp>
        <p:nvSpPr>
          <p:cNvPr id="25603" name="Text Box 5"/>
          <p:cNvSpPr txBox="1">
            <a:spLocks noChangeArrowheads="1"/>
          </p:cNvSpPr>
          <p:nvPr/>
        </p:nvSpPr>
        <p:spPr bwMode="auto">
          <a:xfrm>
            <a:off x="7086600" y="6324600"/>
            <a:ext cx="1905000" cy="457200"/>
          </a:xfrm>
          <a:prstGeom prst="rect">
            <a:avLst/>
          </a:prstGeom>
          <a:noFill/>
          <a:ln w="9525">
            <a:noFill/>
            <a:round/>
            <a:headEnd/>
            <a:tailEnd/>
          </a:ln>
          <a:effectLst/>
        </p:spPr>
        <p:txBody>
          <a:bodyPr lIns="90000" tIns="46800" rIns="90000" bIns="46800" anchor="b"/>
          <a:lstStyle/>
          <a:p>
            <a:pPr algn="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0AC677A-394E-4C1D-AD69-399FFDEAB8AC}" type="slidenum">
              <a:rPr lang="en-US" sz="1200">
                <a:solidFill>
                  <a:srgbClr val="000000"/>
                </a:solidFill>
              </a:rPr>
              <a:pPr algn="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a:t>
            </a:fld>
            <a:endParaRPr lang="en-US" sz="1200">
              <a:solidFill>
                <a:srgbClr val="000000"/>
              </a:solidFill>
            </a:endParaRPr>
          </a:p>
        </p:txBody>
      </p:sp>
      <p:sp>
        <p:nvSpPr>
          <p:cNvPr id="7174" name="Text Box 6"/>
          <p:cNvSpPr txBox="1">
            <a:spLocks noChangeArrowheads="1"/>
          </p:cNvSpPr>
          <p:nvPr/>
        </p:nvSpPr>
        <p:spPr bwMode="auto">
          <a:xfrm>
            <a:off x="838200" y="838200"/>
            <a:ext cx="7848600" cy="174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1pPr>
            <a:lvl2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2pPr>
            <a:lvl3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9pPr>
          </a:lstStyle>
          <a:p>
            <a:pPr marL="339725" indent="-338138">
              <a:spcBef>
                <a:spcPts val="788"/>
              </a:spcBef>
              <a:buClr>
                <a:srgbClr val="CC3300"/>
              </a:buClr>
              <a:buSzPct val="90000"/>
              <a:buFont typeface="Monotype Sorts" charset="2"/>
              <a:buChar char=""/>
              <a:defRPr/>
            </a:pPr>
            <a:r>
              <a:rPr lang="en-US" sz="1800" dirty="0" smtClean="0"/>
              <a:t>eBay captures </a:t>
            </a:r>
            <a:r>
              <a:rPr lang="en-US" sz="1800" dirty="0" smtClean="0">
                <a:solidFill>
                  <a:srgbClr val="FF0000"/>
                </a:solidFill>
              </a:rPr>
              <a:t>a terabyte of data </a:t>
            </a:r>
            <a:r>
              <a:rPr lang="en-US" sz="1800" dirty="0" smtClean="0"/>
              <a:t>per minute </a:t>
            </a:r>
          </a:p>
          <a:p>
            <a:pPr marL="339725" indent="-338138">
              <a:spcBef>
                <a:spcPts val="788"/>
              </a:spcBef>
              <a:buClr>
                <a:srgbClr val="CC3300"/>
              </a:buClr>
              <a:buSzPct val="90000"/>
              <a:buFont typeface="Monotype Sorts" charset="2"/>
              <a:buChar char=""/>
              <a:defRPr/>
            </a:pPr>
            <a:r>
              <a:rPr lang="en-US" sz="1800" dirty="0" smtClean="0"/>
              <a:t>Every mouse click on a web site is captured in </a:t>
            </a:r>
            <a:r>
              <a:rPr lang="en-US" sz="1800" dirty="0" smtClean="0">
                <a:solidFill>
                  <a:srgbClr val="FF0000"/>
                </a:solidFill>
              </a:rPr>
              <a:t>Web log files </a:t>
            </a:r>
          </a:p>
          <a:p>
            <a:pPr marL="339725" indent="-338138">
              <a:spcBef>
                <a:spcPts val="788"/>
              </a:spcBef>
              <a:buClr>
                <a:srgbClr val="CC3300"/>
              </a:buClr>
              <a:buSzPct val="90000"/>
              <a:buFont typeface="Monotype Sorts" charset="2"/>
              <a:buChar char=""/>
              <a:defRPr/>
            </a:pPr>
            <a:r>
              <a:rPr lang="en-US" sz="1800" dirty="0" smtClean="0"/>
              <a:t>Machines (smart meters, Sensors, GPS, </a:t>
            </a:r>
            <a:r>
              <a:rPr lang="en-US" sz="1800" dirty="0" err="1" smtClean="0"/>
              <a:t>etc</a:t>
            </a:r>
            <a:r>
              <a:rPr lang="en-US" sz="1800" dirty="0" smtClean="0"/>
              <a:t>) </a:t>
            </a:r>
          </a:p>
          <a:p>
            <a:pPr marL="339725" indent="-338138">
              <a:spcBef>
                <a:spcPts val="788"/>
              </a:spcBef>
              <a:buClr>
                <a:srgbClr val="CC3300"/>
              </a:buClr>
              <a:buSzPct val="90000"/>
              <a:buFont typeface="Monotype Sorts" charset="2"/>
              <a:buChar char=""/>
              <a:defRPr/>
            </a:pPr>
            <a:r>
              <a:rPr lang="en-US" sz="1800" dirty="0" smtClean="0"/>
              <a:t>Social </a:t>
            </a:r>
            <a:r>
              <a:rPr lang="en-US" sz="1800" dirty="0"/>
              <a:t>media </a:t>
            </a:r>
            <a:r>
              <a:rPr lang="en-US" sz="1800" dirty="0" smtClean="0"/>
              <a:t>sites</a:t>
            </a:r>
            <a:endParaRPr lang="en-US" sz="1800" dirty="0"/>
          </a:p>
          <a:p>
            <a:pPr marL="339725" indent="-338138">
              <a:spcBef>
                <a:spcPts val="788"/>
              </a:spcBef>
              <a:buClr>
                <a:srgbClr val="CC3300"/>
              </a:buClr>
              <a:buSzPct val="90000"/>
              <a:buFont typeface="Monotype Sorts" charset="2"/>
              <a:buChar char=""/>
              <a:defRPr/>
            </a:pPr>
            <a:endParaRPr lang="en-US" sz="1800" dirty="0" smtClean="0"/>
          </a:p>
          <a:p>
            <a:pPr>
              <a:spcBef>
                <a:spcPts val="788"/>
              </a:spcBef>
              <a:buClrTx/>
              <a:buSzPct val="90000"/>
              <a:buFontTx/>
              <a:buNone/>
              <a:defRPr/>
            </a:pPr>
            <a:endParaRPr lang="en-US" sz="1800" dirty="0" smtClean="0"/>
          </a:p>
          <a:p>
            <a:pPr>
              <a:spcBef>
                <a:spcPts val="788"/>
              </a:spcBef>
              <a:buClrTx/>
              <a:buSzPct val="90000"/>
              <a:buFontTx/>
              <a:buNone/>
              <a:defRPr/>
            </a:pPr>
            <a:endParaRPr lang="en-US" sz="1800" dirty="0" smtClean="0"/>
          </a:p>
          <a:p>
            <a:pPr>
              <a:spcBef>
                <a:spcPts val="788"/>
              </a:spcBef>
              <a:buClrTx/>
              <a:buSzPct val="90000"/>
              <a:buFontTx/>
              <a:buNone/>
              <a:defRPr/>
            </a:pPr>
            <a:endParaRPr lang="en-US" sz="1800" dirty="0" smtClean="0"/>
          </a:p>
        </p:txBody>
      </p:sp>
      <p:pic>
        <p:nvPicPr>
          <p:cNvPr id="25605" name="Picture 1"/>
          <p:cNvPicPr>
            <a:picLocks noChangeAspect="1"/>
          </p:cNvPicPr>
          <p:nvPr/>
        </p:nvPicPr>
        <p:blipFill>
          <a:blip r:embed="rId3"/>
          <a:srcRect/>
          <a:stretch>
            <a:fillRect/>
          </a:stretch>
        </p:blipFill>
        <p:spPr bwMode="auto">
          <a:xfrm>
            <a:off x="381000" y="2438400"/>
            <a:ext cx="8458200" cy="41148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10</a:t>
            </a:fld>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p:cNvSpPr txBox="1">
            <a:spLocks noChangeArrowheads="1"/>
          </p:cNvSpPr>
          <p:nvPr/>
        </p:nvSpPr>
        <p:spPr bwMode="auto">
          <a:xfrm>
            <a:off x="685800" y="1800225"/>
            <a:ext cx="7772400" cy="1933575"/>
          </a:xfrm>
          <a:prstGeom prst="rect">
            <a:avLst/>
          </a:prstGeom>
          <a:noFill/>
          <a:ln w="9525">
            <a:noFill/>
            <a:round/>
            <a:headEnd/>
            <a:tailEnd/>
          </a:ln>
          <a:effectLst/>
        </p:spPr>
        <p:txBody>
          <a:bodyPr anchor="b"/>
          <a:lstStyle/>
          <a:p>
            <a:pPr algn="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b="1" dirty="0" smtClean="0">
                <a:solidFill>
                  <a:srgbClr val="00B050"/>
                </a:solidFill>
              </a:rPr>
              <a:t>Data </a:t>
            </a:r>
            <a:r>
              <a:rPr lang="en-US" sz="4400" b="1" dirty="0" err="1">
                <a:solidFill>
                  <a:srgbClr val="00B050"/>
                </a:solidFill>
              </a:rPr>
              <a:t>curation</a:t>
            </a:r>
            <a:r>
              <a:rPr lang="en-US" sz="4400" b="1" dirty="0">
                <a:solidFill>
                  <a:srgbClr val="00B050"/>
                </a:solidFill>
              </a:rPr>
              <a:t>, preservation and data infrastructure  </a:t>
            </a: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100</a:t>
            </a:fld>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143000"/>
            <a:ext cx="7924800" cy="5040560"/>
          </a:xfrm>
        </p:spPr>
        <p:txBody>
          <a:bodyPr>
            <a:noAutofit/>
          </a:bodyPr>
          <a:lstStyle/>
          <a:p>
            <a:pPr marL="0" indent="0">
              <a:buNone/>
            </a:pPr>
            <a:r>
              <a:rPr lang="en-US" sz="2000" dirty="0" smtClean="0"/>
              <a:t/>
            </a:r>
            <a:br>
              <a:rPr lang="en-US" sz="2000" dirty="0" smtClean="0"/>
            </a:br>
            <a:r>
              <a:rPr lang="en-US" sz="2000" dirty="0" smtClean="0"/>
              <a:t>– This sub discipline includes Knowledge Areas</a:t>
            </a:r>
            <a:endParaRPr lang="en-US" sz="2000" dirty="0"/>
          </a:p>
          <a:p>
            <a:pPr marL="685800" lvl="1" indent="-285750"/>
            <a:r>
              <a:rPr lang="en-US" sz="2000" dirty="0"/>
              <a:t>Data </a:t>
            </a:r>
            <a:r>
              <a:rPr lang="en-US" sz="2000" dirty="0" err="1"/>
              <a:t>Modelling</a:t>
            </a:r>
            <a:r>
              <a:rPr lang="en-US" sz="2000" dirty="0"/>
              <a:t> and Design, </a:t>
            </a:r>
            <a:endParaRPr lang="en-US" sz="2000" dirty="0" smtClean="0"/>
          </a:p>
          <a:p>
            <a:pPr marL="685800" lvl="1" indent="-285750"/>
            <a:r>
              <a:rPr lang="en-US" sz="2000" dirty="0" smtClean="0"/>
              <a:t>Data </a:t>
            </a:r>
            <a:r>
              <a:rPr lang="en-US" sz="2000" dirty="0"/>
              <a:t>Governance,  </a:t>
            </a:r>
          </a:p>
          <a:p>
            <a:pPr marL="685800" lvl="1" indent="-285750"/>
            <a:r>
              <a:rPr lang="en-US" sz="2000" dirty="0" smtClean="0"/>
              <a:t>Data </a:t>
            </a:r>
            <a:r>
              <a:rPr lang="en-US" sz="2000" dirty="0"/>
              <a:t>Storage and Operations, </a:t>
            </a:r>
          </a:p>
          <a:p>
            <a:pPr marL="685800" lvl="1" indent="-285750"/>
            <a:r>
              <a:rPr lang="en-US" sz="2000" dirty="0" smtClean="0"/>
              <a:t>Data </a:t>
            </a:r>
            <a:r>
              <a:rPr lang="en-US" sz="2000" dirty="0"/>
              <a:t>Security, </a:t>
            </a:r>
          </a:p>
          <a:p>
            <a:pPr marL="685800" lvl="1" indent="-285750"/>
            <a:r>
              <a:rPr lang="en-US" sz="2000" dirty="0" smtClean="0"/>
              <a:t>Data </a:t>
            </a:r>
            <a:r>
              <a:rPr lang="en-US" sz="2000" dirty="0"/>
              <a:t>Integration and Interoperability, </a:t>
            </a:r>
          </a:p>
          <a:p>
            <a:pPr marL="685800" lvl="1" indent="-285750"/>
            <a:r>
              <a:rPr lang="en-US" sz="2000" dirty="0" smtClean="0"/>
              <a:t>Documents </a:t>
            </a:r>
            <a:r>
              <a:rPr lang="en-US" sz="2000" dirty="0"/>
              <a:t>and Content, </a:t>
            </a:r>
          </a:p>
          <a:p>
            <a:pPr marL="685800" lvl="1" indent="-285750"/>
            <a:r>
              <a:rPr lang="en-US" sz="2000" dirty="0" smtClean="0"/>
              <a:t>Reference </a:t>
            </a:r>
            <a:r>
              <a:rPr lang="en-US" sz="2000" dirty="0"/>
              <a:t>and Master Data, </a:t>
            </a:r>
          </a:p>
          <a:p>
            <a:pPr marL="685800" lvl="1" indent="-285750"/>
            <a:r>
              <a:rPr lang="en-US" sz="2000" dirty="0" smtClean="0"/>
              <a:t>Data Quality</a:t>
            </a:r>
          </a:p>
          <a:p>
            <a:pPr marL="685800" lvl="1" indent="-285750" fontAlgn="auto">
              <a:spcAft>
                <a:spcPts val="0"/>
              </a:spcAft>
            </a:pPr>
            <a:r>
              <a:rPr lang="en-US" sz="2000" dirty="0">
                <a:solidFill>
                  <a:prstClr val="black"/>
                </a:solidFill>
              </a:rPr>
              <a:t>PID, metadata, data registries  </a:t>
            </a:r>
          </a:p>
          <a:p>
            <a:pPr marL="685800" lvl="1" indent="-285750" fontAlgn="auto">
              <a:spcAft>
                <a:spcPts val="0"/>
              </a:spcAft>
            </a:pPr>
            <a:r>
              <a:rPr lang="en-US" sz="2000" dirty="0" smtClean="0">
                <a:solidFill>
                  <a:prstClr val="black"/>
                </a:solidFill>
              </a:rPr>
              <a:t>Data </a:t>
            </a:r>
            <a:r>
              <a:rPr lang="en-US" sz="2000" dirty="0">
                <a:solidFill>
                  <a:prstClr val="black"/>
                </a:solidFill>
              </a:rPr>
              <a:t>Management Plan</a:t>
            </a:r>
          </a:p>
          <a:p>
            <a:pPr marL="685800" lvl="1" indent="-285750" fontAlgn="auto">
              <a:spcAft>
                <a:spcPts val="0"/>
              </a:spcAft>
            </a:pPr>
            <a:r>
              <a:rPr lang="en-US" sz="2000" dirty="0" smtClean="0">
                <a:solidFill>
                  <a:prstClr val="black"/>
                </a:solidFill>
              </a:rPr>
              <a:t>Open </a:t>
            </a:r>
            <a:r>
              <a:rPr lang="en-US" sz="2000" dirty="0">
                <a:solidFill>
                  <a:prstClr val="black"/>
                </a:solidFill>
              </a:rPr>
              <a:t>Science, Open Data, Open Access, ORCID</a:t>
            </a:r>
          </a:p>
          <a:p>
            <a:pPr marL="400050" lvl="1" indent="0">
              <a:buNone/>
            </a:pPr>
            <a:endParaRPr lang="en-US" sz="2000" dirty="0"/>
          </a:p>
          <a:p>
            <a:endParaRPr lang="en-US" sz="2000" dirty="0"/>
          </a:p>
        </p:txBody>
      </p:sp>
      <p:sp>
        <p:nvSpPr>
          <p:cNvPr id="6" name="Slide Number Placeholder 5"/>
          <p:cNvSpPr>
            <a:spLocks noGrp="1"/>
          </p:cNvSpPr>
          <p:nvPr>
            <p:ph type="sldNum" sz="quarter" idx="12"/>
          </p:nvPr>
        </p:nvSpPr>
        <p:spPr/>
        <p:txBody>
          <a:bodyPr/>
          <a:lstStyle/>
          <a:p>
            <a:fld id="{5444D61A-D5EF-4AD7-8CFF-82B00AE13C42}" type="slidenum">
              <a:rPr lang="en-GB" smtClean="0">
                <a:solidFill>
                  <a:prstClr val="black">
                    <a:tint val="75000"/>
                  </a:prstClr>
                </a:solidFill>
              </a:rPr>
              <a:pPr/>
              <a:t>101</a:t>
            </a:fld>
            <a:endParaRPr lang="en-GB">
              <a:solidFill>
                <a:prstClr val="black">
                  <a:tint val="75000"/>
                </a:prstClr>
              </a:solidFill>
            </a:endParaRPr>
          </a:p>
        </p:txBody>
      </p:sp>
      <p:sp>
        <p:nvSpPr>
          <p:cNvPr id="7" name="Content Placeholder 2"/>
          <p:cNvSpPr txBox="1">
            <a:spLocks/>
          </p:cNvSpPr>
          <p:nvPr/>
        </p:nvSpPr>
        <p:spPr>
          <a:xfrm>
            <a:off x="4777229" y="1271025"/>
            <a:ext cx="4104456" cy="504056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lvl="1" indent="0" fontAlgn="auto">
              <a:spcAft>
                <a:spcPts val="0"/>
              </a:spcAft>
              <a:buFont typeface="Arial" pitchFamily="34" charset="0"/>
              <a:buNone/>
            </a:pPr>
            <a:endParaRPr lang="en-US" sz="2000" dirty="0">
              <a:solidFill>
                <a:prstClr val="black"/>
              </a:solidFill>
            </a:endParaRPr>
          </a:p>
        </p:txBody>
      </p:sp>
      <p:sp>
        <p:nvSpPr>
          <p:cNvPr id="5" name="Rectangle 4"/>
          <p:cNvSpPr/>
          <p:nvPr/>
        </p:nvSpPr>
        <p:spPr>
          <a:xfrm>
            <a:off x="533400" y="381000"/>
            <a:ext cx="8153400" cy="954107"/>
          </a:xfrm>
          <a:prstGeom prst="rect">
            <a:avLst/>
          </a:prstGeom>
        </p:spPr>
        <p:txBody>
          <a:bodyPr wrap="square">
            <a:spAutoFit/>
          </a:bodyPr>
          <a:lstStyle/>
          <a:p>
            <a:pPr algn="ct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800" b="1" dirty="0">
                <a:solidFill>
                  <a:srgbClr val="00B050"/>
                </a:solidFill>
              </a:rPr>
              <a:t>Data </a:t>
            </a:r>
            <a:r>
              <a:rPr lang="en-US" sz="2800" b="1" dirty="0" err="1">
                <a:solidFill>
                  <a:srgbClr val="00B050"/>
                </a:solidFill>
              </a:rPr>
              <a:t>curation</a:t>
            </a:r>
            <a:r>
              <a:rPr lang="en-US" sz="2800" b="1" dirty="0">
                <a:solidFill>
                  <a:srgbClr val="00B050"/>
                </a:solidFill>
              </a:rPr>
              <a:t>, preservation and data infrastructure  </a:t>
            </a:r>
          </a:p>
        </p:txBody>
      </p:sp>
    </p:spTree>
    <p:extLst>
      <p:ext uri="{BB962C8B-B14F-4D97-AF65-F5344CB8AC3E}">
        <p14:creationId xmlns:p14="http://schemas.microsoft.com/office/powerpoint/2010/main" val="403773262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5 - Θέση αριθμού διαφάνειας"/>
          <p:cNvSpPr>
            <a:spLocks noGrp="1"/>
          </p:cNvSpPr>
          <p:nvPr>
            <p:ph type="sldNum" sz="quarter" idx="12"/>
          </p:nvPr>
        </p:nvSpPr>
        <p:spPr>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FA17B25C-B697-47BA-91DA-EB4C2DC0930D}" type="slidenum">
              <a:rPr lang="el-GR" smtClean="0">
                <a:solidFill>
                  <a:schemeClr val="bg1"/>
                </a:solidFill>
              </a:rPr>
              <a:pPr eaLnBrk="1" hangingPunct="1">
                <a:defRPr/>
              </a:pPr>
              <a:t>102</a:t>
            </a:fld>
            <a:endParaRPr lang="el-GR" smtClean="0">
              <a:solidFill>
                <a:schemeClr val="bg1"/>
              </a:solidFill>
            </a:endParaRPr>
          </a:p>
        </p:txBody>
      </p:sp>
      <p:sp>
        <p:nvSpPr>
          <p:cNvPr id="32771" name="AutoShape 2"/>
          <p:cNvSpPr>
            <a:spLocks noGrp="1" noChangeArrowheads="1"/>
          </p:cNvSpPr>
          <p:nvPr>
            <p:ph type="title"/>
          </p:nvPr>
        </p:nvSpPr>
        <p:spPr/>
        <p:txBody>
          <a:bodyPr/>
          <a:lstStyle/>
          <a:p>
            <a:pPr algn="ctr" eaLnBrk="1" hangingPunct="1">
              <a:defRPr/>
            </a:pPr>
            <a:r>
              <a:rPr lang="en-US" sz="2800" b="1" dirty="0">
                <a:solidFill>
                  <a:srgbClr val="CC3300"/>
                </a:solidFill>
                <a:effectLst>
                  <a:outerShdw blurRad="38100" dist="38100" dir="2700000" algn="tl">
                    <a:srgbClr val="000000"/>
                  </a:outerShdw>
                </a:effectLst>
              </a:rPr>
              <a:t>History of the Web</a:t>
            </a:r>
          </a:p>
        </p:txBody>
      </p:sp>
      <p:sp>
        <p:nvSpPr>
          <p:cNvPr id="32772" name="Rectangle 3"/>
          <p:cNvSpPr>
            <a:spLocks noGrp="1" noChangeArrowheads="1"/>
          </p:cNvSpPr>
          <p:nvPr>
            <p:ph type="body" idx="1"/>
          </p:nvPr>
        </p:nvSpPr>
        <p:spPr/>
        <p:txBody>
          <a:bodyPr/>
          <a:lstStyle/>
          <a:p>
            <a:r>
              <a:rPr lang="en-US" sz="2400" kern="1200" dirty="0">
                <a:solidFill>
                  <a:srgbClr val="0070C0"/>
                </a:solidFill>
                <a:latin typeface="Perpetua" pitchFamily="18" charset="0"/>
                <a:ea typeface="MS PGothic" pitchFamily="34" charset="-128"/>
                <a:cs typeface="Arial" charset="0"/>
              </a:rPr>
              <a:t>Semantic Web is build upon  artificial </a:t>
            </a:r>
            <a:r>
              <a:rPr lang="en-US" sz="2400" kern="1200" dirty="0" smtClean="0">
                <a:solidFill>
                  <a:srgbClr val="0070C0"/>
                </a:solidFill>
                <a:latin typeface="Perpetua" pitchFamily="18" charset="0"/>
                <a:ea typeface="MS PGothic" pitchFamily="34" charset="-128"/>
                <a:cs typeface="Arial" charset="0"/>
              </a:rPr>
              <a:t>intelligence</a:t>
            </a:r>
            <a:endParaRPr lang="en-US" sz="2400" kern="1200" dirty="0">
              <a:solidFill>
                <a:srgbClr val="0070C0"/>
              </a:solidFill>
              <a:latin typeface="Perpetua" pitchFamily="18" charset="0"/>
              <a:ea typeface="MS PGothic" pitchFamily="34" charset="-128"/>
              <a:cs typeface="Arial" charset="0"/>
            </a:endParaRPr>
          </a:p>
          <a:p>
            <a:r>
              <a:rPr lang="en-US" sz="2400" kern="1200" dirty="0">
                <a:solidFill>
                  <a:srgbClr val="0070C0"/>
                </a:solidFill>
                <a:latin typeface="Perpetua" pitchFamily="18" charset="0"/>
                <a:ea typeface="MS PGothic" pitchFamily="34" charset="-128"/>
                <a:cs typeface="Arial" charset="0"/>
              </a:rPr>
              <a:t>The problem of AI is scientific one but the SW is technology adoption (engineering )</a:t>
            </a:r>
          </a:p>
          <a:p>
            <a:r>
              <a:rPr lang="en-US" sz="2400" kern="1200" dirty="0">
                <a:solidFill>
                  <a:srgbClr val="0070C0"/>
                </a:solidFill>
                <a:latin typeface="Perpetua" pitchFamily="18" charset="0"/>
                <a:ea typeface="MS PGothic" pitchFamily="34" charset="-128"/>
                <a:cs typeface="Arial" charset="0"/>
              </a:rPr>
              <a:t>The goal of SW is not to reach human-level intelligence</a:t>
            </a:r>
          </a:p>
          <a:p>
            <a:r>
              <a:rPr lang="en-US" sz="2400" kern="1200" dirty="0">
                <a:solidFill>
                  <a:srgbClr val="0070C0"/>
                </a:solidFill>
                <a:latin typeface="Perpetua" pitchFamily="18" charset="0"/>
                <a:ea typeface="MS PGothic" pitchFamily="34" charset="-128"/>
                <a:cs typeface="Arial" charset="0"/>
              </a:rPr>
              <a:t>In SW, partial solutions work. </a:t>
            </a:r>
          </a:p>
          <a:p>
            <a:pPr lvl="1"/>
            <a:r>
              <a:rPr lang="en-US" sz="2400" kern="1200" dirty="0">
                <a:solidFill>
                  <a:srgbClr val="0070C0"/>
                </a:solidFill>
                <a:latin typeface="Perpetua" pitchFamily="18" charset="0"/>
                <a:ea typeface="MS PGothic" pitchFamily="34" charset="-128"/>
                <a:cs typeface="Arial" charset="0"/>
              </a:rPr>
              <a:t>Even if an intelligent agent is not able to come to all conclusions that a human user might draw, the agent will still contribute to a Web much superior to the current Web. </a:t>
            </a:r>
          </a:p>
        </p:txBody>
      </p:sp>
    </p:spTree>
    <p:extLst>
      <p:ext uri="{BB962C8B-B14F-4D97-AF65-F5344CB8AC3E}">
        <p14:creationId xmlns:p14="http://schemas.microsoft.com/office/powerpoint/2010/main" val="41743899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1"/>
          <p:cNvSpPr txBox="1">
            <a:spLocks noChangeArrowheads="1"/>
          </p:cNvSpPr>
          <p:nvPr/>
        </p:nvSpPr>
        <p:spPr bwMode="auto">
          <a:xfrm>
            <a:off x="609600" y="304800"/>
            <a:ext cx="77724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bIns="9144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9pPr>
          </a:lstStyle>
          <a:p>
            <a:pPr algn="ctr" eaLnBrk="1" hangingPunct="1">
              <a:buClrTx/>
              <a:buFont typeface="Times New Roman" pitchFamily="16" charset="0"/>
              <a:buNone/>
              <a:defRPr/>
            </a:pPr>
            <a:r>
              <a:rPr lang="en-US" sz="2800" b="1" dirty="0">
                <a:solidFill>
                  <a:srgbClr val="CC3300"/>
                </a:solidFill>
                <a:effectLst>
                  <a:outerShdw blurRad="38100" dist="38100" dir="2700000" algn="tl">
                    <a:srgbClr val="000000"/>
                  </a:outerShdw>
                </a:effectLst>
              </a:rPr>
              <a:t>History of the Web</a:t>
            </a:r>
          </a:p>
        </p:txBody>
      </p:sp>
      <p:sp>
        <p:nvSpPr>
          <p:cNvPr id="31747" name="Text Box 2"/>
          <p:cNvSpPr txBox="1">
            <a:spLocks noChangeArrowheads="1"/>
          </p:cNvSpPr>
          <p:nvPr/>
        </p:nvSpPr>
        <p:spPr bwMode="auto">
          <a:xfrm>
            <a:off x="838200" y="1143000"/>
            <a:ext cx="80010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485775" indent="-484188">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defRPr sz="1600">
                <a:solidFill>
                  <a:schemeClr val="bg1"/>
                </a:solidFill>
                <a:latin typeface="Arial" pitchFamily="34" charset="0"/>
                <a:ea typeface="MS PGothic" pitchFamily="34" charset="-128"/>
              </a:defRPr>
            </a:lvl1pPr>
            <a:lvl2pPr marL="741363" indent="-284163">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defRPr sz="1600">
                <a:solidFill>
                  <a:schemeClr val="bg1"/>
                </a:solidFill>
                <a:latin typeface="Arial" pitchFamily="34" charset="0"/>
                <a:ea typeface="MS PGothic" pitchFamily="34" charset="-128"/>
              </a:defRPr>
            </a:lvl2pPr>
            <a:lvl3pPr>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defRPr sz="1600">
                <a:solidFill>
                  <a:schemeClr val="bg1"/>
                </a:solidFill>
                <a:latin typeface="Arial" pitchFamily="34" charset="0"/>
                <a:ea typeface="MS PGothic" pitchFamily="34" charset="-128"/>
              </a:defRPr>
            </a:lvl3pPr>
            <a:lvl4pPr>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defRPr sz="1600">
                <a:solidFill>
                  <a:schemeClr val="bg1"/>
                </a:solidFill>
                <a:latin typeface="Arial" pitchFamily="34" charset="0"/>
                <a:ea typeface="MS PGothic" pitchFamily="34" charset="-128"/>
              </a:defRPr>
            </a:lvl4pPr>
            <a:lvl5pPr>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defRPr sz="1600">
                <a:solidFill>
                  <a:schemeClr val="bg1"/>
                </a:solidFill>
                <a:latin typeface="Arial" pitchFamily="34" charset="0"/>
                <a:ea typeface="MS PGothic" pitchFamily="34" charset="-128"/>
              </a:defRPr>
            </a:lvl9pPr>
          </a:lstStyle>
          <a:p>
            <a:pPr marL="344488" lvl="2" indent="-342900" algn="just">
              <a:lnSpc>
                <a:spcPct val="150000"/>
              </a:lnSpc>
              <a:buFont typeface="Arial" pitchFamily="34" charset="0"/>
              <a:buChar char="•"/>
            </a:pPr>
            <a:r>
              <a:rPr lang="en-US" sz="2400" dirty="0" smtClean="0">
                <a:solidFill>
                  <a:srgbClr val="006699"/>
                </a:solidFill>
                <a:latin typeface="Perpetua" pitchFamily="18" charset="0"/>
              </a:rPr>
              <a:t>Measures Taken by W3C </a:t>
            </a:r>
          </a:p>
          <a:p>
            <a:pPr marL="801688" lvl="3" indent="-342900" algn="just">
              <a:lnSpc>
                <a:spcPct val="150000"/>
              </a:lnSpc>
              <a:buFont typeface="Arial" pitchFamily="34" charset="0"/>
              <a:buChar char="•"/>
            </a:pPr>
            <a:r>
              <a:rPr lang="en-US" sz="2400" dirty="0">
                <a:solidFill>
                  <a:srgbClr val="006699"/>
                </a:solidFill>
                <a:latin typeface="Perpetua" pitchFamily="18" charset="0"/>
              </a:rPr>
              <a:t>Introduce the </a:t>
            </a:r>
            <a:r>
              <a:rPr lang="en-US" sz="2400" dirty="0">
                <a:solidFill>
                  <a:srgbClr val="006699"/>
                </a:solidFill>
                <a:latin typeface="Perpetua" pitchFamily="18" charset="0"/>
                <a:hlinkClick r:id="rId3" action="ppaction://hlinkfile"/>
              </a:rPr>
              <a:t>Semantic </a:t>
            </a:r>
            <a:r>
              <a:rPr lang="en-US" sz="2400" dirty="0" smtClean="0">
                <a:solidFill>
                  <a:srgbClr val="006699"/>
                </a:solidFill>
                <a:latin typeface="Perpetua" pitchFamily="18" charset="0"/>
                <a:hlinkClick r:id="rId3" action="ppaction://hlinkfile"/>
              </a:rPr>
              <a:t>Web</a:t>
            </a:r>
            <a:endParaRPr lang="en-US" sz="2400" dirty="0" smtClean="0">
              <a:solidFill>
                <a:srgbClr val="006699"/>
              </a:solidFill>
              <a:latin typeface="Perpetua" pitchFamily="18" charset="0"/>
            </a:endParaRPr>
          </a:p>
          <a:p>
            <a:pPr marL="801688" lvl="3" indent="-342900" algn="just">
              <a:lnSpc>
                <a:spcPct val="150000"/>
              </a:lnSpc>
              <a:buFont typeface="Arial" pitchFamily="34" charset="0"/>
              <a:buChar char="•"/>
            </a:pPr>
            <a:r>
              <a:rPr lang="en-US" sz="2400" dirty="0" smtClean="0">
                <a:solidFill>
                  <a:srgbClr val="006699"/>
                </a:solidFill>
                <a:latin typeface="Perpetua" pitchFamily="18" charset="0"/>
              </a:rPr>
              <a:t>W3c has set a standard for data exchange </a:t>
            </a:r>
          </a:p>
          <a:p>
            <a:pPr marL="1258888" lvl="4" indent="-342900" algn="just">
              <a:lnSpc>
                <a:spcPct val="150000"/>
              </a:lnSpc>
              <a:buFont typeface="Arial" pitchFamily="34" charset="0"/>
              <a:buChar char="•"/>
            </a:pPr>
            <a:r>
              <a:rPr lang="en-US" sz="2400" dirty="0">
                <a:solidFill>
                  <a:srgbClr val="006699"/>
                </a:solidFill>
                <a:latin typeface="Perpetua" pitchFamily="18" charset="0"/>
              </a:rPr>
              <a:t>A graphical data </a:t>
            </a:r>
            <a:r>
              <a:rPr lang="en-US" sz="2400" dirty="0" smtClean="0">
                <a:solidFill>
                  <a:srgbClr val="006699"/>
                </a:solidFill>
                <a:latin typeface="Perpetua" pitchFamily="18" charset="0"/>
              </a:rPr>
              <a:t>model (aka. RDF)</a:t>
            </a:r>
          </a:p>
          <a:p>
            <a:pPr marL="801688" lvl="3" indent="-342900" algn="just">
              <a:lnSpc>
                <a:spcPct val="150000"/>
              </a:lnSpc>
              <a:buFont typeface="Arial" pitchFamily="34" charset="0"/>
              <a:buChar char="•"/>
            </a:pPr>
            <a:r>
              <a:rPr lang="en-US" sz="2400" dirty="0" smtClean="0">
                <a:solidFill>
                  <a:srgbClr val="006699"/>
                </a:solidFill>
                <a:latin typeface="Perpetua" pitchFamily="18" charset="0"/>
              </a:rPr>
              <a:t>Data become first class citizen of the Web</a:t>
            </a:r>
          </a:p>
          <a:p>
            <a:pPr marL="1258888" lvl="4" indent="-342900" algn="just">
              <a:lnSpc>
                <a:spcPct val="150000"/>
              </a:lnSpc>
              <a:buFont typeface="Arial" pitchFamily="34" charset="0"/>
              <a:buChar char="•"/>
            </a:pPr>
            <a:r>
              <a:rPr lang="en-US" sz="2400" dirty="0" smtClean="0">
                <a:solidFill>
                  <a:srgbClr val="006699"/>
                </a:solidFill>
                <a:latin typeface="Perpetua" pitchFamily="18" charset="0"/>
              </a:rPr>
              <a:t>Publishing document is not encouraged </a:t>
            </a:r>
          </a:p>
        </p:txBody>
      </p:sp>
      <p:sp>
        <p:nvSpPr>
          <p:cNvPr id="31748" name="Slide Number Placeholder 2"/>
          <p:cNvSpPr>
            <a:spLocks noGrp="1"/>
          </p:cNvSpPr>
          <p:nvPr>
            <p:ph type="sldNum" sz="quarter" idx="10"/>
          </p:nvPr>
        </p:nvSpPr>
        <p:spPr>
          <a:xfrm>
            <a:off x="84138" y="6242050"/>
            <a:ext cx="581025" cy="482600"/>
          </a:xfrm>
          <a:noFill/>
          <a:extLst>
            <a:ext uri="{91240B29-F687-4F45-9708-019B960494DF}">
              <a14:hiddenLine xmlns:a14="http://schemas.microsoft.com/office/drawing/2010/main" w="9525">
                <a:solidFill>
                  <a:srgbClr val="3465A4"/>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9pPr>
          </a:lstStyle>
          <a:p>
            <a:fld id="{2F787EDA-7BE7-4C68-994E-7E513DC7E0EA}" type="slidenum">
              <a:rPr lang="el-GR" smtClean="0">
                <a:solidFill>
                  <a:srgbClr val="000000"/>
                </a:solidFill>
              </a:rPr>
              <a:pPr/>
              <a:t>103</a:t>
            </a:fld>
            <a:endParaRPr lang="el-GR" smtClean="0">
              <a:solidFill>
                <a:srgbClr val="000000"/>
              </a:solidFill>
            </a:endParaRPr>
          </a:p>
        </p:txBody>
      </p:sp>
    </p:spTree>
    <p:extLst>
      <p:ext uri="{BB962C8B-B14F-4D97-AF65-F5344CB8AC3E}">
        <p14:creationId xmlns:p14="http://schemas.microsoft.com/office/powerpoint/2010/main" val="262868412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5 - Θέση αριθμού διαφάνειας"/>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26B12420-DDCD-4569-88C4-1C7190EA954D}" type="slidenum">
              <a:rPr lang="el-GR" smtClean="0"/>
              <a:pPr eaLnBrk="1" hangingPunct="1"/>
              <a:t>104</a:t>
            </a:fld>
            <a:endParaRPr lang="el-GR" dirty="0" smtClean="0"/>
          </a:p>
        </p:txBody>
      </p:sp>
      <p:sp>
        <p:nvSpPr>
          <p:cNvPr id="7171" name="AutoShape 2"/>
          <p:cNvSpPr>
            <a:spLocks noGrp="1" noChangeArrowheads="1"/>
          </p:cNvSpPr>
          <p:nvPr>
            <p:ph type="title"/>
          </p:nvPr>
        </p:nvSpPr>
        <p:spPr>
          <a:xfrm>
            <a:off x="457200" y="277813"/>
            <a:ext cx="8229600" cy="560387"/>
          </a:xfrm>
        </p:spPr>
        <p:txBody>
          <a:bodyPr/>
          <a:lstStyle/>
          <a:p>
            <a:pPr algn="ctr" eaLnBrk="1" hangingPunct="1">
              <a:defRPr/>
            </a:pPr>
            <a:r>
              <a:rPr lang="en-US" sz="2800" b="1" dirty="0">
                <a:solidFill>
                  <a:srgbClr val="CC3300"/>
                </a:solidFill>
                <a:effectLst>
                  <a:outerShdw blurRad="38100" dist="38100" dir="2700000" algn="tl">
                    <a:srgbClr val="000000"/>
                  </a:outerShdw>
                </a:effectLst>
              </a:rPr>
              <a:t>History of the Web</a:t>
            </a:r>
          </a:p>
        </p:txBody>
      </p:sp>
      <p:sp>
        <p:nvSpPr>
          <p:cNvPr id="7172" name="Rectangle 3"/>
          <p:cNvSpPr>
            <a:spLocks noGrp="1" noChangeArrowheads="1"/>
          </p:cNvSpPr>
          <p:nvPr>
            <p:ph type="body" idx="1"/>
          </p:nvPr>
        </p:nvSpPr>
        <p:spPr>
          <a:xfrm>
            <a:off x="457200" y="914400"/>
            <a:ext cx="8229600" cy="5216525"/>
          </a:xfrm>
        </p:spPr>
        <p:txBody>
          <a:bodyPr/>
          <a:lstStyle/>
          <a:p>
            <a:pPr lvl="1" eaLnBrk="1" hangingPunct="1"/>
            <a:r>
              <a:rPr lang="en-GB" sz="2400" kern="1200" dirty="0" smtClean="0">
                <a:solidFill>
                  <a:srgbClr val="006699"/>
                </a:solidFill>
                <a:latin typeface="Perpetua" pitchFamily="18" charset="0"/>
                <a:ea typeface="MS PGothic" pitchFamily="34" charset="-128"/>
                <a:cs typeface="Arial" charset="0"/>
              </a:rPr>
              <a:t>Resources</a:t>
            </a:r>
            <a:endParaRPr lang="en-GB" sz="2400" kern="1200" dirty="0">
              <a:solidFill>
                <a:srgbClr val="006699"/>
              </a:solidFill>
              <a:latin typeface="Perpetua" pitchFamily="18" charset="0"/>
              <a:ea typeface="MS PGothic" pitchFamily="34" charset="-128"/>
              <a:cs typeface="Arial" charset="0"/>
            </a:endParaRPr>
          </a:p>
          <a:p>
            <a:pPr lvl="2" eaLnBrk="1" hangingPunct="1"/>
            <a:r>
              <a:rPr lang="en-US" sz="2000" kern="1200" dirty="0">
                <a:solidFill>
                  <a:srgbClr val="006699"/>
                </a:solidFill>
                <a:latin typeface="Perpetua" pitchFamily="18" charset="0"/>
                <a:ea typeface="MS PGothic" pitchFamily="34" charset="-128"/>
                <a:cs typeface="Arial" charset="0"/>
              </a:rPr>
              <a:t>A thing we want to talk about</a:t>
            </a:r>
            <a:endParaRPr lang="en-GB" sz="2000" kern="1200" dirty="0">
              <a:solidFill>
                <a:srgbClr val="006699"/>
              </a:solidFill>
              <a:latin typeface="Perpetua" pitchFamily="18" charset="0"/>
              <a:ea typeface="MS PGothic" pitchFamily="34" charset="-128"/>
              <a:cs typeface="Arial" charset="0"/>
            </a:endParaRPr>
          </a:p>
          <a:p>
            <a:pPr lvl="2" eaLnBrk="1" hangingPunct="1"/>
            <a:r>
              <a:rPr lang="en-GB" sz="2000" kern="1200" dirty="0">
                <a:solidFill>
                  <a:srgbClr val="006699"/>
                </a:solidFill>
                <a:latin typeface="Perpetua" pitchFamily="18" charset="0"/>
                <a:ea typeface="MS PGothic" pitchFamily="34" charset="-128"/>
                <a:cs typeface="Arial" charset="0"/>
              </a:rPr>
              <a:t>E.g. authors, books, publishers, places, people, hotels</a:t>
            </a:r>
          </a:p>
          <a:p>
            <a:pPr lvl="1" eaLnBrk="1" hangingPunct="1"/>
            <a:r>
              <a:rPr lang="en-GB" sz="2400" kern="1200" dirty="0" smtClean="0">
                <a:solidFill>
                  <a:srgbClr val="006699"/>
                </a:solidFill>
                <a:latin typeface="Perpetua" pitchFamily="18" charset="0"/>
                <a:ea typeface="MS PGothic" pitchFamily="34" charset="-128"/>
                <a:cs typeface="Arial" charset="0"/>
              </a:rPr>
              <a:t>Properties</a:t>
            </a:r>
            <a:endParaRPr lang="en-GB" sz="2400" kern="1200" dirty="0">
              <a:solidFill>
                <a:srgbClr val="006699"/>
              </a:solidFill>
              <a:latin typeface="Perpetua" pitchFamily="18" charset="0"/>
              <a:ea typeface="MS PGothic" pitchFamily="34" charset="-128"/>
              <a:cs typeface="Arial" charset="0"/>
            </a:endParaRPr>
          </a:p>
          <a:p>
            <a:pPr lvl="2" eaLnBrk="1" hangingPunct="1"/>
            <a:r>
              <a:rPr lang="en-GB" sz="2000" kern="1200" dirty="0">
                <a:solidFill>
                  <a:srgbClr val="006699"/>
                </a:solidFill>
                <a:latin typeface="Perpetua" pitchFamily="18" charset="0"/>
                <a:ea typeface="MS PGothic" pitchFamily="34" charset="-128"/>
                <a:cs typeface="Arial" charset="0"/>
              </a:rPr>
              <a:t>Describe relations between resources</a:t>
            </a:r>
          </a:p>
          <a:p>
            <a:pPr lvl="2" eaLnBrk="1" hangingPunct="1"/>
            <a:r>
              <a:rPr lang="en-GB" sz="2000" kern="1200" dirty="0">
                <a:solidFill>
                  <a:srgbClr val="006699"/>
                </a:solidFill>
                <a:latin typeface="Perpetua" pitchFamily="18" charset="0"/>
                <a:ea typeface="MS PGothic" pitchFamily="34" charset="-128"/>
                <a:cs typeface="Arial" charset="0"/>
              </a:rPr>
              <a:t>E.g. “written by”, “age”, “title”, etc. </a:t>
            </a:r>
            <a:endParaRPr lang="en-US" sz="2000" kern="1200" dirty="0">
              <a:solidFill>
                <a:srgbClr val="006699"/>
              </a:solidFill>
              <a:latin typeface="Perpetua" pitchFamily="18" charset="0"/>
              <a:ea typeface="MS PGothic" pitchFamily="34" charset="-128"/>
              <a:cs typeface="Arial" charset="0"/>
            </a:endParaRPr>
          </a:p>
          <a:p>
            <a:pPr lvl="1" eaLnBrk="1" hangingPunct="1"/>
            <a:r>
              <a:rPr lang="en-GB" sz="2400" kern="1200" dirty="0" smtClean="0">
                <a:solidFill>
                  <a:srgbClr val="006699"/>
                </a:solidFill>
                <a:latin typeface="Perpetua" pitchFamily="18" charset="0"/>
                <a:ea typeface="MS PGothic" pitchFamily="34" charset="-128"/>
                <a:cs typeface="Arial" charset="0"/>
              </a:rPr>
              <a:t>Statements</a:t>
            </a:r>
            <a:endParaRPr lang="en-GB" sz="2400" kern="1200" dirty="0">
              <a:solidFill>
                <a:srgbClr val="006699"/>
              </a:solidFill>
              <a:latin typeface="Perpetua" pitchFamily="18" charset="0"/>
              <a:ea typeface="MS PGothic" pitchFamily="34" charset="-128"/>
              <a:cs typeface="Arial" charset="0"/>
            </a:endParaRPr>
          </a:p>
          <a:p>
            <a:pPr lvl="2" eaLnBrk="1" hangingPunct="1"/>
            <a:r>
              <a:rPr lang="en-US" sz="2000" kern="1200" dirty="0">
                <a:solidFill>
                  <a:srgbClr val="006699"/>
                </a:solidFill>
                <a:latin typeface="Perpetua" pitchFamily="18" charset="0"/>
                <a:ea typeface="MS PGothic" pitchFamily="34" charset="-128"/>
                <a:cs typeface="Arial" charset="0"/>
              </a:rPr>
              <a:t>A statement is an object-attribute-value triple</a:t>
            </a:r>
            <a:endParaRPr lang="en-GB" sz="2000" kern="1200" dirty="0">
              <a:solidFill>
                <a:srgbClr val="006699"/>
              </a:solidFill>
              <a:latin typeface="Perpetua" pitchFamily="18" charset="0"/>
              <a:ea typeface="MS PGothic" pitchFamily="34" charset="-128"/>
              <a:cs typeface="Arial" charset="0"/>
            </a:endParaRPr>
          </a:p>
          <a:p>
            <a:pPr lvl="2" eaLnBrk="1" hangingPunct="1"/>
            <a:r>
              <a:rPr lang="en-GB" sz="2000" kern="1200" dirty="0">
                <a:solidFill>
                  <a:srgbClr val="006699"/>
                </a:solidFill>
                <a:latin typeface="Perpetua" pitchFamily="18" charset="0"/>
                <a:ea typeface="MS PGothic" pitchFamily="34" charset="-128"/>
                <a:cs typeface="Arial" charset="0"/>
              </a:rPr>
              <a:t>It consists of a resource, a property, and a value</a:t>
            </a:r>
            <a:endParaRPr lang="en-US" sz="2000" kern="1200" dirty="0">
              <a:solidFill>
                <a:srgbClr val="006699"/>
              </a:solidFill>
              <a:latin typeface="Perpetua" pitchFamily="18" charset="0"/>
              <a:ea typeface="MS PGothic" pitchFamily="34" charset="-128"/>
              <a:cs typeface="Arial" charset="0"/>
            </a:endParaRPr>
          </a:p>
          <a:p>
            <a:pPr lvl="2" eaLnBrk="1" hangingPunct="1"/>
            <a:r>
              <a:rPr lang="en-US" sz="2000" kern="1200" dirty="0">
                <a:solidFill>
                  <a:srgbClr val="006699"/>
                </a:solidFill>
                <a:latin typeface="Perpetua" pitchFamily="18" charset="0"/>
                <a:ea typeface="MS PGothic" pitchFamily="34" charset="-128"/>
                <a:cs typeface="Arial" charset="0"/>
              </a:rPr>
              <a:t>Values can be resources or literals </a:t>
            </a:r>
            <a:endParaRPr lang="en-GB" sz="2000" kern="1200" dirty="0">
              <a:solidFill>
                <a:srgbClr val="006699"/>
              </a:solidFill>
              <a:latin typeface="Perpetua" pitchFamily="18" charset="0"/>
              <a:ea typeface="MS PGothic" pitchFamily="34" charset="-128"/>
              <a:cs typeface="Arial" charset="0"/>
            </a:endParaRPr>
          </a:p>
          <a:p>
            <a:pPr marL="247650" lvl="1" indent="-342900" algn="just">
              <a:lnSpc>
                <a:spcPct val="150000"/>
              </a:lnSpc>
              <a:buFont typeface="Arial" pitchFamily="34" charset="0"/>
              <a:buChar char="•"/>
            </a:pPr>
            <a:r>
              <a:rPr lang="en-US" dirty="0">
                <a:solidFill>
                  <a:srgbClr val="006699"/>
                </a:solidFill>
                <a:latin typeface="Perpetua" pitchFamily="18" charset="0"/>
              </a:rPr>
              <a:t>Subject, predicate, object (</a:t>
            </a:r>
            <a:r>
              <a:rPr lang="en-US" dirty="0">
                <a:solidFill>
                  <a:srgbClr val="006699"/>
                </a:solidFill>
                <a:latin typeface="Perpetua" pitchFamily="18" charset="0"/>
                <a:hlinkClick r:id="rId2" action="ppaction://hlinkfile"/>
              </a:rPr>
              <a:t>DBpedia</a:t>
            </a:r>
            <a:r>
              <a:rPr lang="en-US" dirty="0">
                <a:solidFill>
                  <a:srgbClr val="006699"/>
                </a:solidFill>
                <a:latin typeface="Perpetua" pitchFamily="18" charset="0"/>
              </a:rPr>
              <a:t>,  </a:t>
            </a:r>
            <a:r>
              <a:rPr lang="en-US" dirty="0">
                <a:solidFill>
                  <a:srgbClr val="006699"/>
                </a:solidFill>
                <a:latin typeface="Perpetua" pitchFamily="18" charset="0"/>
                <a:hlinkClick r:id="rId3" action="ppaction://hlinkfile"/>
              </a:rPr>
              <a:t>YAGO</a:t>
            </a:r>
            <a:r>
              <a:rPr lang="en-US" dirty="0" smtClean="0">
                <a:solidFill>
                  <a:srgbClr val="006699"/>
                </a:solidFill>
                <a:latin typeface="Perpetua" pitchFamily="18" charset="0"/>
              </a:rPr>
              <a:t>)</a:t>
            </a:r>
          </a:p>
          <a:p>
            <a:pPr marL="600075" lvl="2" indent="-342900" algn="just">
              <a:lnSpc>
                <a:spcPct val="150000"/>
              </a:lnSpc>
              <a:buFont typeface="Arial" pitchFamily="34" charset="0"/>
              <a:buChar char="•"/>
            </a:pPr>
            <a:r>
              <a:rPr lang="en-US" dirty="0" smtClean="0">
                <a:solidFill>
                  <a:srgbClr val="FF0000"/>
                </a:solidFill>
                <a:latin typeface="Perpetua" pitchFamily="18" charset="0"/>
              </a:rPr>
              <a:t>(</a:t>
            </a:r>
            <a:r>
              <a:rPr lang="en-US" dirty="0" err="1">
                <a:solidFill>
                  <a:srgbClr val="FF0000"/>
                </a:solidFill>
                <a:latin typeface="Perpetua" pitchFamily="18" charset="0"/>
              </a:rPr>
              <a:t>dbr:Ethiopia</a:t>
            </a:r>
            <a:r>
              <a:rPr lang="en-US" dirty="0">
                <a:solidFill>
                  <a:srgbClr val="FF0000"/>
                </a:solidFill>
                <a:latin typeface="Perpetua" pitchFamily="18" charset="0"/>
              </a:rPr>
              <a:t>, </a:t>
            </a:r>
            <a:r>
              <a:rPr lang="en-US" dirty="0" err="1">
                <a:solidFill>
                  <a:srgbClr val="FF0000"/>
                </a:solidFill>
                <a:latin typeface="Perpetua" pitchFamily="18" charset="0"/>
              </a:rPr>
              <a:t>dbo:Capital</a:t>
            </a:r>
            <a:r>
              <a:rPr lang="en-US" dirty="0">
                <a:solidFill>
                  <a:srgbClr val="FF0000"/>
                </a:solidFill>
                <a:latin typeface="Perpetua" pitchFamily="18" charset="0"/>
              </a:rPr>
              <a:t>, </a:t>
            </a:r>
            <a:r>
              <a:rPr lang="en-US" dirty="0" err="1">
                <a:solidFill>
                  <a:srgbClr val="FF0000"/>
                </a:solidFill>
                <a:latin typeface="Perpetua" pitchFamily="18" charset="0"/>
              </a:rPr>
              <a:t>dbr:Addis_Ababa</a:t>
            </a:r>
            <a:r>
              <a:rPr lang="en-US" dirty="0">
                <a:solidFill>
                  <a:srgbClr val="FF0000"/>
                </a:solidFill>
                <a:latin typeface="Perpetua" pitchFamily="18" charset="0"/>
              </a:rPr>
              <a:t>)</a:t>
            </a:r>
          </a:p>
          <a:p>
            <a:pPr lvl="2" eaLnBrk="1" hangingPunct="1"/>
            <a:endParaRPr lang="el-GR" sz="1600" dirty="0"/>
          </a:p>
        </p:txBody>
      </p:sp>
    </p:spTree>
    <p:extLst>
      <p:ext uri="{BB962C8B-B14F-4D97-AF65-F5344CB8AC3E}">
        <p14:creationId xmlns:p14="http://schemas.microsoft.com/office/powerpoint/2010/main" val="368078278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1"/>
          <p:cNvSpPr txBox="1">
            <a:spLocks noChangeArrowheads="1"/>
          </p:cNvSpPr>
          <p:nvPr/>
        </p:nvSpPr>
        <p:spPr bwMode="auto">
          <a:xfrm>
            <a:off x="609600" y="228600"/>
            <a:ext cx="77724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bIns="9144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9pPr>
          </a:lstStyle>
          <a:p>
            <a:pPr algn="ctr" eaLnBrk="1" hangingPunct="1">
              <a:buClrTx/>
              <a:buFont typeface="Times New Roman" pitchFamily="16" charset="0"/>
              <a:buNone/>
              <a:defRPr/>
            </a:pPr>
            <a:r>
              <a:rPr lang="en-US" sz="2800" b="1" dirty="0" smtClean="0">
                <a:solidFill>
                  <a:srgbClr val="CC3300"/>
                </a:solidFill>
                <a:effectLst>
                  <a:outerShdw blurRad="38100" dist="38100" dir="2700000" algn="tl">
                    <a:srgbClr val="000000"/>
                  </a:outerShdw>
                </a:effectLst>
              </a:rPr>
              <a:t>History of the Web</a:t>
            </a:r>
            <a:endParaRPr lang="en-US" sz="2800" b="1" dirty="0">
              <a:solidFill>
                <a:srgbClr val="CC3300"/>
              </a:solidFill>
              <a:effectLst>
                <a:outerShdw blurRad="38100" dist="38100" dir="2700000" algn="tl">
                  <a:srgbClr val="000000"/>
                </a:outerShdw>
              </a:effectLst>
            </a:endParaRPr>
          </a:p>
        </p:txBody>
      </p:sp>
      <p:sp>
        <p:nvSpPr>
          <p:cNvPr id="31747" name="Text Box 2"/>
          <p:cNvSpPr txBox="1">
            <a:spLocks noChangeArrowheads="1"/>
          </p:cNvSpPr>
          <p:nvPr/>
        </p:nvSpPr>
        <p:spPr bwMode="auto">
          <a:xfrm>
            <a:off x="838200" y="1219200"/>
            <a:ext cx="80010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485775" indent="-484188">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defRPr sz="1600">
                <a:solidFill>
                  <a:schemeClr val="bg1"/>
                </a:solidFill>
                <a:latin typeface="Arial" pitchFamily="34" charset="0"/>
                <a:ea typeface="MS PGothic" pitchFamily="34" charset="-128"/>
              </a:defRPr>
            </a:lvl1pPr>
            <a:lvl2pPr marL="741363" indent="-284163">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defRPr sz="1600">
                <a:solidFill>
                  <a:schemeClr val="bg1"/>
                </a:solidFill>
                <a:latin typeface="Arial" pitchFamily="34" charset="0"/>
                <a:ea typeface="MS PGothic" pitchFamily="34" charset="-128"/>
              </a:defRPr>
            </a:lvl2pPr>
            <a:lvl3pPr>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defRPr sz="1600">
                <a:solidFill>
                  <a:schemeClr val="bg1"/>
                </a:solidFill>
                <a:latin typeface="Arial" pitchFamily="34" charset="0"/>
                <a:ea typeface="MS PGothic" pitchFamily="34" charset="-128"/>
              </a:defRPr>
            </a:lvl3pPr>
            <a:lvl4pPr>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defRPr sz="1600">
                <a:solidFill>
                  <a:schemeClr val="bg1"/>
                </a:solidFill>
                <a:latin typeface="Arial" pitchFamily="34" charset="0"/>
                <a:ea typeface="MS PGothic" pitchFamily="34" charset="-128"/>
              </a:defRPr>
            </a:lvl4pPr>
            <a:lvl5pPr>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defRPr sz="1600">
                <a:solidFill>
                  <a:schemeClr val="bg1"/>
                </a:solidFill>
                <a:latin typeface="Arial" pitchFamily="34" charset="0"/>
                <a:ea typeface="MS PGothic" pitchFamily="34" charset="-128"/>
              </a:defRPr>
            </a:lvl9pPr>
          </a:lstStyle>
          <a:p>
            <a:pPr marL="344488" lvl="2" indent="-342900" algn="just">
              <a:lnSpc>
                <a:spcPct val="150000"/>
              </a:lnSpc>
              <a:buFont typeface="Arial" pitchFamily="34" charset="0"/>
              <a:buChar char="•"/>
            </a:pPr>
            <a:r>
              <a:rPr lang="en-US" sz="2400" dirty="0" smtClean="0">
                <a:solidFill>
                  <a:srgbClr val="006699"/>
                </a:solidFill>
                <a:latin typeface="Perpetua" pitchFamily="18" charset="0"/>
              </a:rPr>
              <a:t>Large Scale Knowledge Graphs are published </a:t>
            </a:r>
          </a:p>
          <a:p>
            <a:pPr marL="801688" lvl="3" indent="-342900" algn="just">
              <a:lnSpc>
                <a:spcPct val="150000"/>
              </a:lnSpc>
              <a:buFont typeface="Arial" pitchFamily="34" charset="0"/>
              <a:buChar char="•"/>
            </a:pPr>
            <a:r>
              <a:rPr lang="en-US" sz="2400" dirty="0" smtClean="0">
                <a:solidFill>
                  <a:srgbClr val="006699"/>
                </a:solidFill>
                <a:latin typeface="Perpetua" pitchFamily="18" charset="0"/>
              </a:rPr>
              <a:t>Knowledge  bases that are </a:t>
            </a:r>
            <a:r>
              <a:rPr lang="en-US" sz="2400" dirty="0">
                <a:solidFill>
                  <a:srgbClr val="006699"/>
                </a:solidFill>
                <a:latin typeface="Perpetua" pitchFamily="18" charset="0"/>
              </a:rPr>
              <a:t>published using </a:t>
            </a:r>
            <a:r>
              <a:rPr lang="en-US" sz="2400" dirty="0" smtClean="0">
                <a:solidFill>
                  <a:srgbClr val="006699"/>
                </a:solidFill>
                <a:latin typeface="Perpetua" pitchFamily="18" charset="0"/>
              </a:rPr>
              <a:t>RDF data model</a:t>
            </a:r>
          </a:p>
          <a:p>
            <a:pPr marL="801688" lvl="3" indent="-342900" algn="just">
              <a:lnSpc>
                <a:spcPct val="150000"/>
              </a:lnSpc>
              <a:buFont typeface="Arial" pitchFamily="34" charset="0"/>
              <a:buChar char="•"/>
            </a:pPr>
            <a:r>
              <a:rPr lang="en-US" sz="2400" dirty="0">
                <a:solidFill>
                  <a:srgbClr val="006699"/>
                </a:solidFill>
                <a:latin typeface="Perpetua" pitchFamily="18" charset="0"/>
              </a:rPr>
              <a:t>P</a:t>
            </a:r>
            <a:r>
              <a:rPr lang="en-US" sz="2400" dirty="0" smtClean="0">
                <a:solidFill>
                  <a:srgbClr val="006699"/>
                </a:solidFill>
                <a:latin typeface="Perpetua" pitchFamily="18" charset="0"/>
              </a:rPr>
              <a:t>rovide </a:t>
            </a:r>
            <a:r>
              <a:rPr lang="en-US" sz="2400" dirty="0">
                <a:solidFill>
                  <a:srgbClr val="006699"/>
                </a:solidFill>
                <a:latin typeface="Perpetua" pitchFamily="18" charset="0"/>
              </a:rPr>
              <a:t>semantically structured information that is interpretable by computers </a:t>
            </a:r>
            <a:endParaRPr lang="en-US" sz="2400" dirty="0" smtClean="0">
              <a:solidFill>
                <a:srgbClr val="006699"/>
              </a:solidFill>
              <a:latin typeface="Perpetua" pitchFamily="18" charset="0"/>
            </a:endParaRPr>
          </a:p>
          <a:p>
            <a:pPr marL="344488" lvl="2" indent="-342900" algn="just">
              <a:lnSpc>
                <a:spcPct val="150000"/>
              </a:lnSpc>
              <a:buFont typeface="Arial" pitchFamily="34" charset="0"/>
              <a:buChar char="•"/>
            </a:pPr>
            <a:r>
              <a:rPr lang="en-US" sz="2400" dirty="0" smtClean="0">
                <a:solidFill>
                  <a:srgbClr val="006699"/>
                </a:solidFill>
                <a:latin typeface="Perpetua" pitchFamily="18" charset="0"/>
              </a:rPr>
              <a:t>Some of these knowledge graphs are</a:t>
            </a:r>
            <a:endParaRPr lang="en-US" sz="2400" dirty="0">
              <a:solidFill>
                <a:srgbClr val="006699"/>
              </a:solidFill>
              <a:latin typeface="Perpetua" pitchFamily="18" charset="0"/>
            </a:endParaRPr>
          </a:p>
          <a:p>
            <a:pPr marL="744538" lvl="3" indent="-285750" algn="just">
              <a:lnSpc>
                <a:spcPct val="150000"/>
              </a:lnSpc>
              <a:buFont typeface="Arial" pitchFamily="34" charset="0"/>
              <a:buChar char="•"/>
            </a:pPr>
            <a:r>
              <a:rPr lang="de-DE" sz="2400" dirty="0">
                <a:solidFill>
                  <a:srgbClr val="006699"/>
                </a:solidFill>
                <a:latin typeface="Perpetua" pitchFamily="18" charset="0"/>
              </a:rPr>
              <a:t>Y</a:t>
            </a:r>
            <a:r>
              <a:rPr lang="de-DE" sz="2400" dirty="0" smtClean="0">
                <a:solidFill>
                  <a:srgbClr val="006699"/>
                </a:solidFill>
                <a:latin typeface="Perpetua" pitchFamily="18" charset="0"/>
              </a:rPr>
              <a:t>AGO</a:t>
            </a:r>
            <a:endParaRPr lang="de-DE" sz="2400" dirty="0">
              <a:solidFill>
                <a:srgbClr val="006699"/>
              </a:solidFill>
              <a:latin typeface="Perpetua" pitchFamily="18" charset="0"/>
            </a:endParaRPr>
          </a:p>
          <a:p>
            <a:pPr marL="744538" lvl="3" indent="-285750" algn="just">
              <a:lnSpc>
                <a:spcPct val="150000"/>
              </a:lnSpc>
              <a:buFont typeface="Arial" pitchFamily="34" charset="0"/>
              <a:buChar char="•"/>
            </a:pPr>
            <a:r>
              <a:rPr lang="de-DE" sz="2400" dirty="0" smtClean="0">
                <a:solidFill>
                  <a:srgbClr val="006699"/>
                </a:solidFill>
                <a:latin typeface="Perpetua" pitchFamily="18" charset="0"/>
              </a:rPr>
              <a:t>DBpedia</a:t>
            </a:r>
            <a:endParaRPr lang="de-DE" sz="2400" dirty="0">
              <a:solidFill>
                <a:srgbClr val="006699"/>
              </a:solidFill>
              <a:latin typeface="Perpetua" pitchFamily="18" charset="0"/>
            </a:endParaRPr>
          </a:p>
          <a:p>
            <a:pPr marL="744538" lvl="3" indent="-285750" algn="just">
              <a:lnSpc>
                <a:spcPct val="150000"/>
              </a:lnSpc>
              <a:buFont typeface="Arial" pitchFamily="34" charset="0"/>
              <a:buChar char="•"/>
            </a:pPr>
            <a:r>
              <a:rPr lang="de-DE" sz="2400" dirty="0">
                <a:solidFill>
                  <a:srgbClr val="006699"/>
                </a:solidFill>
                <a:latin typeface="Perpetua" pitchFamily="18" charset="0"/>
              </a:rPr>
              <a:t>freebase</a:t>
            </a:r>
          </a:p>
          <a:p>
            <a:pPr>
              <a:buFont typeface="Wingdings" pitchFamily="2" charset="2"/>
              <a:buChar char="ü"/>
            </a:pPr>
            <a:r>
              <a:rPr lang="de-DE" sz="2400" dirty="0"/>
              <a:t>WikiNet: </a:t>
            </a:r>
            <a:endParaRPr lang="en-US" sz="2400" dirty="0" smtClean="0">
              <a:solidFill>
                <a:srgbClr val="006699"/>
              </a:solidFill>
              <a:latin typeface="Perpetua" pitchFamily="18" charset="0"/>
            </a:endParaRPr>
          </a:p>
          <a:p>
            <a:pPr marL="1258888" lvl="4" indent="-342900" algn="just">
              <a:lnSpc>
                <a:spcPct val="150000"/>
              </a:lnSpc>
              <a:buFont typeface="Arial" pitchFamily="34" charset="0"/>
              <a:buChar char="•"/>
            </a:pPr>
            <a:endParaRPr lang="en-US" sz="2400" dirty="0">
              <a:solidFill>
                <a:srgbClr val="006699"/>
              </a:solidFill>
              <a:latin typeface="Perpetua" pitchFamily="18" charset="0"/>
            </a:endParaRPr>
          </a:p>
          <a:p>
            <a:pPr marL="344488" indent="-342900" algn="just">
              <a:lnSpc>
                <a:spcPct val="150000"/>
              </a:lnSpc>
              <a:buFont typeface="Arial" pitchFamily="34" charset="0"/>
              <a:buChar char="•"/>
            </a:pPr>
            <a:endParaRPr lang="en-US" sz="2400" dirty="0">
              <a:solidFill>
                <a:srgbClr val="006699"/>
              </a:solidFill>
              <a:latin typeface="Perpetua" pitchFamily="18" charset="0"/>
            </a:endParaRPr>
          </a:p>
          <a:p>
            <a:pPr marL="1587" indent="0">
              <a:lnSpc>
                <a:spcPct val="90000"/>
              </a:lnSpc>
              <a:spcBef>
                <a:spcPts val="600"/>
              </a:spcBef>
            </a:pPr>
            <a:endParaRPr lang="en-US" sz="2400" dirty="0">
              <a:solidFill>
                <a:srgbClr val="006699"/>
              </a:solidFill>
              <a:latin typeface="Perpetua" pitchFamily="18" charset="0"/>
            </a:endParaRPr>
          </a:p>
        </p:txBody>
      </p:sp>
      <p:sp>
        <p:nvSpPr>
          <p:cNvPr id="31748" name="Slide Number Placeholder 2"/>
          <p:cNvSpPr>
            <a:spLocks noGrp="1"/>
          </p:cNvSpPr>
          <p:nvPr>
            <p:ph type="sldNum" sz="quarter" idx="10"/>
          </p:nvPr>
        </p:nvSpPr>
        <p:spPr>
          <a:xfrm>
            <a:off x="84138" y="6242050"/>
            <a:ext cx="581025" cy="482600"/>
          </a:xfrm>
          <a:noFill/>
          <a:extLst>
            <a:ext uri="{91240B29-F687-4F45-9708-019B960494DF}">
              <a14:hiddenLine xmlns:a14="http://schemas.microsoft.com/office/drawing/2010/main" w="9525">
                <a:solidFill>
                  <a:srgbClr val="3465A4"/>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9pPr>
          </a:lstStyle>
          <a:p>
            <a:fld id="{2F787EDA-7BE7-4C68-994E-7E513DC7E0EA}" type="slidenum">
              <a:rPr lang="el-GR" smtClean="0">
                <a:solidFill>
                  <a:srgbClr val="000000"/>
                </a:solidFill>
              </a:rPr>
              <a:pPr/>
              <a:t>105</a:t>
            </a:fld>
            <a:endParaRPr lang="el-GR" smtClean="0">
              <a:solidFill>
                <a:srgbClr val="000000"/>
              </a:solidFill>
            </a:endParaRPr>
          </a:p>
        </p:txBody>
      </p:sp>
    </p:spTree>
    <p:extLst>
      <p:ext uri="{BB962C8B-B14F-4D97-AF65-F5344CB8AC3E}">
        <p14:creationId xmlns:p14="http://schemas.microsoft.com/office/powerpoint/2010/main" val="133845816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title"/>
          </p:nvPr>
        </p:nvSpPr>
        <p:spPr>
          <a:xfrm>
            <a:off x="762000" y="301625"/>
            <a:ext cx="7524750" cy="765175"/>
          </a:xfrm>
        </p:spPr>
        <p:txBody>
          <a:bodyPr/>
          <a:lstStyle/>
          <a:p>
            <a:pPr marL="0" indent="0" algn="ctr"/>
            <a:r>
              <a:rPr lang="de-DE" sz="2800" b="1" kern="1200" dirty="0">
                <a:solidFill>
                  <a:srgbClr val="CC3300"/>
                </a:solidFill>
                <a:effectLst>
                  <a:outerShdw blurRad="38100" dist="38100" dir="2700000" algn="tl">
                    <a:srgbClr val="000000"/>
                  </a:outerShdw>
                </a:effectLst>
                <a:latin typeface="Arial" charset="0"/>
                <a:ea typeface="Droid Sans Fallback" charset="0"/>
                <a:cs typeface="Droid Sans Fallback" charset="0"/>
              </a:rPr>
              <a:t>Linked Open Data Project</a:t>
            </a:r>
            <a:r>
              <a:rPr lang="de-DE" sz="2800" dirty="0"/>
              <a:t/>
            </a:r>
            <a:br>
              <a:rPr lang="de-DE" sz="2800" dirty="0"/>
            </a:br>
            <a:endParaRPr lang="de-DE" sz="2800" dirty="0"/>
          </a:p>
        </p:txBody>
      </p:sp>
      <p:sp>
        <p:nvSpPr>
          <p:cNvPr id="16388" name="Slide Number Placeholder 6"/>
          <p:cNvSpPr txBox="1">
            <a:spLocks/>
          </p:cNvSpPr>
          <p:nvPr/>
        </p:nvSpPr>
        <p:spPr bwMode="auto">
          <a:xfrm>
            <a:off x="8604250" y="6453188"/>
            <a:ext cx="5048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Arial" pitchFamily="34" charset="0"/>
                <a:ea typeface="SimSun" pitchFamily="2" charset="-122"/>
              </a:defRPr>
            </a:lvl1pPr>
            <a:lvl2pPr>
              <a:defRPr kumimoji="1" sz="2000">
                <a:solidFill>
                  <a:schemeClr val="tx1"/>
                </a:solidFill>
                <a:latin typeface="Arial" pitchFamily="34" charset="0"/>
                <a:ea typeface="SimSun" pitchFamily="2" charset="-122"/>
              </a:defRPr>
            </a:lvl2pPr>
            <a:lvl3pPr>
              <a:defRPr kumimoji="1" sz="2000">
                <a:solidFill>
                  <a:schemeClr val="tx1"/>
                </a:solidFill>
                <a:latin typeface="Arial" pitchFamily="34" charset="0"/>
                <a:ea typeface="SimSun" pitchFamily="2" charset="-122"/>
              </a:defRPr>
            </a:lvl3pPr>
            <a:lvl4pPr>
              <a:defRPr kumimoji="1" sz="2000">
                <a:solidFill>
                  <a:schemeClr val="tx1"/>
                </a:solidFill>
                <a:latin typeface="Arial" pitchFamily="34" charset="0"/>
                <a:ea typeface="SimSun" pitchFamily="2" charset="-122"/>
              </a:defRPr>
            </a:lvl4pPr>
            <a:lvl5pPr>
              <a:defRPr kumimoji="1" sz="2000">
                <a:solidFill>
                  <a:schemeClr val="tx1"/>
                </a:solidFill>
                <a:latin typeface="Arial" pitchFamily="34" charset="0"/>
                <a:ea typeface="SimSun" pitchFamily="2" charset="-122"/>
              </a:defRPr>
            </a:lvl5pPr>
            <a:lvl6pPr>
              <a:defRPr kumimoji="1" sz="2000">
                <a:solidFill>
                  <a:schemeClr val="tx1"/>
                </a:solidFill>
                <a:latin typeface="Arial" pitchFamily="34" charset="0"/>
                <a:ea typeface="SimSun" pitchFamily="2" charset="-122"/>
              </a:defRPr>
            </a:lvl6pPr>
            <a:lvl7pPr>
              <a:defRPr kumimoji="1" sz="2000">
                <a:solidFill>
                  <a:schemeClr val="tx1"/>
                </a:solidFill>
                <a:latin typeface="Arial" pitchFamily="34" charset="0"/>
                <a:ea typeface="SimSun" pitchFamily="2" charset="-122"/>
              </a:defRPr>
            </a:lvl7pPr>
            <a:lvl8pPr>
              <a:defRPr kumimoji="1" sz="2000">
                <a:solidFill>
                  <a:schemeClr val="tx1"/>
                </a:solidFill>
                <a:latin typeface="Arial" pitchFamily="34" charset="0"/>
                <a:ea typeface="SimSun" pitchFamily="2" charset="-122"/>
              </a:defRPr>
            </a:lvl8pPr>
            <a:lvl9pPr>
              <a:defRPr kumimoji="1" sz="2000">
                <a:solidFill>
                  <a:schemeClr val="tx1"/>
                </a:solidFill>
                <a:latin typeface="Arial" pitchFamily="34" charset="0"/>
                <a:ea typeface="SimSun" pitchFamily="2" charset="-122"/>
              </a:defRPr>
            </a:lvl9pPr>
          </a:lstStyle>
          <a:p>
            <a:pPr algn="r"/>
            <a:fld id="{0A946AD7-0713-4B29-A7B9-CCC9A608A2FC}" type="slidenum">
              <a:rPr kumimoji="0" lang="en-US" altLang="en-US" sz="1600">
                <a:solidFill>
                  <a:srgbClr val="A6A6A6"/>
                </a:solidFill>
              </a:rPr>
              <a:pPr algn="r"/>
              <a:t>106</a:t>
            </a:fld>
            <a:endParaRPr kumimoji="0" lang="en-US" altLang="en-US" sz="1600">
              <a:solidFill>
                <a:srgbClr val="A6A6A6"/>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1" y="1447800"/>
            <a:ext cx="8591550" cy="5187950"/>
          </a:xfrm>
          <a:prstGeom prst="rect">
            <a:avLst/>
          </a:prstGeom>
        </p:spPr>
      </p:pic>
      <p:sp>
        <p:nvSpPr>
          <p:cNvPr id="6" name="Textfeld 81"/>
          <p:cNvSpPr txBox="1">
            <a:spLocks noChangeArrowheads="1"/>
          </p:cNvSpPr>
          <p:nvPr/>
        </p:nvSpPr>
        <p:spPr bwMode="auto">
          <a:xfrm>
            <a:off x="7036245" y="276761"/>
            <a:ext cx="1717137" cy="584775"/>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Arial" pitchFamily="34" charset="0"/>
                <a:ea typeface="SimSun" pitchFamily="2" charset="-122"/>
              </a:defRPr>
            </a:lvl1pPr>
            <a:lvl2pPr>
              <a:defRPr kumimoji="1" sz="2000">
                <a:solidFill>
                  <a:schemeClr val="tx1"/>
                </a:solidFill>
                <a:latin typeface="Arial" pitchFamily="34" charset="0"/>
                <a:ea typeface="SimSun" pitchFamily="2" charset="-122"/>
              </a:defRPr>
            </a:lvl2pPr>
            <a:lvl3pPr>
              <a:defRPr kumimoji="1" sz="2000">
                <a:solidFill>
                  <a:schemeClr val="tx1"/>
                </a:solidFill>
                <a:latin typeface="Arial" pitchFamily="34" charset="0"/>
                <a:ea typeface="SimSun" pitchFamily="2" charset="-122"/>
              </a:defRPr>
            </a:lvl3pPr>
            <a:lvl4pPr>
              <a:defRPr kumimoji="1" sz="2000">
                <a:solidFill>
                  <a:schemeClr val="tx1"/>
                </a:solidFill>
                <a:latin typeface="Arial" pitchFamily="34" charset="0"/>
                <a:ea typeface="SimSun" pitchFamily="2" charset="-122"/>
              </a:defRPr>
            </a:lvl4pPr>
            <a:lvl5pPr>
              <a:defRPr kumimoji="1" sz="2000">
                <a:solidFill>
                  <a:schemeClr val="tx1"/>
                </a:solidFill>
                <a:latin typeface="Arial" pitchFamily="34" charset="0"/>
                <a:ea typeface="SimSun" pitchFamily="2" charset="-122"/>
              </a:defRPr>
            </a:lvl5pPr>
            <a:lvl6pPr>
              <a:defRPr kumimoji="1" sz="2000">
                <a:solidFill>
                  <a:schemeClr val="tx1"/>
                </a:solidFill>
                <a:latin typeface="Arial" pitchFamily="34" charset="0"/>
                <a:ea typeface="SimSun" pitchFamily="2" charset="-122"/>
              </a:defRPr>
            </a:lvl6pPr>
            <a:lvl7pPr>
              <a:defRPr kumimoji="1" sz="2000">
                <a:solidFill>
                  <a:schemeClr val="tx1"/>
                </a:solidFill>
                <a:latin typeface="Arial" pitchFamily="34" charset="0"/>
                <a:ea typeface="SimSun" pitchFamily="2" charset="-122"/>
              </a:defRPr>
            </a:lvl7pPr>
            <a:lvl8pPr>
              <a:defRPr kumimoji="1" sz="2000">
                <a:solidFill>
                  <a:schemeClr val="tx1"/>
                </a:solidFill>
                <a:latin typeface="Arial" pitchFamily="34" charset="0"/>
                <a:ea typeface="SimSun" pitchFamily="2" charset="-122"/>
              </a:defRPr>
            </a:lvl8pPr>
            <a:lvl9pPr>
              <a:defRPr kumimoji="1" sz="2000">
                <a:solidFill>
                  <a:schemeClr val="tx1"/>
                </a:solidFill>
                <a:latin typeface="Arial" pitchFamily="34" charset="0"/>
                <a:ea typeface="SimSun" pitchFamily="2" charset="-122"/>
              </a:defRPr>
            </a:lvl9pPr>
          </a:lstStyle>
          <a:p>
            <a:pPr eaLnBrk="1" hangingPunct="1">
              <a:buFont typeface="Arial" pitchFamily="34" charset="0"/>
              <a:buChar char="•"/>
            </a:pPr>
            <a:r>
              <a:rPr kumimoji="0" lang="de-DE" altLang="en-US" sz="1600" b="1" dirty="0"/>
              <a:t> </a:t>
            </a:r>
            <a:r>
              <a:rPr kumimoji="0" lang="de-DE" altLang="en-US" sz="1600" b="1" dirty="0" smtClean="0"/>
              <a:t>1239 datasets </a:t>
            </a:r>
            <a:endParaRPr kumimoji="0" lang="de-DE" altLang="en-US" sz="1600" b="1" dirty="0"/>
          </a:p>
          <a:p>
            <a:pPr eaLnBrk="1" hangingPunct="1">
              <a:buFont typeface="Arial" pitchFamily="34" charset="0"/>
              <a:buChar char="•"/>
            </a:pPr>
            <a:r>
              <a:rPr kumimoji="0" lang="de-DE" altLang="en-US" sz="1600" b="1" dirty="0"/>
              <a:t> </a:t>
            </a:r>
            <a:r>
              <a:rPr kumimoji="0" lang="de-DE" altLang="en-US" sz="1600" b="1" dirty="0" smtClean="0"/>
              <a:t>80 B </a:t>
            </a:r>
            <a:r>
              <a:rPr kumimoji="0" lang="de-DE" altLang="en-US" sz="1600" b="1" dirty="0"/>
              <a:t>facts </a:t>
            </a:r>
          </a:p>
        </p:txBody>
      </p:sp>
    </p:spTree>
    <p:extLst>
      <p:ext uri="{BB962C8B-B14F-4D97-AF65-F5344CB8AC3E}">
        <p14:creationId xmlns:p14="http://schemas.microsoft.com/office/powerpoint/2010/main" val="389090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1"/>
          <p:cNvSpPr txBox="1">
            <a:spLocks noChangeArrowheads="1"/>
          </p:cNvSpPr>
          <p:nvPr/>
        </p:nvSpPr>
        <p:spPr bwMode="auto">
          <a:xfrm>
            <a:off x="742950" y="304800"/>
            <a:ext cx="7789863" cy="998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8280" tIns="49320" rIns="98280" bIns="4932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defRPr>
            </a:lvl9pPr>
          </a:lstStyle>
          <a:p>
            <a:pPr algn="ctr" eaLnBrk="1" hangingPunct="1"/>
            <a:r>
              <a:rPr lang="en-US" sz="2800" b="1" dirty="0">
                <a:solidFill>
                  <a:srgbClr val="CC3300"/>
                </a:solidFill>
                <a:effectLst>
                  <a:outerShdw blurRad="38100" dist="38100" dir="2700000" algn="tl">
                    <a:srgbClr val="000000"/>
                  </a:outerShdw>
                </a:effectLst>
                <a:ea typeface="Droid Sans Fallback" charset="0"/>
                <a:cs typeface="Droid Sans Fallback" charset="0"/>
              </a:rPr>
              <a:t>Value of Links</a:t>
            </a:r>
          </a:p>
        </p:txBody>
      </p:sp>
      <p:sp>
        <p:nvSpPr>
          <p:cNvPr id="10242" name="Text Box 2"/>
          <p:cNvSpPr txBox="1">
            <a:spLocks noChangeArrowheads="1"/>
          </p:cNvSpPr>
          <p:nvPr/>
        </p:nvSpPr>
        <p:spPr bwMode="auto">
          <a:xfrm>
            <a:off x="755650" y="2205038"/>
            <a:ext cx="8297863" cy="4652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8280" tIns="49320" rIns="98280" bIns="49320"/>
          <a:lstStyle>
            <a:lvl1pPr marL="215900" indent="-214313">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charset="0"/>
                <a:ea typeface="Droid Sans Fallback" charset="0"/>
                <a:cs typeface="Droid Sans Fallback" charset="0"/>
              </a:defRPr>
            </a:lvl1pPr>
            <a:lvl2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charset="0"/>
                <a:ea typeface="Droid Sans Fallback" charset="0"/>
                <a:cs typeface="Droid Sans Fallback" charset="0"/>
              </a:defRPr>
            </a:lvl2pPr>
            <a:lvl3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charset="0"/>
                <a:ea typeface="Droid Sans Fallback" charset="0"/>
                <a:cs typeface="Droid Sans Fallback" charset="0"/>
              </a:defRPr>
            </a:lvl3pPr>
            <a:lvl4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charset="0"/>
                <a:ea typeface="Droid Sans Fallback" charset="0"/>
                <a:cs typeface="Droid Sans Fallback" charset="0"/>
              </a:defRPr>
            </a:lvl4pPr>
            <a:lvl5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charset="0"/>
                <a:ea typeface="Droid Sans Fallback" charset="0"/>
                <a:cs typeface="Droid Sans Fallback"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charset="0"/>
                <a:ea typeface="Droid Sans Fallback" charset="0"/>
                <a:cs typeface="Droid Sans Fallback"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charset="0"/>
                <a:ea typeface="Droid Sans Fallback" charset="0"/>
                <a:cs typeface="Droid Sans Fallback"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charset="0"/>
                <a:ea typeface="Droid Sans Fallback" charset="0"/>
                <a:cs typeface="Droid Sans Fallback"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charset="0"/>
                <a:ea typeface="Droid Sans Fallback" charset="0"/>
                <a:cs typeface="Droid Sans Fallback" charset="0"/>
              </a:defRPr>
            </a:lvl9pPr>
          </a:lstStyle>
          <a:p>
            <a:pPr>
              <a:spcBef>
                <a:spcPts val="1500"/>
              </a:spcBef>
              <a:defRPr/>
            </a:pPr>
            <a:endParaRPr lang="en-US" sz="3200" dirty="0" smtClean="0"/>
          </a:p>
          <a:p>
            <a:pPr marL="457200" indent="-454025">
              <a:spcBef>
                <a:spcPts val="1250"/>
              </a:spcBef>
              <a:defRPr/>
            </a:pPr>
            <a:endParaRPr lang="en-US" sz="2000" dirty="0" smtClean="0"/>
          </a:p>
          <a:p>
            <a:pPr marL="457200" indent="-454025" algn="r">
              <a:spcBef>
                <a:spcPts val="1125"/>
              </a:spcBef>
              <a:defRPr/>
            </a:pPr>
            <a:endParaRPr lang="en-US" sz="2000" dirty="0" smtClean="0"/>
          </a:p>
        </p:txBody>
      </p:sp>
      <p:pic>
        <p:nvPicPr>
          <p:cNvPr id="717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447800"/>
            <a:ext cx="7993063" cy="42481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7030605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228600"/>
            <a:ext cx="8229600" cy="712787"/>
          </a:xfrm>
        </p:spPr>
        <p:txBody>
          <a:bodyPr/>
          <a:lstStyle/>
          <a:p>
            <a:pPr algn="ctr"/>
            <a:r>
              <a:rPr lang="en-US" sz="2800" b="1" kern="1200" dirty="0">
                <a:solidFill>
                  <a:srgbClr val="CC3300"/>
                </a:solidFill>
                <a:effectLst>
                  <a:outerShdw blurRad="38100" dist="38100" dir="2700000" algn="tl">
                    <a:srgbClr val="000000"/>
                  </a:outerShdw>
                </a:effectLst>
                <a:latin typeface="Arial" charset="0"/>
                <a:ea typeface="Droid Sans Fallback" charset="0"/>
                <a:cs typeface="Droid Sans Fallback" charset="0"/>
              </a:rPr>
              <a:t>Application of </a:t>
            </a:r>
            <a:r>
              <a:rPr lang="en-US" sz="2800" b="1" kern="1200" dirty="0" smtClean="0">
                <a:solidFill>
                  <a:srgbClr val="CC3300"/>
                </a:solidFill>
                <a:effectLst>
                  <a:outerShdw blurRad="38100" dist="38100" dir="2700000" algn="tl">
                    <a:srgbClr val="000000"/>
                  </a:outerShdw>
                </a:effectLst>
                <a:latin typeface="Arial" charset="0"/>
                <a:ea typeface="Droid Sans Fallback" charset="0"/>
                <a:cs typeface="Droid Sans Fallback" charset="0"/>
              </a:rPr>
              <a:t>MRKG</a:t>
            </a:r>
            <a:endParaRPr lang="en-US" sz="2800" b="1" kern="1200" dirty="0">
              <a:solidFill>
                <a:srgbClr val="CC3300"/>
              </a:solidFill>
              <a:effectLst>
                <a:outerShdw blurRad="38100" dist="38100" dir="2700000" algn="tl">
                  <a:srgbClr val="000000"/>
                </a:outerShdw>
              </a:effectLst>
              <a:latin typeface="Arial" charset="0"/>
              <a:ea typeface="Droid Sans Fallback" charset="0"/>
              <a:cs typeface="Droid Sans Fallback" charset="0"/>
            </a:endParaRPr>
          </a:p>
        </p:txBody>
      </p:sp>
      <p:sp>
        <p:nvSpPr>
          <p:cNvPr id="7171" name="Content Placeholder 2"/>
          <p:cNvSpPr>
            <a:spLocks noGrp="1"/>
          </p:cNvSpPr>
          <p:nvPr>
            <p:ph sz="half" idx="1"/>
          </p:nvPr>
        </p:nvSpPr>
        <p:spPr>
          <a:xfrm>
            <a:off x="457200" y="914400"/>
            <a:ext cx="8305800" cy="4525963"/>
          </a:xfrm>
        </p:spPr>
        <p:txBody>
          <a:bodyPr/>
          <a:lstStyle/>
          <a:p>
            <a:pPr marL="742950" lvl="1" indent="-342900">
              <a:lnSpc>
                <a:spcPct val="150000"/>
              </a:lnSpc>
            </a:pPr>
            <a:r>
              <a:rPr lang="en-US" kern="1200" dirty="0">
                <a:solidFill>
                  <a:srgbClr val="006699"/>
                </a:solidFill>
                <a:latin typeface="Perpetua" pitchFamily="18" charset="0"/>
                <a:ea typeface="MS PGothic" pitchFamily="34" charset="-128"/>
                <a:cs typeface="Arial" charset="0"/>
              </a:rPr>
              <a:t>The next generation IR goals can be achieved by KG </a:t>
            </a:r>
          </a:p>
          <a:p>
            <a:pPr marL="742950" lvl="1" indent="-342900">
              <a:lnSpc>
                <a:spcPct val="150000"/>
              </a:lnSpc>
            </a:pPr>
            <a:r>
              <a:rPr lang="en-US" kern="1200" dirty="0">
                <a:solidFill>
                  <a:srgbClr val="006699"/>
                </a:solidFill>
                <a:latin typeface="Perpetua" pitchFamily="18" charset="0"/>
                <a:ea typeface="MS PGothic" pitchFamily="34" charset="-128"/>
                <a:cs typeface="Arial" charset="0"/>
              </a:rPr>
              <a:t>Query answering is the goal of next generation </a:t>
            </a:r>
            <a:r>
              <a:rPr lang="en-US" kern="1200" dirty="0" smtClean="0">
                <a:solidFill>
                  <a:srgbClr val="006699"/>
                </a:solidFill>
                <a:latin typeface="Perpetua" pitchFamily="18" charset="0"/>
                <a:ea typeface="MS PGothic" pitchFamily="34" charset="-128"/>
                <a:cs typeface="Arial" charset="0"/>
              </a:rPr>
              <a:t>IR</a:t>
            </a:r>
          </a:p>
          <a:p>
            <a:pPr marL="1412875" lvl="3" indent="-342900">
              <a:lnSpc>
                <a:spcPct val="150000"/>
              </a:lnSpc>
              <a:buFont typeface="Arial" pitchFamily="34" charset="0"/>
              <a:buChar char="•"/>
            </a:pPr>
            <a:r>
              <a:rPr lang="en-US" sz="2000" kern="1200" dirty="0">
                <a:solidFill>
                  <a:srgbClr val="006699"/>
                </a:solidFill>
                <a:latin typeface="Perpetua" pitchFamily="18" charset="0"/>
                <a:ea typeface="MS PGothic" pitchFamily="34" charset="-128"/>
                <a:cs typeface="Arial" charset="0"/>
              </a:rPr>
              <a:t>Provide Summaries</a:t>
            </a:r>
          </a:p>
          <a:p>
            <a:pPr marL="1412875" lvl="3" indent="-342900">
              <a:lnSpc>
                <a:spcPct val="150000"/>
              </a:lnSpc>
              <a:buFont typeface="Arial" pitchFamily="34" charset="0"/>
              <a:buChar char="•"/>
            </a:pPr>
            <a:r>
              <a:rPr lang="en-US" sz="2000" kern="1200" dirty="0">
                <a:solidFill>
                  <a:srgbClr val="006699"/>
                </a:solidFill>
                <a:latin typeface="Perpetua" pitchFamily="18" charset="0"/>
                <a:ea typeface="MS PGothic" pitchFamily="34" charset="-128"/>
                <a:cs typeface="Arial" charset="0"/>
              </a:rPr>
              <a:t>Find  </a:t>
            </a:r>
            <a:r>
              <a:rPr lang="en-US" sz="2000" kern="1200" dirty="0" smtClean="0">
                <a:solidFill>
                  <a:srgbClr val="006699"/>
                </a:solidFill>
                <a:latin typeface="Perpetua" pitchFamily="18" charset="0"/>
                <a:ea typeface="MS PGothic" pitchFamily="34" charset="-128"/>
                <a:cs typeface="Arial" charset="0"/>
              </a:rPr>
              <a:t>facts</a:t>
            </a:r>
            <a:endParaRPr lang="en-US" sz="2000" kern="1200" dirty="0">
              <a:solidFill>
                <a:srgbClr val="006699"/>
              </a:solidFill>
              <a:latin typeface="Perpetua" pitchFamily="18" charset="0"/>
              <a:ea typeface="MS PGothic" pitchFamily="34" charset="-128"/>
              <a:cs typeface="Arial" charset="0"/>
            </a:endParaRPr>
          </a:p>
          <a:p>
            <a:pPr marL="1095375" lvl="2" indent="-342900">
              <a:lnSpc>
                <a:spcPct val="150000"/>
              </a:lnSpc>
              <a:buFont typeface="Arial" pitchFamily="34" charset="0"/>
              <a:buChar char="•"/>
            </a:pPr>
            <a:r>
              <a:rPr lang="en-US" sz="2400" kern="1200" dirty="0" smtClean="0">
                <a:solidFill>
                  <a:srgbClr val="006699"/>
                </a:solidFill>
                <a:latin typeface="Perpetua" pitchFamily="18" charset="0"/>
                <a:ea typeface="MS PGothic" pitchFamily="34" charset="-128"/>
                <a:cs typeface="Arial" charset="0"/>
              </a:rPr>
              <a:t>Google </a:t>
            </a:r>
            <a:r>
              <a:rPr lang="en-US" sz="2400" kern="1200" dirty="0">
                <a:solidFill>
                  <a:srgbClr val="006699"/>
                </a:solidFill>
                <a:latin typeface="Perpetua" pitchFamily="18" charset="0"/>
                <a:ea typeface="MS PGothic" pitchFamily="34" charset="-128"/>
                <a:cs typeface="Arial" charset="0"/>
              </a:rPr>
              <a:t>Knowledge Graph</a:t>
            </a:r>
          </a:p>
          <a:p>
            <a:pPr marL="1095375" lvl="2" indent="-342900">
              <a:lnSpc>
                <a:spcPct val="150000"/>
              </a:lnSpc>
              <a:buFont typeface="Arial" pitchFamily="34" charset="0"/>
              <a:buChar char="•"/>
            </a:pPr>
            <a:r>
              <a:rPr lang="en-US" sz="2400" kern="1200" dirty="0" smtClean="0">
                <a:solidFill>
                  <a:srgbClr val="006699"/>
                </a:solidFill>
                <a:latin typeface="Perpetua" pitchFamily="18" charset="0"/>
                <a:ea typeface="MS PGothic" pitchFamily="34" charset="-128"/>
                <a:cs typeface="Arial" charset="0"/>
              </a:rPr>
              <a:t>Satori</a:t>
            </a:r>
            <a:r>
              <a:rPr lang="en-US" sz="2400" kern="1200" dirty="0">
                <a:solidFill>
                  <a:srgbClr val="006699"/>
                </a:solidFill>
                <a:latin typeface="Perpetua" pitchFamily="18" charset="0"/>
                <a:ea typeface="MS PGothic" pitchFamily="34" charset="-128"/>
                <a:cs typeface="Arial" charset="0"/>
              </a:rPr>
              <a:t>, Microsoft’s Bing</a:t>
            </a:r>
          </a:p>
          <a:p>
            <a:pPr marL="1095375" lvl="2" indent="-342900">
              <a:lnSpc>
                <a:spcPct val="150000"/>
              </a:lnSpc>
              <a:buFont typeface="Arial" pitchFamily="34" charset="0"/>
              <a:buChar char="•"/>
            </a:pPr>
            <a:r>
              <a:rPr lang="en-US" sz="2400" kern="1200" dirty="0">
                <a:solidFill>
                  <a:srgbClr val="006699"/>
                </a:solidFill>
                <a:latin typeface="Perpetua" pitchFamily="18" charset="0"/>
                <a:ea typeface="MS PGothic" pitchFamily="34" charset="-128"/>
                <a:cs typeface="Arial" charset="0"/>
              </a:rPr>
              <a:t>Watson, IBM</a:t>
            </a:r>
          </a:p>
          <a:p>
            <a:pPr marL="1412875" lvl="3" indent="-342900">
              <a:lnSpc>
                <a:spcPct val="150000"/>
              </a:lnSpc>
              <a:buFont typeface="Arial" pitchFamily="34" charset="0"/>
              <a:buChar char="•"/>
            </a:pPr>
            <a:r>
              <a:rPr lang="en-US" sz="2400" kern="1200" dirty="0">
                <a:solidFill>
                  <a:srgbClr val="006699"/>
                </a:solidFill>
                <a:latin typeface="Perpetua" pitchFamily="18" charset="0"/>
                <a:ea typeface="MS PGothic" pitchFamily="34" charset="-128"/>
                <a:cs typeface="Arial" charset="0"/>
              </a:rPr>
              <a:t>Win human Experts </a:t>
            </a:r>
          </a:p>
          <a:p>
            <a:pPr marL="1412875" lvl="3" indent="-342900">
              <a:lnSpc>
                <a:spcPct val="150000"/>
              </a:lnSpc>
              <a:buFont typeface="Arial" pitchFamily="34" charset="0"/>
              <a:buChar char="•"/>
            </a:pPr>
            <a:r>
              <a:rPr lang="en-US" sz="2400" kern="1200" dirty="0">
                <a:solidFill>
                  <a:srgbClr val="006699"/>
                </a:solidFill>
                <a:latin typeface="Perpetua" pitchFamily="18" charset="0"/>
                <a:ea typeface="MS PGothic" pitchFamily="34" charset="-128"/>
                <a:cs typeface="Arial" charset="0"/>
              </a:rPr>
              <a:t>Use DBpedia, YAGO, Freebase as a source </a:t>
            </a:r>
          </a:p>
          <a:p>
            <a:pPr marL="415925">
              <a:lnSpc>
                <a:spcPct val="150000"/>
              </a:lnSpc>
              <a:buFont typeface="Arial" pitchFamily="34" charset="0"/>
              <a:buChar char="•"/>
            </a:pPr>
            <a:endParaRPr lang="en-US" sz="2000" dirty="0">
              <a:latin typeface="Arial" charset="0"/>
              <a:cs typeface="Arial" charset="0"/>
            </a:endParaRPr>
          </a:p>
          <a:p>
            <a:pPr marL="742950" lvl="1" indent="-342900">
              <a:lnSpc>
                <a:spcPct val="150000"/>
              </a:lnSpc>
              <a:buFont typeface="Arial" pitchFamily="34" charset="0"/>
              <a:buChar char="•"/>
            </a:pPr>
            <a:endParaRPr lang="en-US" i="1" dirty="0">
              <a:latin typeface="Arial" charset="0"/>
              <a:ea typeface="+mn-ea"/>
              <a:cs typeface="Arial" charset="0"/>
            </a:endParaRPr>
          </a:p>
        </p:txBody>
      </p:sp>
      <p:sp>
        <p:nvSpPr>
          <p:cNvPr id="7172"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BFB39D52-EB36-4D6C-9910-E5D059FC2363}" type="slidenum">
              <a:rPr lang="en-US" smtClean="0">
                <a:solidFill>
                  <a:srgbClr val="0070C0"/>
                </a:solidFill>
              </a:rPr>
              <a:pPr eaLnBrk="1" hangingPunct="1"/>
              <a:t>108</a:t>
            </a:fld>
            <a:endParaRPr lang="en-US" dirty="0" smtClean="0">
              <a:solidFill>
                <a:srgbClr val="0070C0"/>
              </a:solidFill>
            </a:endParaRPr>
          </a:p>
        </p:txBody>
      </p:sp>
    </p:spTree>
    <p:extLst>
      <p:ext uri="{BB962C8B-B14F-4D97-AF65-F5344CB8AC3E}">
        <p14:creationId xmlns:p14="http://schemas.microsoft.com/office/powerpoint/2010/main" val="4942368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Inhaltsplatzhalter 2"/>
          <p:cNvSpPr>
            <a:spLocks noGrp="1"/>
          </p:cNvSpPr>
          <p:nvPr>
            <p:ph idx="1"/>
          </p:nvPr>
        </p:nvSpPr>
        <p:spPr>
          <a:xfrm>
            <a:off x="381000" y="1295400"/>
            <a:ext cx="8229600" cy="4525963"/>
          </a:xfrm>
        </p:spPr>
        <p:txBody>
          <a:bodyPr/>
          <a:lstStyle/>
          <a:p>
            <a:pPr>
              <a:defRPr/>
            </a:pPr>
            <a:r>
              <a:rPr lang="en-US" sz="2400" kern="1200" dirty="0">
                <a:solidFill>
                  <a:srgbClr val="006699"/>
                </a:solidFill>
                <a:latin typeface="Perpetua" pitchFamily="18" charset="0"/>
                <a:ea typeface="MS PGothic" pitchFamily="34" charset="-128"/>
                <a:cs typeface="Arial" charset="0"/>
              </a:rPr>
              <a:t>Find the right thing </a:t>
            </a:r>
          </a:p>
          <a:p>
            <a:pPr marL="857250" lvl="1" indent="-457200">
              <a:defRPr/>
            </a:pPr>
            <a:r>
              <a:rPr lang="en-US" sz="2000" kern="1200" dirty="0">
                <a:solidFill>
                  <a:srgbClr val="006699"/>
                </a:solidFill>
                <a:latin typeface="Perpetua" pitchFamily="18" charset="0"/>
                <a:ea typeface="MS PGothic" pitchFamily="34" charset="-128"/>
                <a:cs typeface="Arial" charset="0"/>
              </a:rPr>
              <a:t>What is the capital city of Ethiopia? </a:t>
            </a:r>
            <a:endParaRPr lang="en-US" sz="2000" kern="1200" dirty="0" smtClean="0">
              <a:solidFill>
                <a:srgbClr val="006699"/>
              </a:solidFill>
              <a:latin typeface="Perpetua" pitchFamily="18" charset="0"/>
              <a:ea typeface="MS PGothic" pitchFamily="34" charset="-128"/>
              <a:cs typeface="Arial" charset="0"/>
            </a:endParaRPr>
          </a:p>
          <a:p>
            <a:pPr marL="857250" lvl="1" indent="-457200">
              <a:defRPr/>
            </a:pPr>
            <a:endParaRPr lang="en-US" sz="2000" kern="1200" dirty="0">
              <a:solidFill>
                <a:srgbClr val="006699"/>
              </a:solidFill>
              <a:latin typeface="Perpetua" pitchFamily="18" charset="0"/>
              <a:ea typeface="MS PGothic" pitchFamily="34" charset="-128"/>
              <a:cs typeface="Arial" charset="0"/>
            </a:endParaRPr>
          </a:p>
          <a:p>
            <a:pPr>
              <a:buFont typeface="Arial" charset="0"/>
              <a:buNone/>
              <a:defRPr/>
            </a:pPr>
            <a:endParaRPr lang="en-US" sz="2400" kern="1200" dirty="0">
              <a:solidFill>
                <a:srgbClr val="006699"/>
              </a:solidFill>
              <a:latin typeface="Perpetua" pitchFamily="18" charset="0"/>
              <a:ea typeface="MS PGothic" pitchFamily="34" charset="-128"/>
              <a:cs typeface="Arial" charset="0"/>
            </a:endParaRPr>
          </a:p>
          <a:p>
            <a:pPr>
              <a:defRPr/>
            </a:pPr>
            <a:endParaRPr lang="en-US" sz="2400" kern="1200" dirty="0">
              <a:solidFill>
                <a:srgbClr val="006699"/>
              </a:solidFill>
              <a:latin typeface="Perpetua" pitchFamily="18" charset="0"/>
              <a:ea typeface="MS PGothic" pitchFamily="34" charset="-128"/>
              <a:cs typeface="Arial" charset="0"/>
            </a:endParaRPr>
          </a:p>
          <a:p>
            <a:pPr>
              <a:defRPr/>
            </a:pPr>
            <a:endParaRPr lang="en-GB" sz="1800" dirty="0" smtClean="0">
              <a:latin typeface="Arial" charset="0"/>
              <a:cs typeface="Arial" charset="0"/>
            </a:endParaRPr>
          </a:p>
          <a:p>
            <a:pPr>
              <a:defRPr/>
            </a:pPr>
            <a:endParaRPr lang="en-GB" sz="1800" dirty="0" smtClean="0">
              <a:latin typeface="Arial" charset="0"/>
              <a:cs typeface="Arial" charset="0"/>
            </a:endParaRPr>
          </a:p>
          <a:p>
            <a:pPr>
              <a:defRPr/>
            </a:pPr>
            <a:endParaRPr lang="en-GB" sz="1800" dirty="0" smtClean="0">
              <a:latin typeface="Arial" charset="0"/>
              <a:cs typeface="Arial" charset="0"/>
            </a:endParaRPr>
          </a:p>
          <a:p>
            <a:pPr>
              <a:defRPr/>
            </a:pPr>
            <a:endParaRPr lang="en-GB" sz="1800" dirty="0" smtClean="0">
              <a:latin typeface="Arial" charset="0"/>
              <a:cs typeface="Arial" charset="0"/>
            </a:endParaRPr>
          </a:p>
          <a:p>
            <a:pPr>
              <a:defRPr/>
            </a:pPr>
            <a:endParaRPr lang="en-GB" sz="1800" dirty="0" smtClean="0">
              <a:latin typeface="Arial" charset="0"/>
              <a:cs typeface="Arial" charset="0"/>
            </a:endParaRPr>
          </a:p>
          <a:p>
            <a:pPr>
              <a:buFont typeface="Arial" charset="0"/>
              <a:buNone/>
              <a:defRPr/>
            </a:pPr>
            <a:endParaRPr lang="en-GB" sz="1800" dirty="0" smtClean="0">
              <a:latin typeface="Arial" charset="0"/>
              <a:cs typeface="Arial" charset="0"/>
            </a:endParaRPr>
          </a:p>
          <a:p>
            <a:pPr>
              <a:defRPr/>
            </a:pPr>
            <a:endParaRPr lang="en-GB" dirty="0" smtClean="0">
              <a:latin typeface="Arial" charset="0"/>
              <a:cs typeface="Arial" charset="0"/>
            </a:endParaRPr>
          </a:p>
        </p:txBody>
      </p:sp>
      <p:sp>
        <p:nvSpPr>
          <p:cNvPr id="9219" name="Foliennummernplatzhalter 3"/>
          <p:cNvSpPr>
            <a:spLocks noGrp="1"/>
          </p:cNvSpPr>
          <p:nvPr>
            <p:ph type="sldNum" sz="quarter" idx="10"/>
          </p:nvPr>
        </p:nvSpPr>
        <p:spPr bwMode="auto">
          <a:xfrm>
            <a:off x="3124200" y="6629400"/>
            <a:ext cx="289560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algn="ctr" eaLnBrk="1" hangingPunct="1"/>
            <a:fld id="{96B61C11-2759-424E-A8C8-C5255F9BAEB9}" type="slidenum">
              <a:rPr lang="en-US" smtClean="0">
                <a:solidFill>
                  <a:schemeClr val="bg1"/>
                </a:solidFill>
              </a:rPr>
              <a:pPr algn="ctr" eaLnBrk="1" hangingPunct="1"/>
              <a:t>109</a:t>
            </a:fld>
            <a:endParaRPr lang="en-US" dirty="0" smtClean="0">
              <a:solidFill>
                <a:schemeClr val="bg1"/>
              </a:solidFill>
            </a:endParaRPr>
          </a:p>
        </p:txBody>
      </p:sp>
      <p:sp>
        <p:nvSpPr>
          <p:cNvPr id="9220" name="Title 1"/>
          <p:cNvSpPr>
            <a:spLocks noGrp="1"/>
          </p:cNvSpPr>
          <p:nvPr>
            <p:ph type="title"/>
          </p:nvPr>
        </p:nvSpPr>
        <p:spPr>
          <a:xfrm>
            <a:off x="457200" y="277813"/>
            <a:ext cx="8229600" cy="636587"/>
          </a:xfrm>
        </p:spPr>
        <p:txBody>
          <a:bodyPr/>
          <a:lstStyle/>
          <a:p>
            <a:pPr algn="ctr"/>
            <a:r>
              <a:rPr lang="en-US" sz="2800" b="1" kern="1200" dirty="0">
                <a:solidFill>
                  <a:srgbClr val="CC3300"/>
                </a:solidFill>
                <a:effectLst>
                  <a:outerShdw blurRad="38100" dist="38100" dir="2700000" algn="tl">
                    <a:srgbClr val="000000"/>
                  </a:outerShdw>
                </a:effectLst>
                <a:latin typeface="Arial" charset="0"/>
                <a:ea typeface="Droid Sans Fallback" charset="0"/>
                <a:cs typeface="Droid Sans Fallback" charset="0"/>
              </a:rPr>
              <a:t>Google Knowledge Graph</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231" y="2057401"/>
            <a:ext cx="7249537" cy="4038599"/>
          </a:xfrm>
          <a:prstGeom prst="rect">
            <a:avLst/>
          </a:prstGeom>
        </p:spPr>
      </p:pic>
    </p:spTree>
    <p:extLst>
      <p:ext uri="{BB962C8B-B14F-4D97-AF65-F5344CB8AC3E}">
        <p14:creationId xmlns:p14="http://schemas.microsoft.com/office/powerpoint/2010/main" val="23991878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ext Box 1"/>
          <p:cNvSpPr txBox="1">
            <a:spLocks noChangeArrowheads="1"/>
          </p:cNvSpPr>
          <p:nvPr/>
        </p:nvSpPr>
        <p:spPr bwMode="auto">
          <a:xfrm>
            <a:off x="685800" y="2895600"/>
            <a:ext cx="7772400" cy="1147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defRPr/>
            </a:pPr>
            <a:r>
              <a:rPr lang="en-US" sz="3200" dirty="0" smtClean="0">
                <a:solidFill>
                  <a:schemeClr val="tx2"/>
                </a:solidFill>
              </a:rPr>
              <a:t>Characteristics of the Data Revolution  </a:t>
            </a:r>
          </a:p>
          <a:p>
            <a:pPr algn="ctr">
              <a:defRPr/>
            </a:pPr>
            <a:endParaRPr lang="en-US" sz="3200" dirty="0" smtClean="0">
              <a:solidFill>
                <a:schemeClr val="tx2"/>
              </a:solidFill>
            </a:endParaRP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11</a:t>
            </a:fld>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Inhaltsplatzhalter 2"/>
          <p:cNvSpPr>
            <a:spLocks noGrp="1"/>
          </p:cNvSpPr>
          <p:nvPr>
            <p:ph idx="1"/>
          </p:nvPr>
        </p:nvSpPr>
        <p:spPr>
          <a:xfrm>
            <a:off x="381000" y="960437"/>
            <a:ext cx="8229600" cy="4525963"/>
          </a:xfrm>
        </p:spPr>
        <p:txBody>
          <a:bodyPr/>
          <a:lstStyle/>
          <a:p>
            <a:pPr>
              <a:defRPr/>
            </a:pPr>
            <a:r>
              <a:rPr lang="en-US" sz="2400" kern="1200" dirty="0">
                <a:solidFill>
                  <a:srgbClr val="006699"/>
                </a:solidFill>
                <a:latin typeface="Perpetua" pitchFamily="18" charset="0"/>
                <a:ea typeface="MS PGothic" pitchFamily="34" charset="-128"/>
                <a:cs typeface="Arial" charset="0"/>
              </a:rPr>
              <a:t>Find the right thing </a:t>
            </a:r>
          </a:p>
          <a:p>
            <a:pPr marL="857250" lvl="1" indent="-457200">
              <a:defRPr/>
            </a:pPr>
            <a:r>
              <a:rPr lang="en-US" sz="2400" kern="1200" dirty="0">
                <a:solidFill>
                  <a:srgbClr val="006699"/>
                </a:solidFill>
                <a:latin typeface="Perpetua" pitchFamily="18" charset="0"/>
                <a:ea typeface="MS PGothic" pitchFamily="34" charset="-128"/>
                <a:cs typeface="Arial" charset="0"/>
              </a:rPr>
              <a:t>Champions League fixtures </a:t>
            </a:r>
          </a:p>
          <a:p>
            <a:pPr marL="857250" lvl="1" indent="-457200">
              <a:defRPr/>
            </a:pPr>
            <a:endParaRPr lang="en-US" sz="1600" dirty="0" smtClean="0"/>
          </a:p>
          <a:p>
            <a:pPr>
              <a:buFont typeface="Arial" charset="0"/>
              <a:buNone/>
              <a:defRPr/>
            </a:pPr>
            <a:endParaRPr lang="en-US" sz="1800" dirty="0" smtClean="0">
              <a:latin typeface="Arial" charset="0"/>
              <a:cs typeface="Arial" charset="0"/>
            </a:endParaRPr>
          </a:p>
          <a:p>
            <a:pPr>
              <a:defRPr/>
            </a:pPr>
            <a:endParaRPr lang="en-US" sz="1800" i="1" dirty="0" smtClean="0">
              <a:latin typeface="Arial" charset="0"/>
              <a:cs typeface="Arial" charset="0"/>
            </a:endParaRPr>
          </a:p>
          <a:p>
            <a:pPr>
              <a:defRPr/>
            </a:pPr>
            <a:endParaRPr lang="en-GB" sz="1800" dirty="0" smtClean="0">
              <a:latin typeface="Arial" charset="0"/>
              <a:cs typeface="Arial" charset="0"/>
            </a:endParaRPr>
          </a:p>
          <a:p>
            <a:pPr>
              <a:defRPr/>
            </a:pPr>
            <a:endParaRPr lang="en-GB" sz="1800" dirty="0" smtClean="0">
              <a:latin typeface="Arial" charset="0"/>
              <a:cs typeface="Arial" charset="0"/>
            </a:endParaRPr>
          </a:p>
          <a:p>
            <a:pPr>
              <a:defRPr/>
            </a:pPr>
            <a:endParaRPr lang="en-GB" sz="1800" dirty="0" smtClean="0">
              <a:latin typeface="Arial" charset="0"/>
              <a:cs typeface="Arial" charset="0"/>
            </a:endParaRPr>
          </a:p>
          <a:p>
            <a:pPr>
              <a:defRPr/>
            </a:pPr>
            <a:endParaRPr lang="en-GB" sz="1800" dirty="0" smtClean="0">
              <a:latin typeface="Arial" charset="0"/>
              <a:cs typeface="Arial" charset="0"/>
            </a:endParaRPr>
          </a:p>
          <a:p>
            <a:pPr>
              <a:defRPr/>
            </a:pPr>
            <a:endParaRPr lang="en-GB" sz="1800" dirty="0" smtClean="0">
              <a:latin typeface="Arial" charset="0"/>
              <a:cs typeface="Arial" charset="0"/>
            </a:endParaRPr>
          </a:p>
          <a:p>
            <a:pPr>
              <a:buFont typeface="Arial" charset="0"/>
              <a:buNone/>
              <a:defRPr/>
            </a:pPr>
            <a:endParaRPr lang="en-GB" sz="1800" dirty="0" smtClean="0">
              <a:latin typeface="Arial" charset="0"/>
              <a:cs typeface="Arial" charset="0"/>
            </a:endParaRPr>
          </a:p>
          <a:p>
            <a:pPr>
              <a:defRPr/>
            </a:pPr>
            <a:endParaRPr lang="en-GB" dirty="0" smtClean="0">
              <a:latin typeface="Arial" charset="0"/>
              <a:cs typeface="Arial" charset="0"/>
            </a:endParaRPr>
          </a:p>
        </p:txBody>
      </p:sp>
      <p:sp>
        <p:nvSpPr>
          <p:cNvPr id="9219" name="Foliennummernplatzhalter 3"/>
          <p:cNvSpPr>
            <a:spLocks noGrp="1"/>
          </p:cNvSpPr>
          <p:nvPr>
            <p:ph type="sldNum" sz="quarter" idx="10"/>
          </p:nvPr>
        </p:nvSpPr>
        <p:spPr bwMode="auto">
          <a:xfrm>
            <a:off x="3124200" y="6629400"/>
            <a:ext cx="289560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algn="ctr" eaLnBrk="1" hangingPunct="1"/>
            <a:fld id="{96B61C11-2759-424E-A8C8-C5255F9BAEB9}" type="slidenum">
              <a:rPr lang="en-US" smtClean="0">
                <a:solidFill>
                  <a:schemeClr val="bg1"/>
                </a:solidFill>
              </a:rPr>
              <a:pPr algn="ctr" eaLnBrk="1" hangingPunct="1"/>
              <a:t>110</a:t>
            </a:fld>
            <a:endParaRPr lang="en-US" smtClean="0">
              <a:solidFill>
                <a:schemeClr val="bg1"/>
              </a:solidFill>
            </a:endParaRPr>
          </a:p>
        </p:txBody>
      </p:sp>
      <p:sp>
        <p:nvSpPr>
          <p:cNvPr id="9220" name="Title 1"/>
          <p:cNvSpPr>
            <a:spLocks noGrp="1"/>
          </p:cNvSpPr>
          <p:nvPr>
            <p:ph type="title"/>
          </p:nvPr>
        </p:nvSpPr>
        <p:spPr>
          <a:xfrm>
            <a:off x="457200" y="277813"/>
            <a:ext cx="8229600" cy="636587"/>
          </a:xfrm>
        </p:spPr>
        <p:txBody>
          <a:bodyPr/>
          <a:lstStyle/>
          <a:p>
            <a:pPr algn="ctr"/>
            <a:r>
              <a:rPr lang="en-US" sz="2800" b="1" kern="1200" dirty="0">
                <a:solidFill>
                  <a:srgbClr val="CC3300"/>
                </a:solidFill>
                <a:effectLst>
                  <a:outerShdw blurRad="38100" dist="38100" dir="2700000" algn="tl">
                    <a:srgbClr val="000000"/>
                  </a:outerShdw>
                </a:effectLst>
                <a:latin typeface="Arial" charset="0"/>
                <a:ea typeface="Droid Sans Fallback" charset="0"/>
                <a:cs typeface="Droid Sans Fallback" charset="0"/>
              </a:rPr>
              <a:t>Google Knowledge Graph</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057400"/>
            <a:ext cx="8382000" cy="4724400"/>
          </a:xfrm>
          <a:prstGeom prst="rect">
            <a:avLst/>
          </a:prstGeom>
        </p:spPr>
      </p:pic>
    </p:spTree>
    <p:extLst>
      <p:ext uri="{BB962C8B-B14F-4D97-AF65-F5344CB8AC3E}">
        <p14:creationId xmlns:p14="http://schemas.microsoft.com/office/powerpoint/2010/main" val="331991964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Inhaltsplatzhalter 2"/>
          <p:cNvSpPr>
            <a:spLocks noGrp="1"/>
          </p:cNvSpPr>
          <p:nvPr>
            <p:ph idx="1"/>
          </p:nvPr>
        </p:nvSpPr>
        <p:spPr>
          <a:xfrm>
            <a:off x="381000" y="914400"/>
            <a:ext cx="8534400" cy="1143000"/>
          </a:xfrm>
        </p:spPr>
        <p:txBody>
          <a:bodyPr/>
          <a:lstStyle/>
          <a:p>
            <a:pPr>
              <a:defRPr/>
            </a:pPr>
            <a:r>
              <a:rPr lang="en-US" sz="2400" kern="1200" dirty="0">
                <a:solidFill>
                  <a:srgbClr val="006699"/>
                </a:solidFill>
                <a:latin typeface="Perpetua" pitchFamily="18" charset="0"/>
                <a:ea typeface="MS PGothic" pitchFamily="34" charset="-128"/>
                <a:cs typeface="Arial" charset="0"/>
              </a:rPr>
              <a:t>Summaries </a:t>
            </a:r>
          </a:p>
          <a:p>
            <a:pPr marL="857250" lvl="1" indent="-457200">
              <a:defRPr/>
            </a:pPr>
            <a:r>
              <a:rPr lang="en-US" sz="2000" kern="1200" dirty="0" smtClean="0">
                <a:solidFill>
                  <a:srgbClr val="006699"/>
                </a:solidFill>
                <a:latin typeface="Perpetua" pitchFamily="18" charset="0"/>
                <a:ea typeface="MS PGothic" pitchFamily="34" charset="-128"/>
                <a:cs typeface="Arial" charset="0"/>
              </a:rPr>
              <a:t>Summarize </a:t>
            </a:r>
            <a:r>
              <a:rPr lang="en-US" sz="2000" kern="1200" dirty="0">
                <a:solidFill>
                  <a:srgbClr val="006699"/>
                </a:solidFill>
                <a:latin typeface="Perpetua" pitchFamily="18" charset="0"/>
                <a:ea typeface="MS PGothic" pitchFamily="34" charset="-128"/>
                <a:cs typeface="Arial" charset="0"/>
              </a:rPr>
              <a:t>relevant content around that topic, including key facts about the entity</a:t>
            </a:r>
          </a:p>
          <a:p>
            <a:pPr>
              <a:buFont typeface="Arial" charset="0"/>
              <a:buNone/>
              <a:defRPr/>
            </a:pPr>
            <a:endParaRPr lang="en-US" sz="1800" dirty="0" smtClean="0">
              <a:latin typeface="Arial" charset="0"/>
              <a:cs typeface="Arial" charset="0"/>
            </a:endParaRPr>
          </a:p>
          <a:p>
            <a:pPr>
              <a:defRPr/>
            </a:pPr>
            <a:endParaRPr lang="en-US" sz="1800" i="1" dirty="0" smtClean="0">
              <a:latin typeface="Arial" charset="0"/>
              <a:cs typeface="Arial" charset="0"/>
            </a:endParaRPr>
          </a:p>
          <a:p>
            <a:pPr>
              <a:defRPr/>
            </a:pPr>
            <a:endParaRPr lang="en-GB" sz="1800" dirty="0" smtClean="0">
              <a:latin typeface="Arial" charset="0"/>
              <a:cs typeface="Arial" charset="0"/>
            </a:endParaRPr>
          </a:p>
          <a:p>
            <a:pPr>
              <a:defRPr/>
            </a:pPr>
            <a:endParaRPr lang="en-GB" sz="1800" dirty="0" smtClean="0">
              <a:latin typeface="Arial" charset="0"/>
              <a:cs typeface="Arial" charset="0"/>
            </a:endParaRPr>
          </a:p>
          <a:p>
            <a:pPr>
              <a:defRPr/>
            </a:pPr>
            <a:endParaRPr lang="en-GB" sz="1800" dirty="0" smtClean="0">
              <a:latin typeface="Arial" charset="0"/>
              <a:cs typeface="Arial" charset="0"/>
            </a:endParaRPr>
          </a:p>
          <a:p>
            <a:pPr>
              <a:defRPr/>
            </a:pPr>
            <a:endParaRPr lang="en-GB" sz="1800" dirty="0" smtClean="0">
              <a:latin typeface="Arial" charset="0"/>
              <a:cs typeface="Arial" charset="0"/>
            </a:endParaRPr>
          </a:p>
          <a:p>
            <a:pPr>
              <a:defRPr/>
            </a:pPr>
            <a:endParaRPr lang="en-GB" sz="1800" dirty="0" smtClean="0">
              <a:latin typeface="Arial" charset="0"/>
              <a:cs typeface="Arial" charset="0"/>
            </a:endParaRPr>
          </a:p>
          <a:p>
            <a:pPr>
              <a:buFont typeface="Arial" charset="0"/>
              <a:buNone/>
              <a:defRPr/>
            </a:pPr>
            <a:endParaRPr lang="en-GB" sz="1800" dirty="0" smtClean="0">
              <a:latin typeface="Arial" charset="0"/>
              <a:cs typeface="Arial" charset="0"/>
            </a:endParaRPr>
          </a:p>
          <a:p>
            <a:pPr>
              <a:defRPr/>
            </a:pPr>
            <a:endParaRPr lang="en-GB" dirty="0" smtClean="0">
              <a:latin typeface="Arial" charset="0"/>
              <a:cs typeface="Arial" charset="0"/>
            </a:endParaRPr>
          </a:p>
        </p:txBody>
      </p:sp>
      <p:sp>
        <p:nvSpPr>
          <p:cNvPr id="10243" name="Foliennummernplatzhalter 3"/>
          <p:cNvSpPr>
            <a:spLocks noGrp="1"/>
          </p:cNvSpPr>
          <p:nvPr>
            <p:ph type="sldNum" sz="quarter" idx="10"/>
          </p:nvPr>
        </p:nvSpPr>
        <p:spPr bwMode="auto">
          <a:xfrm>
            <a:off x="3124200" y="6629400"/>
            <a:ext cx="289560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algn="ctr" eaLnBrk="1" hangingPunct="1"/>
            <a:fld id="{FB9402E9-B65B-4922-A380-B983821596C7}" type="slidenum">
              <a:rPr lang="en-US" smtClean="0">
                <a:solidFill>
                  <a:schemeClr val="bg1"/>
                </a:solidFill>
              </a:rPr>
              <a:pPr algn="ctr" eaLnBrk="1" hangingPunct="1"/>
              <a:t>111</a:t>
            </a:fld>
            <a:endParaRPr lang="en-US" smtClean="0">
              <a:solidFill>
                <a:schemeClr val="bg1"/>
              </a:solidFill>
            </a:endParaRPr>
          </a:p>
        </p:txBody>
      </p:sp>
      <p:sp>
        <p:nvSpPr>
          <p:cNvPr id="10244" name="Title 1"/>
          <p:cNvSpPr>
            <a:spLocks noGrp="1"/>
          </p:cNvSpPr>
          <p:nvPr>
            <p:ph type="title"/>
          </p:nvPr>
        </p:nvSpPr>
        <p:spPr>
          <a:xfrm>
            <a:off x="457200" y="277813"/>
            <a:ext cx="8229600" cy="712787"/>
          </a:xfrm>
        </p:spPr>
        <p:txBody>
          <a:bodyPr/>
          <a:lstStyle/>
          <a:p>
            <a:pPr algn="ctr"/>
            <a:r>
              <a:rPr lang="en-US" sz="2800" b="1" kern="1200" dirty="0">
                <a:solidFill>
                  <a:srgbClr val="CC3300"/>
                </a:solidFill>
                <a:effectLst>
                  <a:outerShdw blurRad="38100" dist="38100" dir="2700000" algn="tl">
                    <a:srgbClr val="000000"/>
                  </a:outerShdw>
                </a:effectLst>
                <a:latin typeface="Arial" charset="0"/>
                <a:ea typeface="Droid Sans Fallback" charset="0"/>
                <a:cs typeface="Droid Sans Fallback" charset="0"/>
              </a:rPr>
              <a:t>Google Knowledge Graph</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1" y="1752600"/>
            <a:ext cx="7620000" cy="4267200"/>
          </a:xfrm>
          <a:prstGeom prst="rect">
            <a:avLst/>
          </a:prstGeom>
        </p:spPr>
      </p:pic>
    </p:spTree>
    <p:extLst>
      <p:ext uri="{BB962C8B-B14F-4D97-AF65-F5344CB8AC3E}">
        <p14:creationId xmlns:p14="http://schemas.microsoft.com/office/powerpoint/2010/main" val="352554636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Inhaltsplatzhalter 2"/>
          <p:cNvSpPr>
            <a:spLocks noGrp="1"/>
          </p:cNvSpPr>
          <p:nvPr>
            <p:ph idx="1"/>
          </p:nvPr>
        </p:nvSpPr>
        <p:spPr>
          <a:xfrm>
            <a:off x="381000" y="990600"/>
            <a:ext cx="8534400" cy="4830763"/>
          </a:xfrm>
        </p:spPr>
        <p:txBody>
          <a:bodyPr/>
          <a:lstStyle/>
          <a:p>
            <a:pPr>
              <a:defRPr/>
            </a:pPr>
            <a:r>
              <a:rPr lang="en-US" sz="2400" kern="1200" dirty="0">
                <a:solidFill>
                  <a:srgbClr val="006699"/>
                </a:solidFill>
                <a:latin typeface="Perpetua" pitchFamily="18" charset="0"/>
                <a:ea typeface="MS PGothic" pitchFamily="34" charset="-128"/>
                <a:cs typeface="Arial" charset="0"/>
              </a:rPr>
              <a:t>Deeper and broader information</a:t>
            </a:r>
          </a:p>
          <a:p>
            <a:pPr marL="857250" lvl="1" indent="-457200">
              <a:defRPr/>
            </a:pPr>
            <a:r>
              <a:rPr lang="en-US" sz="2400" kern="1200" dirty="0">
                <a:solidFill>
                  <a:srgbClr val="006699"/>
                </a:solidFill>
                <a:latin typeface="Perpetua" pitchFamily="18" charset="0"/>
                <a:ea typeface="MS PGothic" pitchFamily="34" charset="-128"/>
                <a:cs typeface="Arial" charset="0"/>
              </a:rPr>
              <a:t>reveal new facts</a:t>
            </a:r>
          </a:p>
          <a:p>
            <a:pPr>
              <a:defRPr/>
            </a:pPr>
            <a:endParaRPr lang="en-US" sz="1800" i="1" dirty="0" smtClean="0">
              <a:latin typeface="Arial" charset="0"/>
              <a:cs typeface="Arial" charset="0"/>
            </a:endParaRPr>
          </a:p>
          <a:p>
            <a:pPr>
              <a:defRPr/>
            </a:pPr>
            <a:endParaRPr lang="en-GB" sz="1800" dirty="0" smtClean="0">
              <a:latin typeface="Arial" charset="0"/>
              <a:cs typeface="Arial" charset="0"/>
            </a:endParaRPr>
          </a:p>
          <a:p>
            <a:pPr>
              <a:defRPr/>
            </a:pPr>
            <a:endParaRPr lang="en-GB" sz="1800" dirty="0" smtClean="0">
              <a:latin typeface="Arial" charset="0"/>
              <a:cs typeface="Arial" charset="0"/>
            </a:endParaRPr>
          </a:p>
          <a:p>
            <a:pPr>
              <a:defRPr/>
            </a:pPr>
            <a:endParaRPr lang="en-GB" sz="1800" dirty="0" smtClean="0">
              <a:latin typeface="Arial" charset="0"/>
              <a:cs typeface="Arial" charset="0"/>
            </a:endParaRPr>
          </a:p>
          <a:p>
            <a:pPr>
              <a:defRPr/>
            </a:pPr>
            <a:endParaRPr lang="en-GB" sz="1800" dirty="0" smtClean="0">
              <a:latin typeface="Arial" charset="0"/>
              <a:cs typeface="Arial" charset="0"/>
            </a:endParaRPr>
          </a:p>
          <a:p>
            <a:pPr>
              <a:defRPr/>
            </a:pPr>
            <a:endParaRPr lang="en-GB" sz="1800" dirty="0" smtClean="0">
              <a:latin typeface="Arial" charset="0"/>
              <a:cs typeface="Arial" charset="0"/>
            </a:endParaRPr>
          </a:p>
          <a:p>
            <a:pPr>
              <a:buFont typeface="Arial" charset="0"/>
              <a:buNone/>
              <a:defRPr/>
            </a:pPr>
            <a:endParaRPr lang="en-GB" sz="1800" dirty="0" smtClean="0">
              <a:latin typeface="Arial" charset="0"/>
              <a:cs typeface="Arial" charset="0"/>
            </a:endParaRPr>
          </a:p>
          <a:p>
            <a:pPr>
              <a:defRPr/>
            </a:pPr>
            <a:endParaRPr lang="en-GB" dirty="0" smtClean="0">
              <a:latin typeface="Arial" charset="0"/>
              <a:cs typeface="Arial" charset="0"/>
            </a:endParaRPr>
          </a:p>
        </p:txBody>
      </p:sp>
      <p:sp>
        <p:nvSpPr>
          <p:cNvPr id="11267" name="Foliennummernplatzhalter 3"/>
          <p:cNvSpPr>
            <a:spLocks noGrp="1"/>
          </p:cNvSpPr>
          <p:nvPr>
            <p:ph type="sldNum" sz="quarter" idx="10"/>
          </p:nvPr>
        </p:nvSpPr>
        <p:spPr bwMode="auto">
          <a:xfrm>
            <a:off x="3124200" y="6629400"/>
            <a:ext cx="289560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algn="ctr" eaLnBrk="1" hangingPunct="1"/>
            <a:fld id="{B3710CFB-48A2-4568-BFED-BCC0E45738C2}" type="slidenum">
              <a:rPr lang="en-US" smtClean="0">
                <a:solidFill>
                  <a:schemeClr val="bg1"/>
                </a:solidFill>
              </a:rPr>
              <a:pPr algn="ctr" eaLnBrk="1" hangingPunct="1"/>
              <a:t>112</a:t>
            </a:fld>
            <a:endParaRPr lang="en-US" smtClean="0">
              <a:solidFill>
                <a:schemeClr val="bg1"/>
              </a:solidFill>
            </a:endParaRPr>
          </a:p>
        </p:txBody>
      </p:sp>
      <p:sp>
        <p:nvSpPr>
          <p:cNvPr id="11268" name="Title 1"/>
          <p:cNvSpPr>
            <a:spLocks noGrp="1"/>
          </p:cNvSpPr>
          <p:nvPr>
            <p:ph type="title"/>
          </p:nvPr>
        </p:nvSpPr>
        <p:spPr/>
        <p:txBody>
          <a:bodyPr/>
          <a:lstStyle/>
          <a:p>
            <a:pPr algn="ctr"/>
            <a:r>
              <a:rPr lang="en-US" sz="2800" b="1" kern="1200" dirty="0">
                <a:solidFill>
                  <a:srgbClr val="CC3300"/>
                </a:solidFill>
                <a:effectLst>
                  <a:outerShdw blurRad="38100" dist="38100" dir="2700000" algn="tl">
                    <a:srgbClr val="000000"/>
                  </a:outerShdw>
                </a:effectLst>
                <a:latin typeface="Arial" charset="0"/>
                <a:ea typeface="Droid Sans Fallback" charset="0"/>
                <a:cs typeface="Droid Sans Fallback" charset="0"/>
              </a:rPr>
              <a:t>Google Knowledge Graph</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924144"/>
            <a:ext cx="7239000" cy="4324256"/>
          </a:xfrm>
          <a:prstGeom prst="rect">
            <a:avLst/>
          </a:prstGeom>
        </p:spPr>
      </p:pic>
    </p:spTree>
    <p:extLst>
      <p:ext uri="{BB962C8B-B14F-4D97-AF65-F5344CB8AC3E}">
        <p14:creationId xmlns:p14="http://schemas.microsoft.com/office/powerpoint/2010/main" val="243492814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6"/>
          <p:cNvSpPr>
            <a:spLocks noGrp="1"/>
          </p:cNvSpPr>
          <p:nvPr>
            <p:ph type="title"/>
          </p:nvPr>
        </p:nvSpPr>
        <p:spPr/>
        <p:txBody>
          <a:bodyPr/>
          <a:lstStyle/>
          <a:p>
            <a:r>
              <a:rPr lang="en-US" dirty="0" smtClean="0">
                <a:ea typeface="ＭＳ Ｐゴシック" pitchFamily="34" charset="-128"/>
              </a:rPr>
              <a:t>Why Data Governance?</a:t>
            </a:r>
          </a:p>
        </p:txBody>
      </p:sp>
      <p:sp>
        <p:nvSpPr>
          <p:cNvPr id="5" name="Content Placeholder 5"/>
          <p:cNvSpPr txBox="1">
            <a:spLocks/>
          </p:cNvSpPr>
          <p:nvPr/>
        </p:nvSpPr>
        <p:spPr bwMode="auto">
          <a:xfrm>
            <a:off x="579438" y="4441825"/>
            <a:ext cx="8302625" cy="2139950"/>
          </a:xfrm>
          <a:prstGeom prst="rect">
            <a:avLst/>
          </a:prstGeom>
          <a:noFill/>
          <a:ln w="9525">
            <a:noFill/>
            <a:miter lim="800000"/>
            <a:headEnd/>
            <a:tailEnd/>
          </a:ln>
        </p:spPr>
        <p:txBody>
          <a:bodyPr/>
          <a:lstStyle/>
          <a:p>
            <a:pPr marL="342900" indent="-342900" eaLnBrk="0" hangingPunct="0">
              <a:spcBef>
                <a:spcPts val="1200"/>
              </a:spcBef>
              <a:buSzPct val="65000"/>
              <a:buFont typeface="Arial" charset="0"/>
              <a:buChar char="•"/>
              <a:defRPr/>
            </a:pPr>
            <a:endParaRPr lang="en-US" sz="3200" dirty="0">
              <a:solidFill>
                <a:srgbClr val="424344"/>
              </a:solidFill>
              <a:latin typeface="+mn-lt"/>
              <a:ea typeface="ＭＳ Ｐゴシック" pitchFamily="32" charset="-128"/>
              <a:cs typeface="ＭＳ Ｐゴシック" pitchFamily="32" charset="-128"/>
            </a:endParaRPr>
          </a:p>
          <a:p>
            <a:pPr marL="342900" indent="-342900" eaLnBrk="0" hangingPunct="0">
              <a:spcBef>
                <a:spcPts val="1200"/>
              </a:spcBef>
              <a:buSzPct val="65000"/>
              <a:buFont typeface="Arial" charset="0"/>
              <a:buChar char="•"/>
              <a:defRPr/>
            </a:pPr>
            <a:endParaRPr lang="en-US" sz="2800" dirty="0">
              <a:solidFill>
                <a:srgbClr val="424344"/>
              </a:solidFill>
              <a:latin typeface="+mn-lt"/>
              <a:ea typeface="ＭＳ Ｐゴシック" pitchFamily="32" charset="-128"/>
              <a:cs typeface="+mn-cs"/>
            </a:endParaRPr>
          </a:p>
          <a:p>
            <a:pPr lvl="4" eaLnBrk="0" hangingPunct="0">
              <a:spcBef>
                <a:spcPct val="20000"/>
              </a:spcBef>
              <a:buFont typeface="Arial" charset="0"/>
              <a:buNone/>
              <a:defRPr/>
            </a:pPr>
            <a:endParaRPr lang="en-US" sz="2800" dirty="0">
              <a:solidFill>
                <a:srgbClr val="424344"/>
              </a:solidFill>
              <a:latin typeface="+mn-lt"/>
              <a:ea typeface="ＭＳ Ｐゴシック" pitchFamily="32" charset="-128"/>
              <a:cs typeface="+mn-cs"/>
            </a:endParaRPr>
          </a:p>
        </p:txBody>
      </p:sp>
      <p:sp>
        <p:nvSpPr>
          <p:cNvPr id="34821" name="Content Placeholder 5"/>
          <p:cNvSpPr>
            <a:spLocks noGrp="1"/>
          </p:cNvSpPr>
          <p:nvPr>
            <p:ph idx="1"/>
          </p:nvPr>
        </p:nvSpPr>
        <p:spPr/>
        <p:txBody>
          <a:bodyPr/>
          <a:lstStyle/>
          <a:p>
            <a:pPr>
              <a:spcBef>
                <a:spcPts val="600"/>
              </a:spcBef>
              <a:spcAft>
                <a:spcPts val="600"/>
              </a:spcAft>
              <a:buSzPct val="100000"/>
            </a:pPr>
            <a:r>
              <a:rPr lang="en-US" sz="2400" u="sng" dirty="0" smtClean="0">
                <a:ea typeface="ＭＳ Ｐゴシック" pitchFamily="34" charset="-128"/>
              </a:rPr>
              <a:t>Data Governance</a:t>
            </a:r>
            <a:r>
              <a:rPr lang="en-US" sz="2400" dirty="0" smtClean="0">
                <a:ea typeface="ＭＳ Ｐゴシック" pitchFamily="34" charset="-128"/>
              </a:rPr>
              <a:t> (DG) is an organizational approach to data and information management </a:t>
            </a:r>
          </a:p>
          <a:p>
            <a:pPr lvl="1">
              <a:spcBef>
                <a:spcPts val="600"/>
              </a:spcBef>
              <a:spcAft>
                <a:spcPts val="600"/>
              </a:spcAft>
              <a:buSzPct val="85000"/>
              <a:buFont typeface="Wingdings" pitchFamily="2" charset="2"/>
              <a:buChar char="Ø"/>
            </a:pPr>
            <a:r>
              <a:rPr lang="en-US" sz="2000" dirty="0" smtClean="0">
                <a:ea typeface="ＭＳ Ｐゴシック" pitchFamily="34" charset="-128"/>
              </a:rPr>
              <a:t>Helps to protect interests of stakeholders by enforcing compliance with agreed-upon rules and regulations regarding data management (including security)</a:t>
            </a:r>
          </a:p>
          <a:p>
            <a:pPr lvl="1">
              <a:spcBef>
                <a:spcPts val="600"/>
              </a:spcBef>
              <a:spcAft>
                <a:spcPts val="600"/>
              </a:spcAft>
              <a:buSzPct val="85000"/>
              <a:buFont typeface="Wingdings" pitchFamily="2" charset="2"/>
              <a:buChar char="Ø"/>
            </a:pPr>
            <a:r>
              <a:rPr lang="en-US" sz="2000" dirty="0" smtClean="0">
                <a:ea typeface="ＭＳ Ｐゴシック" pitchFamily="34" charset="-128"/>
              </a:rPr>
              <a:t>Outlines who can take what actions, when, with what information, and using what methods</a:t>
            </a:r>
          </a:p>
          <a:p>
            <a:pPr lvl="1">
              <a:spcBef>
                <a:spcPts val="600"/>
              </a:spcBef>
              <a:spcAft>
                <a:spcPts val="600"/>
              </a:spcAft>
              <a:buSzPct val="85000"/>
              <a:buFont typeface="Wingdings" pitchFamily="2" charset="2"/>
              <a:buChar char="Ø"/>
            </a:pPr>
            <a:r>
              <a:rPr lang="en-US" sz="2000" dirty="0" smtClean="0">
                <a:ea typeface="ＭＳ Ｐゴシック" pitchFamily="34" charset="-128"/>
              </a:rPr>
              <a:t>Defines rules of engagement, organizational bodies, accountable individuals, and processes</a:t>
            </a:r>
          </a:p>
          <a:p>
            <a:pPr lvl="1">
              <a:spcBef>
                <a:spcPts val="600"/>
              </a:spcBef>
              <a:spcAft>
                <a:spcPts val="600"/>
              </a:spcAft>
              <a:buSzPct val="85000"/>
              <a:buFont typeface="Wingdings" pitchFamily="2" charset="2"/>
              <a:buChar char="Ø"/>
            </a:pPr>
            <a:r>
              <a:rPr lang="en-US" sz="2000" dirty="0" smtClean="0">
                <a:ea typeface="ＭＳ Ｐゴシック" pitchFamily="34" charset="-128"/>
              </a:rPr>
              <a:t>Is formalized as a set of policies and procedures</a:t>
            </a:r>
          </a:p>
          <a:p>
            <a:pPr lvl="1">
              <a:spcBef>
                <a:spcPts val="600"/>
              </a:spcBef>
              <a:spcAft>
                <a:spcPts val="600"/>
              </a:spcAft>
              <a:buSzPct val="85000"/>
              <a:buFont typeface="Wingdings" pitchFamily="2" charset="2"/>
              <a:buChar char="Ø"/>
            </a:pPr>
            <a:r>
              <a:rPr lang="en-US" sz="2000" dirty="0" smtClean="0">
                <a:ea typeface="ＭＳ Ｐゴシック" pitchFamily="34" charset="-128"/>
              </a:rPr>
              <a:t>Encompasses the full data life-cycle</a:t>
            </a:r>
          </a:p>
        </p:txBody>
      </p:sp>
      <p:sp>
        <p:nvSpPr>
          <p:cNvPr id="2" name="Slide Number Placeholder 1"/>
          <p:cNvSpPr>
            <a:spLocks noGrp="1"/>
          </p:cNvSpPr>
          <p:nvPr>
            <p:ph type="sldNum" sz="quarter" idx="12"/>
          </p:nvPr>
        </p:nvSpPr>
        <p:spPr/>
        <p:txBody>
          <a:bodyPr/>
          <a:lstStyle/>
          <a:p>
            <a:pPr>
              <a:defRPr/>
            </a:pPr>
            <a:fld id="{EDB2C4BA-EE7F-489C-AD75-90D3AA2F2795}" type="slidenum">
              <a:rPr lang="en-US" altLang="en-US" smtClean="0"/>
              <a:pPr>
                <a:defRPr/>
              </a:pPr>
              <a:t>113</a:t>
            </a:fld>
            <a:endParaRPr lang="en-US" altLang="en-US" dirty="0"/>
          </a:p>
        </p:txBody>
      </p:sp>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dirty="0" smtClean="0">
                <a:ea typeface="ＭＳ Ｐゴシック" pitchFamily="34" charset="-128"/>
              </a:rPr>
              <a:t>Data Governance Program: Scope</a:t>
            </a:r>
          </a:p>
        </p:txBody>
      </p:sp>
      <p:sp>
        <p:nvSpPr>
          <p:cNvPr id="37891" name="Content Placeholder 2"/>
          <p:cNvSpPr>
            <a:spLocks noGrp="1"/>
          </p:cNvSpPr>
          <p:nvPr>
            <p:ph idx="1"/>
          </p:nvPr>
        </p:nvSpPr>
        <p:spPr/>
        <p:txBody>
          <a:bodyPr/>
          <a:lstStyle/>
          <a:p>
            <a:pPr>
              <a:buSzPct val="100000"/>
            </a:pPr>
            <a:r>
              <a:rPr lang="en-US" sz="2400" dirty="0" smtClean="0">
                <a:ea typeface="ＭＳ Ｐゴシック" pitchFamily="34" charset="-128"/>
              </a:rPr>
              <a:t>Scope of a DG program with focus on privacy, compliance, and security includes</a:t>
            </a:r>
          </a:p>
          <a:p>
            <a:pPr lvl="1">
              <a:buSzPct val="85000"/>
              <a:buFont typeface="Wingdings" pitchFamily="2" charset="2"/>
              <a:buChar char="Ø"/>
            </a:pPr>
            <a:endParaRPr lang="en-US" sz="2000" dirty="0" smtClean="0">
              <a:ea typeface="ＭＳ Ｐゴシック" pitchFamily="34" charset="-128"/>
            </a:endParaRPr>
          </a:p>
          <a:p>
            <a:pPr lvl="1">
              <a:buSzPct val="85000"/>
              <a:buFont typeface="Wingdings" pitchFamily="2" charset="2"/>
              <a:buChar char="Ø"/>
            </a:pPr>
            <a:r>
              <a:rPr lang="en-US" sz="2000" dirty="0" smtClean="0">
                <a:ea typeface="ＭＳ Ｐゴシック" pitchFamily="34" charset="-128"/>
              </a:rPr>
              <a:t>Protection of sensitive data </a:t>
            </a:r>
          </a:p>
          <a:p>
            <a:pPr lvl="1">
              <a:buSzPct val="85000"/>
              <a:buFont typeface="Wingdings" pitchFamily="2" charset="2"/>
              <a:buChar char="Ø"/>
            </a:pPr>
            <a:r>
              <a:rPr lang="en-US" sz="2000" dirty="0" smtClean="0">
                <a:ea typeface="ＭＳ Ｐゴシック" pitchFamily="34" charset="-128"/>
              </a:rPr>
              <a:t>Vulnerability assessment and risk mitigation</a:t>
            </a:r>
          </a:p>
          <a:p>
            <a:pPr lvl="1">
              <a:buSzPct val="85000"/>
              <a:buFont typeface="Wingdings" pitchFamily="2" charset="2"/>
              <a:buChar char="Ø"/>
            </a:pPr>
            <a:r>
              <a:rPr lang="en-US" sz="2000" dirty="0" smtClean="0">
                <a:ea typeface="ＭＳ Ｐゴシック" pitchFamily="34" charset="-128"/>
              </a:rPr>
              <a:t>Enforcement of regulatory, contractual, and architectural compliance requirements</a:t>
            </a:r>
          </a:p>
          <a:p>
            <a:pPr lvl="1">
              <a:buSzPct val="85000"/>
              <a:buFont typeface="Wingdings" pitchFamily="2" charset="2"/>
              <a:buChar char="Ø"/>
            </a:pPr>
            <a:r>
              <a:rPr lang="en-US" sz="2000" dirty="0" smtClean="0">
                <a:ea typeface="ＭＳ Ｐゴシック" pitchFamily="34" charset="-128"/>
              </a:rPr>
              <a:t>Identification of stakeholders, decision rights, and accountabilities</a:t>
            </a:r>
          </a:p>
          <a:p>
            <a:pPr lvl="1">
              <a:buSzPct val="85000"/>
              <a:buFont typeface="Wingdings" pitchFamily="2" charset="2"/>
              <a:buChar char="Ø"/>
            </a:pPr>
            <a:r>
              <a:rPr lang="en-US" sz="2000" dirty="0" smtClean="0">
                <a:ea typeface="ＭＳ Ｐゴシック" pitchFamily="34" charset="-128"/>
              </a:rPr>
              <a:t>Access management</a:t>
            </a:r>
          </a:p>
        </p:txBody>
      </p:sp>
      <p:sp>
        <p:nvSpPr>
          <p:cNvPr id="2" name="Slide Number Placeholder 1"/>
          <p:cNvSpPr>
            <a:spLocks noGrp="1"/>
          </p:cNvSpPr>
          <p:nvPr>
            <p:ph type="sldNum" sz="quarter" idx="12"/>
          </p:nvPr>
        </p:nvSpPr>
        <p:spPr/>
        <p:txBody>
          <a:bodyPr/>
          <a:lstStyle/>
          <a:p>
            <a:pPr>
              <a:defRPr/>
            </a:pPr>
            <a:fld id="{EDB2C4BA-EE7F-489C-AD75-90D3AA2F2795}" type="slidenum">
              <a:rPr lang="en-US" altLang="en-US" smtClean="0"/>
              <a:pPr>
                <a:defRPr/>
              </a:pPr>
              <a:t>114</a:t>
            </a:fld>
            <a:endParaRPr lang="en-US" altLang="en-US"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184150" y="400050"/>
            <a:ext cx="8532813" cy="457200"/>
          </a:xfrm>
        </p:spPr>
        <p:txBody>
          <a:bodyPr/>
          <a:lstStyle/>
          <a:p>
            <a:r>
              <a:rPr lang="en-US" sz="3600" dirty="0" smtClean="0">
                <a:ea typeface="ＭＳ Ｐゴシック" pitchFamily="34" charset="-128"/>
              </a:rPr>
              <a:t>DG Program Implementation: Key Steps</a:t>
            </a:r>
          </a:p>
        </p:txBody>
      </p:sp>
      <p:sp>
        <p:nvSpPr>
          <p:cNvPr id="38915" name="Content Placeholder 2"/>
          <p:cNvSpPr>
            <a:spLocks noGrp="1"/>
          </p:cNvSpPr>
          <p:nvPr>
            <p:ph idx="1"/>
          </p:nvPr>
        </p:nvSpPr>
        <p:spPr/>
        <p:txBody>
          <a:bodyPr/>
          <a:lstStyle/>
          <a:p>
            <a:pPr>
              <a:buSzPct val="100000"/>
            </a:pPr>
            <a:r>
              <a:rPr lang="en-US" sz="2400" u="sng" smtClean="0">
                <a:solidFill>
                  <a:schemeClr val="tx1"/>
                </a:solidFill>
                <a:ea typeface="ＭＳ Ｐゴシック" pitchFamily="34" charset="-128"/>
              </a:rPr>
              <a:t>Decision-making authority</a:t>
            </a:r>
            <a:r>
              <a:rPr lang="en-US" sz="2400" smtClean="0">
                <a:solidFill>
                  <a:schemeClr val="tx1"/>
                </a:solidFill>
                <a:ea typeface="ＭＳ Ｐゴシック" pitchFamily="34" charset="-128"/>
              </a:rPr>
              <a:t>: Establish organizational structure with different levels of DG &amp; specify roles and responsibilities at each level</a:t>
            </a:r>
          </a:p>
          <a:p>
            <a:pPr>
              <a:buSzPct val="100000"/>
            </a:pPr>
            <a:r>
              <a:rPr lang="en-US" sz="2400" u="sng" smtClean="0">
                <a:solidFill>
                  <a:schemeClr val="tx1"/>
                </a:solidFill>
                <a:ea typeface="ＭＳ Ｐゴシック" pitchFamily="34" charset="-128"/>
              </a:rPr>
              <a:t>Standard policies &amp; procedures</a:t>
            </a:r>
            <a:r>
              <a:rPr lang="en-US" sz="2400" smtClean="0">
                <a:solidFill>
                  <a:schemeClr val="tx1"/>
                </a:solidFill>
                <a:ea typeface="ＭＳ Ｐゴシック" pitchFamily="34" charset="-128"/>
              </a:rPr>
              <a:t>: Adopt and enforce a written data governance plan</a:t>
            </a:r>
          </a:p>
          <a:p>
            <a:pPr>
              <a:buSzPct val="100000"/>
            </a:pPr>
            <a:r>
              <a:rPr lang="en-US" sz="2400" u="sng" smtClean="0">
                <a:solidFill>
                  <a:schemeClr val="tx1"/>
                </a:solidFill>
                <a:ea typeface="ＭＳ Ｐゴシック" pitchFamily="34" charset="-128"/>
              </a:rPr>
              <a:t>Data inventory</a:t>
            </a:r>
            <a:r>
              <a:rPr lang="en-US" sz="2400" smtClean="0">
                <a:solidFill>
                  <a:schemeClr val="tx1"/>
                </a:solidFill>
                <a:ea typeface="ＭＳ Ｐゴシック" pitchFamily="34" charset="-128"/>
              </a:rPr>
              <a:t>: Conduct an inventory of all data that require protection</a:t>
            </a:r>
          </a:p>
          <a:p>
            <a:pPr>
              <a:buSzPct val="100000"/>
            </a:pPr>
            <a:r>
              <a:rPr lang="en-US" sz="2400" u="sng" smtClean="0">
                <a:solidFill>
                  <a:schemeClr val="tx1"/>
                </a:solidFill>
                <a:ea typeface="ＭＳ Ｐゴシック" pitchFamily="34" charset="-128"/>
              </a:rPr>
              <a:t>Data content</a:t>
            </a:r>
            <a:r>
              <a:rPr lang="en-US" sz="2400" smtClean="0">
                <a:solidFill>
                  <a:schemeClr val="tx1"/>
                </a:solidFill>
                <a:ea typeface="ＭＳ Ｐゴシック" pitchFamily="34" charset="-128"/>
              </a:rPr>
              <a:t>: Identify </a:t>
            </a:r>
            <a:r>
              <a:rPr lang="en-US" sz="2400" smtClean="0">
                <a:ea typeface="ＭＳ Ｐゴシック" pitchFamily="34" charset="-128"/>
              </a:rPr>
              <a:t>the purposes for which data are collected and justify the collection of sensitive data</a:t>
            </a:r>
          </a:p>
          <a:p>
            <a:pPr>
              <a:buSzPct val="100000"/>
            </a:pPr>
            <a:r>
              <a:rPr lang="en-US" sz="2400" u="sng" smtClean="0">
                <a:ea typeface="ＭＳ Ｐゴシック" pitchFamily="34" charset="-128"/>
              </a:rPr>
              <a:t>Data records</a:t>
            </a:r>
            <a:r>
              <a:rPr lang="en-US" sz="2400" smtClean="0">
                <a:ea typeface="ＭＳ Ｐゴシック" pitchFamily="34" charset="-128"/>
              </a:rPr>
              <a:t>: Specify activities related to handling data to ensure compliance with security policies</a:t>
            </a:r>
          </a:p>
        </p:txBody>
      </p:sp>
      <p:sp>
        <p:nvSpPr>
          <p:cNvPr id="2" name="Slide Number Placeholder 1"/>
          <p:cNvSpPr>
            <a:spLocks noGrp="1"/>
          </p:cNvSpPr>
          <p:nvPr>
            <p:ph type="sldNum" sz="quarter" idx="12"/>
          </p:nvPr>
        </p:nvSpPr>
        <p:spPr/>
        <p:txBody>
          <a:bodyPr/>
          <a:lstStyle/>
          <a:p>
            <a:pPr>
              <a:defRPr/>
            </a:pPr>
            <a:fld id="{EDB2C4BA-EE7F-489C-AD75-90D3AA2F2795}" type="slidenum">
              <a:rPr lang="en-US" altLang="en-US" smtClean="0"/>
              <a:pPr>
                <a:defRPr/>
              </a:pPr>
              <a:t>115</a:t>
            </a:fld>
            <a:endParaRPr lang="en-US" altLang="en-US"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534987" y="457200"/>
            <a:ext cx="8532813" cy="457200"/>
          </a:xfrm>
        </p:spPr>
        <p:txBody>
          <a:bodyPr/>
          <a:lstStyle/>
          <a:p>
            <a:r>
              <a:rPr lang="en-US" sz="2800" dirty="0" smtClean="0">
                <a:ea typeface="ＭＳ Ｐゴシック" pitchFamily="34" charset="-128"/>
              </a:rPr>
              <a:t>DG Program Implementation: Key Steps contd.</a:t>
            </a:r>
          </a:p>
        </p:txBody>
      </p:sp>
      <p:sp>
        <p:nvSpPr>
          <p:cNvPr id="39939" name="Content Placeholder 2"/>
          <p:cNvSpPr>
            <a:spLocks noGrp="1"/>
          </p:cNvSpPr>
          <p:nvPr>
            <p:ph idx="1"/>
          </p:nvPr>
        </p:nvSpPr>
        <p:spPr/>
        <p:txBody>
          <a:bodyPr/>
          <a:lstStyle/>
          <a:p>
            <a:pPr>
              <a:buSzPct val="100000"/>
            </a:pPr>
            <a:r>
              <a:rPr lang="en-US" sz="2400" u="sng" smtClean="0">
                <a:solidFill>
                  <a:schemeClr val="tx1"/>
                </a:solidFill>
                <a:ea typeface="ＭＳ Ｐゴシック" pitchFamily="34" charset="-128"/>
              </a:rPr>
              <a:t>Data quality</a:t>
            </a:r>
            <a:r>
              <a:rPr lang="en-US" sz="2400" smtClean="0">
                <a:solidFill>
                  <a:schemeClr val="tx1"/>
                </a:solidFill>
                <a:ea typeface="ＭＳ Ｐゴシック" pitchFamily="34" charset="-128"/>
              </a:rPr>
              <a:t>: Ensure that data are accurate, relevant, timely, and complete for the purposes they are collected</a:t>
            </a:r>
          </a:p>
          <a:p>
            <a:pPr>
              <a:buSzPct val="100000"/>
            </a:pPr>
            <a:r>
              <a:rPr lang="en-US" sz="2400" u="sng" smtClean="0">
                <a:ea typeface="ＭＳ Ｐゴシック" pitchFamily="34" charset="-128"/>
              </a:rPr>
              <a:t>Data access</a:t>
            </a:r>
            <a:r>
              <a:rPr lang="en-US" sz="2400" smtClean="0">
                <a:ea typeface="ＭＳ Ｐゴシック" pitchFamily="34" charset="-128"/>
              </a:rPr>
              <a:t>: Define and assign differentiated levels of data access to individuals based on their roles and responsibilities </a:t>
            </a:r>
          </a:p>
          <a:p>
            <a:pPr>
              <a:buSzPct val="100000"/>
            </a:pPr>
            <a:r>
              <a:rPr lang="en-US" sz="2400" u="sng" smtClean="0">
                <a:ea typeface="ＭＳ Ｐゴシック" pitchFamily="34" charset="-128"/>
              </a:rPr>
              <a:t>Data security</a:t>
            </a:r>
            <a:r>
              <a:rPr lang="en-US" sz="2400" smtClean="0">
                <a:ea typeface="ＭＳ Ｐゴシック" pitchFamily="34" charset="-128"/>
              </a:rPr>
              <a:t>: Ensure the security of sensitive data by mitigating the risks of unauthorized disclosure </a:t>
            </a:r>
          </a:p>
          <a:p>
            <a:pPr>
              <a:buSzPct val="100000"/>
            </a:pPr>
            <a:r>
              <a:rPr lang="en-US" sz="2400" u="sng" smtClean="0">
                <a:ea typeface="ＭＳ Ｐゴシック" pitchFamily="34" charset="-128"/>
              </a:rPr>
              <a:t>Data dissemination</a:t>
            </a:r>
            <a:r>
              <a:rPr lang="en-US" sz="2400" smtClean="0">
                <a:ea typeface="ＭＳ Ｐゴシック" pitchFamily="34" charset="-128"/>
              </a:rPr>
              <a:t>: Ensure that data sharing and reporting activities comply with federal, state, and local laws</a:t>
            </a:r>
          </a:p>
        </p:txBody>
      </p:sp>
      <p:sp>
        <p:nvSpPr>
          <p:cNvPr id="2" name="Slide Number Placeholder 1"/>
          <p:cNvSpPr>
            <a:spLocks noGrp="1"/>
          </p:cNvSpPr>
          <p:nvPr>
            <p:ph type="sldNum" sz="quarter" idx="12"/>
          </p:nvPr>
        </p:nvSpPr>
        <p:spPr/>
        <p:txBody>
          <a:bodyPr/>
          <a:lstStyle/>
          <a:p>
            <a:pPr>
              <a:defRPr/>
            </a:pPr>
            <a:fld id="{EDB2C4BA-EE7F-489C-AD75-90D3AA2F2795}" type="slidenum">
              <a:rPr lang="en-US" altLang="en-US" smtClean="0"/>
              <a:pPr>
                <a:defRPr/>
              </a:pPr>
              <a:t>116</a:t>
            </a:fld>
            <a:endParaRPr lang="en-US" altLang="en-US"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p:cNvSpPr txBox="1">
            <a:spLocks noChangeArrowheads="1"/>
          </p:cNvSpPr>
          <p:nvPr/>
        </p:nvSpPr>
        <p:spPr bwMode="auto">
          <a:xfrm>
            <a:off x="685800" y="1219200"/>
            <a:ext cx="7772400" cy="1933575"/>
          </a:xfrm>
          <a:prstGeom prst="rect">
            <a:avLst/>
          </a:prstGeom>
          <a:noFill/>
          <a:ln w="9525">
            <a:noFill/>
            <a:round/>
            <a:headEnd/>
            <a:tailEnd/>
          </a:ln>
          <a:effectLst/>
        </p:spPr>
        <p:txBody>
          <a:bodyPr anchor="b"/>
          <a:lstStyle/>
          <a:p>
            <a:pPr algn="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b="1" dirty="0" smtClean="0">
                <a:solidFill>
                  <a:srgbClr val="00B050"/>
                </a:solidFill>
              </a:rPr>
              <a:t>Data Integration and Interoperability </a:t>
            </a:r>
            <a:endParaRPr lang="en-US" sz="4400" dirty="0">
              <a:solidFill>
                <a:srgbClr val="00B050"/>
              </a:solidFill>
            </a:endParaRP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117</a:t>
            </a:fld>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1"/>
          <p:cNvSpPr txBox="1">
            <a:spLocks noChangeArrowheads="1"/>
          </p:cNvSpPr>
          <p:nvPr/>
        </p:nvSpPr>
        <p:spPr bwMode="auto">
          <a:xfrm>
            <a:off x="457200" y="274638"/>
            <a:ext cx="8229600" cy="1143000"/>
          </a:xfrm>
          <a:prstGeom prst="rect">
            <a:avLst/>
          </a:prstGeom>
          <a:noFill/>
          <a:ln w="9525">
            <a:noFill/>
            <a:round/>
            <a:headEnd/>
            <a:tailEnd/>
          </a:ln>
          <a:effectLst/>
        </p:spPr>
        <p:txBody>
          <a:bodyPr anchor="ctr"/>
          <a:lstStyle/>
          <a:p>
            <a:pPr algn="ct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400" b="1">
                <a:solidFill>
                  <a:srgbClr val="000000"/>
                </a:solidFill>
              </a:rPr>
              <a:t>Initial Phase</a:t>
            </a:r>
          </a:p>
          <a:p>
            <a:pPr algn="ct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3400" b="1">
              <a:solidFill>
                <a:srgbClr val="000000"/>
              </a:solidFill>
            </a:endParaRPr>
          </a:p>
        </p:txBody>
      </p:sp>
      <p:sp>
        <p:nvSpPr>
          <p:cNvPr id="11266" name="Text Box 2"/>
          <p:cNvSpPr txBox="1">
            <a:spLocks noChangeArrowheads="1"/>
          </p:cNvSpPr>
          <p:nvPr/>
        </p:nvSpPr>
        <p:spPr bwMode="auto">
          <a:xfrm>
            <a:off x="457200" y="1096963"/>
            <a:ext cx="8229600" cy="5033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9725" indent="-338138">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Arial" charset="0"/>
                <a:ea typeface="Droid Sans Fallback" charset="0"/>
                <a:cs typeface="Droid Sans Fallback" charset="0"/>
              </a:defRPr>
            </a:lvl1pPr>
            <a:lvl2pPr marL="738188" indent="-280988">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Arial" charset="0"/>
                <a:ea typeface="Droid Sans Fallback" charset="0"/>
                <a:cs typeface="Droid Sans Fallback" charset="0"/>
              </a:defRPr>
            </a:lvl2pPr>
            <a:lvl3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Arial" charset="0"/>
                <a:ea typeface="Droid Sans Fallback" charset="0"/>
                <a:cs typeface="Droid Sans Fallback" charset="0"/>
              </a:defRPr>
            </a:lvl3pPr>
            <a:lvl4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Arial" charset="0"/>
                <a:ea typeface="Droid Sans Fallback" charset="0"/>
                <a:cs typeface="Droid Sans Fallback" charset="0"/>
              </a:defRPr>
            </a:lvl4pPr>
            <a:lvl5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Arial" charset="0"/>
                <a:ea typeface="Droid Sans Fallback" charset="0"/>
                <a:cs typeface="Droid Sans Fallback"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Arial" charset="0"/>
                <a:ea typeface="Droid Sans Fallback" charset="0"/>
                <a:cs typeface="Droid Sans Fallback"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Arial" charset="0"/>
                <a:ea typeface="Droid Sans Fallback" charset="0"/>
                <a:cs typeface="Droid Sans Fallback"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Arial" charset="0"/>
                <a:ea typeface="Droid Sans Fallback" charset="0"/>
                <a:cs typeface="Droid Sans Fallback"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Arial" charset="0"/>
                <a:ea typeface="Droid Sans Fallback" charset="0"/>
                <a:cs typeface="Droid Sans Fallback" charset="0"/>
              </a:defRPr>
            </a:lvl9pPr>
          </a:lstStyle>
          <a:p>
            <a:pPr eaLnBrk="1" hangingPunct="1">
              <a:buClrTx/>
              <a:buFontTx/>
              <a:buNone/>
              <a:defRPr/>
            </a:pPr>
            <a:r>
              <a:rPr lang="en-US" sz="3400" smtClean="0"/>
              <a:t>W3C SWEO Linking Open Data Project</a:t>
            </a:r>
          </a:p>
          <a:p>
            <a:pPr marL="338138" indent="-336550" eaLnBrk="1" hangingPunct="1">
              <a:spcBef>
                <a:spcPts val="800"/>
              </a:spcBef>
              <a:buClr>
                <a:srgbClr val="CCCCFF"/>
              </a:buClr>
              <a:buFont typeface="Wingdings" pitchFamily="2" charset="2"/>
              <a:buChar char=""/>
              <a:defRPr/>
            </a:pPr>
            <a:r>
              <a:rPr lang="en-US" sz="3200" smtClean="0"/>
              <a:t>Project aims to</a:t>
            </a:r>
          </a:p>
          <a:p>
            <a:pPr lvl="1" eaLnBrk="1" hangingPunct="1">
              <a:spcBef>
                <a:spcPts val="675"/>
              </a:spcBef>
              <a:buClr>
                <a:srgbClr val="CCCCFF"/>
              </a:buClr>
              <a:buFont typeface="Wingdings" pitchFamily="2" charset="2"/>
              <a:buChar char=""/>
              <a:defRPr/>
            </a:pPr>
            <a:r>
              <a:rPr lang="en-US" sz="2700" smtClean="0"/>
              <a:t>Publish existing open license datasets as linked data on the web</a:t>
            </a:r>
          </a:p>
          <a:p>
            <a:pPr lvl="1" eaLnBrk="1" hangingPunct="1">
              <a:spcBef>
                <a:spcPts val="675"/>
              </a:spcBef>
              <a:buClr>
                <a:srgbClr val="CCCCFF"/>
              </a:buClr>
              <a:buFont typeface="Wingdings" pitchFamily="2" charset="2"/>
              <a:buChar char=""/>
              <a:defRPr/>
            </a:pPr>
            <a:r>
              <a:rPr lang="en-US" sz="2700" smtClean="0"/>
              <a:t>Interlink things between different data sources</a:t>
            </a:r>
          </a:p>
          <a:p>
            <a:pPr lvl="1" eaLnBrk="1" hangingPunct="1">
              <a:spcBef>
                <a:spcPts val="675"/>
              </a:spcBef>
              <a:buClr>
                <a:srgbClr val="CCCCFF"/>
              </a:buClr>
              <a:buFont typeface="Wingdings" pitchFamily="2" charset="2"/>
              <a:buChar char=""/>
              <a:defRPr/>
            </a:pPr>
            <a:r>
              <a:rPr lang="en-US" sz="2700" smtClean="0"/>
              <a:t>Develop clients and applications that consume linked data from the web</a:t>
            </a:r>
          </a:p>
          <a:p>
            <a:pPr lvl="1" eaLnBrk="1" hangingPunct="1">
              <a:spcBef>
                <a:spcPts val="675"/>
              </a:spcBef>
              <a:buClr>
                <a:srgbClr val="CCCCFF"/>
              </a:buClr>
              <a:buFont typeface="Wingdings" pitchFamily="2" charset="2"/>
              <a:buChar char=""/>
              <a:defRPr/>
            </a:pPr>
            <a:r>
              <a:rPr lang="en-US" sz="2700" smtClean="0"/>
              <a:t>Formed linked open data cloud</a:t>
            </a: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118</a:t>
            </a:fld>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1"/>
          <p:cNvSpPr txBox="1">
            <a:spLocks noChangeArrowheads="1"/>
          </p:cNvSpPr>
          <p:nvPr/>
        </p:nvSpPr>
        <p:spPr bwMode="auto">
          <a:xfrm>
            <a:off x="457200" y="274638"/>
            <a:ext cx="8229600" cy="1143000"/>
          </a:xfrm>
          <a:prstGeom prst="rect">
            <a:avLst/>
          </a:prstGeom>
          <a:noFill/>
          <a:ln w="9525">
            <a:noFill/>
            <a:round/>
            <a:headEnd/>
            <a:tailEnd/>
          </a:ln>
          <a:effectLst/>
        </p:spPr>
        <p:txBody>
          <a:bodyPr anchor="ct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800">
                <a:solidFill>
                  <a:srgbClr val="000000"/>
                </a:solidFill>
              </a:rPr>
              <a:t>LOD in May 2007</a:t>
            </a:r>
          </a:p>
        </p:txBody>
      </p:sp>
      <p:pic>
        <p:nvPicPr>
          <p:cNvPr id="11267" name="Picture 2"/>
          <p:cNvPicPr>
            <a:picLocks noChangeAspect="1" noChangeArrowheads="1"/>
          </p:cNvPicPr>
          <p:nvPr/>
        </p:nvPicPr>
        <p:blipFill>
          <a:blip r:embed="rId3"/>
          <a:srcRect/>
          <a:stretch>
            <a:fillRect/>
          </a:stretch>
        </p:blipFill>
        <p:spPr bwMode="auto">
          <a:xfrm>
            <a:off x="457200" y="1371600"/>
            <a:ext cx="7288213" cy="4530725"/>
          </a:xfrm>
          <a:prstGeom prst="rect">
            <a:avLst/>
          </a:prstGeom>
          <a:noFill/>
          <a:ln w="9525">
            <a:noFill/>
            <a:round/>
            <a:headEnd/>
            <a:tailEnd/>
          </a:ln>
          <a:effectLst/>
        </p:spPr>
      </p:pic>
      <p:sp>
        <p:nvSpPr>
          <p:cNvPr id="11268" name="Text Box 3"/>
          <p:cNvSpPr txBox="1">
            <a:spLocks noChangeArrowheads="1"/>
          </p:cNvSpPr>
          <p:nvPr/>
        </p:nvSpPr>
        <p:spPr bwMode="auto">
          <a:xfrm>
            <a:off x="1219200" y="5791200"/>
            <a:ext cx="5029200" cy="785813"/>
          </a:xfrm>
          <a:prstGeom prst="rect">
            <a:avLst/>
          </a:prstGeom>
          <a:noFill/>
          <a:ln w="9525">
            <a:noFill/>
            <a:round/>
            <a:headEnd/>
            <a:tailEnd/>
          </a:ln>
          <a:effectLst/>
        </p:spPr>
        <p:txBody>
          <a:bodyPr lIns="90000" tIns="46800" rIns="90000" bIns="46800">
            <a:spAutoFit/>
          </a:bodyPr>
          <a:lstStyle/>
          <a:p>
            <a:pPr>
              <a:spcBef>
                <a:spcPts val="11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000000"/>
                </a:solidFill>
              </a:rPr>
              <a:t>Over 500M RDF triples</a:t>
            </a:r>
          </a:p>
          <a:p>
            <a:pPr>
              <a:spcBef>
                <a:spcPts val="11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000000"/>
                </a:solidFill>
              </a:rPr>
              <a:t>Around 120K RDF links between data sources</a:t>
            </a: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119</a:t>
            </a:fld>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1"/>
          <p:cNvSpPr txBox="1">
            <a:spLocks noChangeArrowheads="1"/>
          </p:cNvSpPr>
          <p:nvPr/>
        </p:nvSpPr>
        <p:spPr bwMode="auto">
          <a:xfrm>
            <a:off x="381000" y="152400"/>
            <a:ext cx="75438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ea typeface="MS PGothic" pitchFamily="34" charset="-128"/>
              </a:defRPr>
            </a:lvl9pPr>
          </a:lstStyle>
          <a:p>
            <a:pPr algn="ctr" eaLnBrk="1" hangingPunct="1">
              <a:buClrTx/>
              <a:buFontTx/>
              <a:buNone/>
              <a:defRPr/>
            </a:pPr>
            <a:r>
              <a:rPr lang="en-US" sz="2800" b="1" dirty="0" smtClean="0">
                <a:solidFill>
                  <a:srgbClr val="CC3300"/>
                </a:solidFill>
                <a:effectLst>
                  <a:outerShdw blurRad="38100" dist="38100" dir="2700000" algn="tl">
                    <a:srgbClr val="000000"/>
                  </a:outerShdw>
                </a:effectLst>
                <a:latin typeface="Arial" charset="0"/>
                <a:ea typeface="Droid Sans Fallback" charset="0"/>
                <a:cs typeface="Droid Sans Fallback" charset="0"/>
              </a:rPr>
              <a:t>Characteristics of Big Data</a:t>
            </a:r>
          </a:p>
        </p:txBody>
      </p:sp>
      <p:sp>
        <p:nvSpPr>
          <p:cNvPr id="15363" name="Text Box 2"/>
          <p:cNvSpPr txBox="1">
            <a:spLocks noChangeArrowheads="1"/>
          </p:cNvSpPr>
          <p:nvPr/>
        </p:nvSpPr>
        <p:spPr bwMode="auto">
          <a:xfrm>
            <a:off x="381000" y="5613400"/>
            <a:ext cx="1281113" cy="273050"/>
          </a:xfrm>
          <a:prstGeom prst="rect">
            <a:avLst/>
          </a:prstGeom>
          <a:noFill/>
          <a:ln w="9525">
            <a:noFill/>
            <a:round/>
            <a:headEnd/>
            <a:tailEnd/>
          </a:ln>
          <a:effectLst/>
        </p:spPr>
        <p:txBody>
          <a:bodyPr lIns="90000" tIns="46800" rIns="90000" bIns="4680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900">
                <a:solidFill>
                  <a:srgbClr val="FFFFFF"/>
                </a:solidFill>
              </a:rPr>
              <a:t>March 3, 2017</a:t>
            </a:r>
          </a:p>
        </p:txBody>
      </p:sp>
      <p:sp>
        <p:nvSpPr>
          <p:cNvPr id="15365" name="Text Box 4"/>
          <p:cNvSpPr txBox="1">
            <a:spLocks noChangeArrowheads="1"/>
          </p:cNvSpPr>
          <p:nvPr/>
        </p:nvSpPr>
        <p:spPr bwMode="auto">
          <a:xfrm>
            <a:off x="3124200" y="6324600"/>
            <a:ext cx="2895600" cy="365125"/>
          </a:xfrm>
          <a:prstGeom prst="rect">
            <a:avLst/>
          </a:prstGeom>
          <a:noFill/>
          <a:ln w="9525">
            <a:noFill/>
            <a:round/>
            <a:headEnd/>
            <a:tailEnd/>
          </a:ln>
          <a:effectLst/>
        </p:spPr>
        <p:txBody>
          <a:bodyPr lIns="90000" tIns="46800" rIns="90000" bIns="4680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900">
                <a:solidFill>
                  <a:srgbClr val="FFFFFF"/>
                </a:solidFill>
              </a:rPr>
              <a:t>16th Annual Accounting Educators Seminar - University of Missouri - Kansas City</a:t>
            </a: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12</a:t>
            </a:fld>
            <a:endParaRPr lang="en-US" alt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8035" y="1066800"/>
            <a:ext cx="5353050" cy="4425239"/>
          </a:xfrm>
          <a:prstGeom prst="rect">
            <a:avLst/>
          </a:prstGeom>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457200" y="274638"/>
            <a:ext cx="8229600" cy="1143000"/>
          </a:xfrm>
          <a:prstGeom prst="rect">
            <a:avLst/>
          </a:prstGeom>
          <a:noFill/>
          <a:ln w="9525">
            <a:noFill/>
            <a:round/>
            <a:headEnd/>
            <a:tailEnd/>
          </a:ln>
          <a:effectLst/>
        </p:spPr>
        <p:txBody>
          <a:bodyPr anchor="ct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800">
                <a:solidFill>
                  <a:srgbClr val="000000"/>
                </a:solidFill>
              </a:rPr>
              <a:t>LOD in April 2008</a:t>
            </a:r>
          </a:p>
        </p:txBody>
      </p:sp>
      <p:pic>
        <p:nvPicPr>
          <p:cNvPr id="12291" name="Picture 2"/>
          <p:cNvPicPr>
            <a:picLocks noChangeAspect="1" noChangeArrowheads="1"/>
          </p:cNvPicPr>
          <p:nvPr/>
        </p:nvPicPr>
        <p:blipFill>
          <a:blip r:embed="rId3"/>
          <a:srcRect/>
          <a:stretch>
            <a:fillRect/>
          </a:stretch>
        </p:blipFill>
        <p:spPr bwMode="auto">
          <a:xfrm>
            <a:off x="1541463" y="1600200"/>
            <a:ext cx="6059487" cy="4530725"/>
          </a:xfrm>
          <a:prstGeom prst="rect">
            <a:avLst/>
          </a:prstGeom>
          <a:noFill/>
          <a:ln w="9525">
            <a:noFill/>
            <a:round/>
            <a:headEnd/>
            <a:tailEnd/>
          </a:ln>
          <a:effectLst/>
        </p:spPr>
      </p:pic>
      <p:sp>
        <p:nvSpPr>
          <p:cNvPr id="12292" name="Text Box 3"/>
          <p:cNvSpPr txBox="1">
            <a:spLocks noChangeArrowheads="1"/>
          </p:cNvSpPr>
          <p:nvPr/>
        </p:nvSpPr>
        <p:spPr bwMode="auto">
          <a:xfrm>
            <a:off x="228600" y="5029200"/>
            <a:ext cx="2362200" cy="785813"/>
          </a:xfrm>
          <a:prstGeom prst="rect">
            <a:avLst/>
          </a:prstGeom>
          <a:noFill/>
          <a:ln w="9525">
            <a:noFill/>
            <a:round/>
            <a:headEnd/>
            <a:tailEnd/>
          </a:ln>
          <a:effectLst/>
        </p:spPr>
        <p:txBody>
          <a:bodyPr lIns="90000" tIns="46800" rIns="90000" bIns="46800">
            <a:spAutoFit/>
          </a:bodyPr>
          <a:lstStyle/>
          <a:p>
            <a:pPr>
              <a:spcBef>
                <a:spcPts val="11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000000"/>
                </a:solidFill>
              </a:rPr>
              <a:t>&gt;2B RDF triples</a:t>
            </a:r>
          </a:p>
          <a:p>
            <a:pPr>
              <a:spcBef>
                <a:spcPts val="11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000000"/>
                </a:solidFill>
              </a:rPr>
              <a:t>Around 3M RDF links</a:t>
            </a: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120</a:t>
            </a:fld>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1"/>
          <p:cNvSpPr txBox="1">
            <a:spLocks noChangeArrowheads="1"/>
          </p:cNvSpPr>
          <p:nvPr/>
        </p:nvSpPr>
        <p:spPr bwMode="auto">
          <a:xfrm>
            <a:off x="457200" y="1600200"/>
            <a:ext cx="8229600" cy="4530725"/>
          </a:xfrm>
          <a:prstGeom prst="rect">
            <a:avLst/>
          </a:prstGeom>
          <a:noFill/>
          <a:ln w="9525">
            <a:noFill/>
            <a:round/>
            <a:headEnd/>
            <a:tailEnd/>
          </a:ln>
          <a:effectLst/>
        </p:spPr>
        <p:txBody>
          <a:bodyPr wrap="none" anchor="ctr"/>
          <a:lstStyle/>
          <a:p>
            <a:endParaRPr lang="en-US"/>
          </a:p>
        </p:txBody>
      </p:sp>
      <p:pic>
        <p:nvPicPr>
          <p:cNvPr id="31747" name="Picture 2"/>
          <p:cNvPicPr>
            <a:picLocks noChangeAspect="1" noChangeArrowheads="1"/>
          </p:cNvPicPr>
          <p:nvPr/>
        </p:nvPicPr>
        <p:blipFill>
          <a:blip r:embed="rId3"/>
          <a:srcRect/>
          <a:stretch>
            <a:fillRect/>
          </a:stretch>
        </p:blipFill>
        <p:spPr bwMode="auto">
          <a:xfrm>
            <a:off x="304800" y="581025"/>
            <a:ext cx="8674100" cy="6276975"/>
          </a:xfrm>
          <a:prstGeom prst="rect">
            <a:avLst/>
          </a:prstGeom>
          <a:noFill/>
          <a:ln w="9525">
            <a:noFill/>
            <a:round/>
            <a:headEnd/>
            <a:tailEnd/>
          </a:ln>
          <a:effectLst/>
        </p:spPr>
      </p:pic>
      <p:sp>
        <p:nvSpPr>
          <p:cNvPr id="31748" name="Text Box 3"/>
          <p:cNvSpPr txBox="1">
            <a:spLocks noChangeArrowheads="1"/>
          </p:cNvSpPr>
          <p:nvPr/>
        </p:nvSpPr>
        <p:spPr bwMode="auto">
          <a:xfrm>
            <a:off x="457200" y="228600"/>
            <a:ext cx="1905000" cy="368300"/>
          </a:xfrm>
          <a:prstGeom prst="rect">
            <a:avLst/>
          </a:prstGeom>
          <a:noFill/>
          <a:ln w="9525">
            <a:noFill/>
            <a:round/>
            <a:headEnd/>
            <a:tailEnd/>
          </a:ln>
          <a:effectLst/>
        </p:spPr>
        <p:txBody>
          <a:bodyPr lIns="90000" tIns="46800" rIns="90000" bIns="46800">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000000"/>
                </a:solidFill>
              </a:rPr>
              <a:t>2011</a:t>
            </a: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121</a:t>
            </a:fld>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1"/>
          <p:cNvSpPr txBox="1">
            <a:spLocks noChangeArrowheads="1"/>
          </p:cNvSpPr>
          <p:nvPr/>
        </p:nvSpPr>
        <p:spPr bwMode="auto">
          <a:xfrm>
            <a:off x="457200" y="227013"/>
            <a:ext cx="8229600" cy="1236662"/>
          </a:xfrm>
          <a:prstGeom prst="rect">
            <a:avLst/>
          </a:prstGeom>
          <a:noFill/>
          <a:ln w="9525">
            <a:noFill/>
            <a:round/>
            <a:headEnd/>
            <a:tailEnd/>
          </a:ln>
          <a:effectLst/>
        </p:spPr>
        <p:txBody>
          <a:bodyPr wrap="none" anchor="ctr"/>
          <a:lstStyle/>
          <a:p>
            <a:endParaRPr lang="en-US"/>
          </a:p>
        </p:txBody>
      </p:sp>
      <p:sp>
        <p:nvSpPr>
          <p:cNvPr id="60419" name="Text Box 2"/>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lstStyle/>
          <a:p>
            <a:endParaRPr lang="en-US"/>
          </a:p>
        </p:txBody>
      </p:sp>
      <p:sp>
        <p:nvSpPr>
          <p:cNvPr id="60420" name="Text Box 3"/>
          <p:cNvSpPr txBox="1">
            <a:spLocks noChangeArrowheads="1"/>
          </p:cNvSpPr>
          <p:nvPr/>
        </p:nvSpPr>
        <p:spPr bwMode="auto">
          <a:xfrm>
            <a:off x="6553200" y="6245225"/>
            <a:ext cx="2133600" cy="476250"/>
          </a:xfrm>
          <a:prstGeom prst="rect">
            <a:avLst/>
          </a:prstGeom>
          <a:noFill/>
          <a:ln w="9525">
            <a:noFill/>
            <a:round/>
            <a:headEnd/>
            <a:tailEnd/>
          </a:ln>
          <a:effectLst/>
        </p:spPr>
        <p:txBody>
          <a:bodyPr lIns="90000" tIns="46800" rIns="90000" bIns="46800"/>
          <a:lstStyle/>
          <a:p>
            <a:pPr algn="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6DEF6DF-B05B-4DDF-9EC7-8FE9B54BF1C3}" type="slidenum">
              <a:rPr lang="el-GR" sz="1400">
                <a:solidFill>
                  <a:srgbClr val="000000"/>
                </a:solidFill>
              </a:rPr>
              <a:pPr algn="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122</a:t>
            </a:fld>
            <a:endParaRPr lang="el-GR" sz="1400">
              <a:solidFill>
                <a:srgbClr val="000000"/>
              </a:solidFill>
            </a:endParaRPr>
          </a:p>
        </p:txBody>
      </p:sp>
      <p:pic>
        <p:nvPicPr>
          <p:cNvPr id="60421" name="Picture 4"/>
          <p:cNvPicPr>
            <a:picLocks noChangeAspect="1" noChangeArrowheads="1"/>
          </p:cNvPicPr>
          <p:nvPr/>
        </p:nvPicPr>
        <p:blipFill>
          <a:blip r:embed="rId3"/>
          <a:srcRect t="16542" r="24046" b="10271"/>
          <a:stretch>
            <a:fillRect/>
          </a:stretch>
        </p:blipFill>
        <p:spPr bwMode="auto">
          <a:xfrm>
            <a:off x="539750" y="1916113"/>
            <a:ext cx="6111875" cy="3313112"/>
          </a:xfrm>
          <a:prstGeom prst="rect">
            <a:avLst/>
          </a:prstGeom>
          <a:noFill/>
          <a:ln w="9525">
            <a:noFill/>
            <a:round/>
            <a:headEnd/>
            <a:tailEnd/>
          </a:ln>
          <a:effectLst/>
        </p:spPr>
      </p:pic>
      <p:pic>
        <p:nvPicPr>
          <p:cNvPr id="60422" name="Picture 5"/>
          <p:cNvPicPr>
            <a:picLocks noChangeAspect="1" noChangeArrowheads="1"/>
          </p:cNvPicPr>
          <p:nvPr/>
        </p:nvPicPr>
        <p:blipFill>
          <a:blip r:embed="rId4"/>
          <a:srcRect/>
          <a:stretch>
            <a:fillRect/>
          </a:stretch>
        </p:blipFill>
        <p:spPr bwMode="auto">
          <a:xfrm>
            <a:off x="3492500" y="260350"/>
            <a:ext cx="1781175" cy="1143000"/>
          </a:xfrm>
          <a:prstGeom prst="rect">
            <a:avLst/>
          </a:prstGeom>
          <a:noFill/>
          <a:ln w="9525">
            <a:noFill/>
            <a:round/>
            <a:headEnd/>
            <a:tailEnd/>
          </a:ln>
          <a:effectLst/>
        </p:spPr>
      </p:pic>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122</a:t>
            </a:fld>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1"/>
          <p:cNvSpPr txBox="1">
            <a:spLocks noChangeArrowheads="1"/>
          </p:cNvSpPr>
          <p:nvPr/>
        </p:nvSpPr>
        <p:spPr bwMode="auto">
          <a:xfrm>
            <a:off x="457200" y="274638"/>
            <a:ext cx="8229600" cy="1143000"/>
          </a:xfrm>
          <a:prstGeom prst="rect">
            <a:avLst/>
          </a:prstGeom>
          <a:noFill/>
          <a:ln w="9525">
            <a:noFill/>
            <a:round/>
            <a:headEnd/>
            <a:tailEnd/>
          </a:ln>
          <a:effectLst/>
        </p:spPr>
        <p:txBody>
          <a:bodyPr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800">
                <a:solidFill>
                  <a:srgbClr val="000000"/>
                </a:solidFill>
              </a:rPr>
              <a:t>DBpedia (cont’d)</a:t>
            </a:r>
          </a:p>
        </p:txBody>
      </p:sp>
      <p:sp>
        <p:nvSpPr>
          <p:cNvPr id="61443" name="Text Box 2"/>
          <p:cNvSpPr txBox="1">
            <a:spLocks noChangeArrowheads="1"/>
          </p:cNvSpPr>
          <p:nvPr/>
        </p:nvSpPr>
        <p:spPr bwMode="auto">
          <a:xfrm>
            <a:off x="457200" y="1600200"/>
            <a:ext cx="8229600" cy="4525963"/>
          </a:xfrm>
          <a:prstGeom prst="rect">
            <a:avLst/>
          </a:prstGeom>
          <a:noFill/>
          <a:ln w="9525">
            <a:noFill/>
            <a:round/>
            <a:headEnd/>
            <a:tailEnd/>
          </a:ln>
          <a:effectLst/>
        </p:spPr>
        <p:txBody>
          <a:bodyPr/>
          <a:lstStyle/>
          <a:p>
            <a:pPr>
              <a:spcBef>
                <a:spcPts val="80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a:solidFill>
                  <a:srgbClr val="000000"/>
                </a:solidFill>
              </a:rPr>
              <a:t>DBpedia, like other ontologies we will see below, is different than Cyc and WordNet. Here the emphasis is on </a:t>
            </a:r>
            <a:r>
              <a:rPr lang="en-US" sz="3200" b="1">
                <a:solidFill>
                  <a:srgbClr val="000000"/>
                </a:solidFill>
              </a:rPr>
              <a:t>individuals</a:t>
            </a:r>
            <a:r>
              <a:rPr lang="en-US" sz="3200">
                <a:solidFill>
                  <a:srgbClr val="000000"/>
                </a:solidFill>
              </a:rPr>
              <a:t>, not general knowledge about various domains.</a:t>
            </a:r>
          </a:p>
          <a:p>
            <a:pPr>
              <a:spcBef>
                <a:spcPts val="80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3200">
              <a:solidFill>
                <a:srgbClr val="000000"/>
              </a:solidFill>
            </a:endParaRPr>
          </a:p>
          <a:p>
            <a:pPr>
              <a:spcBef>
                <a:spcPts val="80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a:solidFill>
                  <a:srgbClr val="000000"/>
                </a:solidFill>
              </a:rPr>
              <a:t>DBpedia is written in RDF and it is part of the </a:t>
            </a:r>
            <a:r>
              <a:rPr lang="en-US" sz="3200" b="1">
                <a:solidFill>
                  <a:srgbClr val="000000"/>
                </a:solidFill>
              </a:rPr>
              <a:t>Linked Open Data</a:t>
            </a:r>
            <a:r>
              <a:rPr lang="en-US" sz="3200">
                <a:solidFill>
                  <a:srgbClr val="000000"/>
                </a:solidFill>
              </a:rPr>
              <a:t> effort.</a:t>
            </a:r>
          </a:p>
        </p:txBody>
      </p:sp>
      <p:sp>
        <p:nvSpPr>
          <p:cNvPr id="61444" name="Text Box 3"/>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lstStyle/>
          <a:p>
            <a:endParaRPr lang="en-US"/>
          </a:p>
        </p:txBody>
      </p:sp>
      <p:sp>
        <p:nvSpPr>
          <p:cNvPr id="61445" name="Text Box 4"/>
          <p:cNvSpPr txBox="1">
            <a:spLocks noChangeArrowheads="1"/>
          </p:cNvSpPr>
          <p:nvPr/>
        </p:nvSpPr>
        <p:spPr bwMode="auto">
          <a:xfrm>
            <a:off x="6553200" y="6245225"/>
            <a:ext cx="2133600" cy="476250"/>
          </a:xfrm>
          <a:prstGeom prst="rect">
            <a:avLst/>
          </a:prstGeom>
          <a:noFill/>
          <a:ln w="9525">
            <a:noFill/>
            <a:round/>
            <a:headEnd/>
            <a:tailEnd/>
          </a:ln>
          <a:effectLst/>
        </p:spPr>
        <p:txBody>
          <a:bodyPr lIns="90000" tIns="46800" rIns="90000" bIns="46800"/>
          <a:lstStyle/>
          <a:p>
            <a:pPr algn="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6940113-D440-41E3-9B7B-EA90E73C9B3C}" type="slidenum">
              <a:rPr lang="el-GR" sz="1400">
                <a:solidFill>
                  <a:srgbClr val="000000"/>
                </a:solidFill>
              </a:rPr>
              <a:pPr algn="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123</a:t>
            </a:fld>
            <a:endParaRPr lang="el-GR" sz="1400">
              <a:solidFill>
                <a:srgbClr val="000000"/>
              </a:solidFill>
            </a:endParaRP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123</a:t>
            </a:fld>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1"/>
          <p:cNvSpPr txBox="1">
            <a:spLocks noChangeArrowheads="1"/>
          </p:cNvSpPr>
          <p:nvPr/>
        </p:nvSpPr>
        <p:spPr bwMode="auto">
          <a:xfrm>
            <a:off x="457200" y="274638"/>
            <a:ext cx="8229600" cy="1143000"/>
          </a:xfrm>
          <a:prstGeom prst="rect">
            <a:avLst/>
          </a:prstGeom>
          <a:noFill/>
          <a:ln w="9525">
            <a:noFill/>
            <a:round/>
            <a:headEnd/>
            <a:tailEnd/>
          </a:ln>
          <a:effectLst/>
        </p:spPr>
        <p:txBody>
          <a:bodyPr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800">
                <a:solidFill>
                  <a:srgbClr val="000000"/>
                </a:solidFill>
              </a:rPr>
              <a:t>http://dbpedia.org/page/Angelina_Jolie </a:t>
            </a:r>
          </a:p>
        </p:txBody>
      </p:sp>
      <p:sp>
        <p:nvSpPr>
          <p:cNvPr id="62467" name="Text Box 2"/>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lstStyle/>
          <a:p>
            <a:endParaRPr lang="en-US"/>
          </a:p>
        </p:txBody>
      </p:sp>
      <p:sp>
        <p:nvSpPr>
          <p:cNvPr id="62468" name="Text Box 3"/>
          <p:cNvSpPr txBox="1">
            <a:spLocks noChangeArrowheads="1"/>
          </p:cNvSpPr>
          <p:nvPr/>
        </p:nvSpPr>
        <p:spPr bwMode="auto">
          <a:xfrm>
            <a:off x="6553200" y="6245225"/>
            <a:ext cx="2133600" cy="476250"/>
          </a:xfrm>
          <a:prstGeom prst="rect">
            <a:avLst/>
          </a:prstGeom>
          <a:noFill/>
          <a:ln w="9525">
            <a:noFill/>
            <a:round/>
            <a:headEnd/>
            <a:tailEnd/>
          </a:ln>
          <a:effectLst/>
        </p:spPr>
        <p:txBody>
          <a:bodyPr lIns="90000" tIns="46800" rIns="90000" bIns="46800"/>
          <a:lstStyle/>
          <a:p>
            <a:pPr algn="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D379944-B8BC-409A-81B8-4FE8A595DE4D}" type="slidenum">
              <a:rPr lang="el-GR" sz="1400">
                <a:solidFill>
                  <a:srgbClr val="000000"/>
                </a:solidFill>
              </a:rPr>
              <a:pPr algn="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124</a:t>
            </a:fld>
            <a:endParaRPr lang="el-GR" sz="1400">
              <a:solidFill>
                <a:srgbClr val="000000"/>
              </a:solidFill>
            </a:endParaRPr>
          </a:p>
        </p:txBody>
      </p:sp>
      <p:pic>
        <p:nvPicPr>
          <p:cNvPr id="62469" name="Picture 4"/>
          <p:cNvPicPr>
            <a:picLocks noChangeAspect="1" noChangeArrowheads="1"/>
          </p:cNvPicPr>
          <p:nvPr/>
        </p:nvPicPr>
        <p:blipFill>
          <a:blip r:embed="rId3"/>
          <a:srcRect t="12727" r="1556" b="9311"/>
          <a:stretch>
            <a:fillRect/>
          </a:stretch>
        </p:blipFill>
        <p:spPr bwMode="auto">
          <a:xfrm>
            <a:off x="539750" y="1628775"/>
            <a:ext cx="7920038" cy="3529013"/>
          </a:xfrm>
          <a:prstGeom prst="rect">
            <a:avLst/>
          </a:prstGeom>
          <a:noFill/>
          <a:ln w="9525">
            <a:noFill/>
            <a:round/>
            <a:headEnd/>
            <a:tailEnd/>
          </a:ln>
          <a:effectLst/>
        </p:spPr>
      </p:pic>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124</a:t>
            </a:fld>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1"/>
          <p:cNvSpPr txBox="1">
            <a:spLocks noChangeArrowheads="1"/>
          </p:cNvSpPr>
          <p:nvPr/>
        </p:nvSpPr>
        <p:spPr bwMode="auto">
          <a:xfrm>
            <a:off x="457200" y="274638"/>
            <a:ext cx="8229600" cy="1143000"/>
          </a:xfrm>
          <a:prstGeom prst="rect">
            <a:avLst/>
          </a:prstGeom>
          <a:noFill/>
          <a:ln w="9525">
            <a:noFill/>
            <a:round/>
            <a:headEnd/>
            <a:tailEnd/>
          </a:ln>
          <a:effectLst/>
        </p:spPr>
        <p:txBody>
          <a:bodyPr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800">
                <a:solidFill>
                  <a:srgbClr val="000000"/>
                </a:solidFill>
              </a:rPr>
              <a:t>http://dbpedia.org/page/Angelina_Jolie </a:t>
            </a:r>
          </a:p>
        </p:txBody>
      </p:sp>
      <p:sp>
        <p:nvSpPr>
          <p:cNvPr id="63491" name="Text Box 2"/>
          <p:cNvSpPr txBox="1">
            <a:spLocks noChangeArrowheads="1"/>
          </p:cNvSpPr>
          <p:nvPr/>
        </p:nvSpPr>
        <p:spPr bwMode="auto">
          <a:xfrm>
            <a:off x="6553200" y="6245225"/>
            <a:ext cx="2133600" cy="476250"/>
          </a:xfrm>
          <a:prstGeom prst="rect">
            <a:avLst/>
          </a:prstGeom>
          <a:noFill/>
          <a:ln w="9525">
            <a:noFill/>
            <a:round/>
            <a:headEnd/>
            <a:tailEnd/>
          </a:ln>
          <a:effectLst/>
        </p:spPr>
        <p:txBody>
          <a:bodyPr lIns="90000" tIns="46800" rIns="90000" bIns="46800"/>
          <a:lstStyle/>
          <a:p>
            <a:pPr algn="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5BDE9D5-C724-4505-A89C-D112A80F45FE}" type="slidenum">
              <a:rPr lang="el-GR" sz="1400">
                <a:solidFill>
                  <a:srgbClr val="000000"/>
                </a:solidFill>
              </a:rPr>
              <a:pPr algn="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125</a:t>
            </a:fld>
            <a:endParaRPr lang="el-GR" sz="1400">
              <a:solidFill>
                <a:srgbClr val="000000"/>
              </a:solidFill>
            </a:endParaRPr>
          </a:p>
        </p:txBody>
      </p:sp>
      <p:pic>
        <p:nvPicPr>
          <p:cNvPr id="63492" name="Picture 3"/>
          <p:cNvPicPr>
            <a:picLocks noChangeAspect="1" noChangeArrowheads="1"/>
          </p:cNvPicPr>
          <p:nvPr/>
        </p:nvPicPr>
        <p:blipFill>
          <a:blip r:embed="rId3"/>
          <a:srcRect t="11768" r="5254" b="15044"/>
          <a:stretch>
            <a:fillRect/>
          </a:stretch>
        </p:blipFill>
        <p:spPr bwMode="auto">
          <a:xfrm>
            <a:off x="900113" y="1557338"/>
            <a:ext cx="7623175" cy="4319587"/>
          </a:xfrm>
          <a:prstGeom prst="rect">
            <a:avLst/>
          </a:prstGeom>
          <a:noFill/>
          <a:ln w="9525">
            <a:noFill/>
            <a:round/>
            <a:headEnd/>
            <a:tailEnd/>
          </a:ln>
          <a:effectLst/>
        </p:spPr>
      </p:pic>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125</a:t>
            </a:fld>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1"/>
          <p:cNvSpPr txBox="1">
            <a:spLocks noChangeArrowheads="1"/>
          </p:cNvSpPr>
          <p:nvPr/>
        </p:nvSpPr>
        <p:spPr bwMode="auto">
          <a:xfrm>
            <a:off x="457200" y="274638"/>
            <a:ext cx="8229600" cy="1143000"/>
          </a:xfrm>
          <a:prstGeom prst="rect">
            <a:avLst/>
          </a:prstGeom>
          <a:noFill/>
          <a:ln w="9525">
            <a:noFill/>
            <a:round/>
            <a:headEnd/>
            <a:tailEnd/>
          </a:ln>
          <a:effectLst/>
        </p:spPr>
        <p:txBody>
          <a:bodyPr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800">
                <a:solidFill>
                  <a:srgbClr val="000000"/>
                </a:solidFill>
              </a:rPr>
              <a:t>YAGO</a:t>
            </a:r>
          </a:p>
        </p:txBody>
      </p:sp>
      <p:sp>
        <p:nvSpPr>
          <p:cNvPr id="64515" name="Text Box 2"/>
          <p:cNvSpPr txBox="1">
            <a:spLocks noChangeArrowheads="1"/>
          </p:cNvSpPr>
          <p:nvPr/>
        </p:nvSpPr>
        <p:spPr bwMode="auto">
          <a:xfrm>
            <a:off x="457200" y="1600200"/>
            <a:ext cx="8229600" cy="4525963"/>
          </a:xfrm>
          <a:prstGeom prst="rect">
            <a:avLst/>
          </a:prstGeom>
          <a:noFill/>
          <a:ln w="9525">
            <a:noFill/>
            <a:round/>
            <a:headEnd/>
            <a:tailEnd/>
          </a:ln>
          <a:effectLst/>
        </p:spPr>
        <p:txBody>
          <a:bodyPr/>
          <a:lstStyle/>
          <a:p>
            <a:pPr>
              <a:spcBef>
                <a:spcPts val="50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a:solidFill>
                  <a:srgbClr val="000000"/>
                </a:solidFill>
              </a:rPr>
              <a:t>From the YAGO Web page (http://www.mpi-inf.mpg.de/yago-naga/yago/):</a:t>
            </a:r>
          </a:p>
          <a:p>
            <a:pPr marL="0" lvl="1" indent="0">
              <a:spcBef>
                <a:spcPts val="50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a:solidFill>
                  <a:srgbClr val="000000"/>
                </a:solidFill>
              </a:rPr>
              <a:t>YAGO2 is a huge semantic knowledge base, derived from Wikipedia, WordNet and GeoNames. Currently, YAGO2 has knowledge of more than </a:t>
            </a:r>
            <a:r>
              <a:rPr lang="en-US" sz="2000" b="1">
                <a:solidFill>
                  <a:srgbClr val="000000"/>
                </a:solidFill>
              </a:rPr>
              <a:t>10 million entities</a:t>
            </a:r>
            <a:r>
              <a:rPr lang="en-US" sz="2000">
                <a:solidFill>
                  <a:srgbClr val="000000"/>
                </a:solidFill>
              </a:rPr>
              <a:t> (like persons, organizations, cities, etc.) and contains more than </a:t>
            </a:r>
            <a:r>
              <a:rPr lang="en-US" sz="2000" b="1">
                <a:solidFill>
                  <a:srgbClr val="000000"/>
                </a:solidFill>
              </a:rPr>
              <a:t>80 million facts </a:t>
            </a:r>
            <a:r>
              <a:rPr lang="en-US" sz="2000">
                <a:solidFill>
                  <a:srgbClr val="000000"/>
                </a:solidFill>
              </a:rPr>
              <a:t>about these entities.</a:t>
            </a:r>
          </a:p>
          <a:p>
            <a:pPr marL="0" lvl="1" indent="0">
              <a:spcBef>
                <a:spcPts val="50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a:solidFill>
                  <a:srgbClr val="000000"/>
                </a:solidFill>
              </a:rPr>
              <a:t>In YAGO2, we made an effort to treat </a:t>
            </a:r>
            <a:r>
              <a:rPr lang="en-US" sz="2000" b="1">
                <a:solidFill>
                  <a:srgbClr val="000000"/>
                </a:solidFill>
              </a:rPr>
              <a:t>time and location data as first-class citizens</a:t>
            </a:r>
            <a:r>
              <a:rPr lang="en-US" sz="2000">
                <a:solidFill>
                  <a:srgbClr val="000000"/>
                </a:solidFill>
              </a:rPr>
              <a:t>, extending the basic triple model by special fields for time and location for querying. Also, we took special care to consistently attach temporal and spatial data to all facts where it is semantically meaningful and where time and location can be derived from Wikipedia.</a:t>
            </a:r>
          </a:p>
        </p:txBody>
      </p:sp>
      <p:sp>
        <p:nvSpPr>
          <p:cNvPr id="64516" name="Text Box 3"/>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lstStyle/>
          <a:p>
            <a:endParaRPr lang="en-US"/>
          </a:p>
        </p:txBody>
      </p:sp>
      <p:sp>
        <p:nvSpPr>
          <p:cNvPr id="64517" name="Text Box 4"/>
          <p:cNvSpPr txBox="1">
            <a:spLocks noChangeArrowheads="1"/>
          </p:cNvSpPr>
          <p:nvPr/>
        </p:nvSpPr>
        <p:spPr bwMode="auto">
          <a:xfrm>
            <a:off x="6553200" y="6245225"/>
            <a:ext cx="2133600" cy="476250"/>
          </a:xfrm>
          <a:prstGeom prst="rect">
            <a:avLst/>
          </a:prstGeom>
          <a:noFill/>
          <a:ln w="9525">
            <a:noFill/>
            <a:round/>
            <a:headEnd/>
            <a:tailEnd/>
          </a:ln>
          <a:effectLst/>
        </p:spPr>
        <p:txBody>
          <a:bodyPr lIns="90000" tIns="46800" rIns="90000" bIns="46800"/>
          <a:lstStyle/>
          <a:p>
            <a:pPr algn="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F2CA5B4-D3BE-4DD4-A2B4-7E6B4990DA0D}" type="slidenum">
              <a:rPr lang="el-GR" sz="1400">
                <a:solidFill>
                  <a:srgbClr val="000000"/>
                </a:solidFill>
              </a:rPr>
              <a:pPr algn="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126</a:t>
            </a:fld>
            <a:endParaRPr lang="el-GR" sz="1400">
              <a:solidFill>
                <a:srgbClr val="000000"/>
              </a:solidFill>
            </a:endParaRPr>
          </a:p>
        </p:txBody>
      </p:sp>
      <p:pic>
        <p:nvPicPr>
          <p:cNvPr id="64518" name="Picture 5"/>
          <p:cNvPicPr>
            <a:picLocks noChangeAspect="1" noChangeArrowheads="1"/>
          </p:cNvPicPr>
          <p:nvPr/>
        </p:nvPicPr>
        <p:blipFill>
          <a:blip r:embed="rId3"/>
          <a:srcRect/>
          <a:stretch>
            <a:fillRect/>
          </a:stretch>
        </p:blipFill>
        <p:spPr bwMode="auto">
          <a:xfrm>
            <a:off x="6804025" y="188913"/>
            <a:ext cx="2066925" cy="1428750"/>
          </a:xfrm>
          <a:prstGeom prst="rect">
            <a:avLst/>
          </a:prstGeom>
          <a:noFill/>
          <a:ln w="9525">
            <a:noFill/>
            <a:round/>
            <a:headEnd/>
            <a:tailEnd/>
          </a:ln>
          <a:effectLst/>
        </p:spPr>
      </p:pic>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126</a:t>
            </a:fld>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1"/>
          <p:cNvSpPr txBox="1">
            <a:spLocks noChangeArrowheads="1"/>
          </p:cNvSpPr>
          <p:nvPr/>
        </p:nvSpPr>
        <p:spPr bwMode="auto">
          <a:xfrm>
            <a:off x="457200" y="274638"/>
            <a:ext cx="8229600" cy="1143000"/>
          </a:xfrm>
          <a:prstGeom prst="rect">
            <a:avLst/>
          </a:prstGeom>
          <a:noFill/>
          <a:ln w="9525">
            <a:noFill/>
            <a:round/>
            <a:headEnd/>
            <a:tailEnd/>
          </a:ln>
          <a:effectLst/>
        </p:spPr>
        <p:txBody>
          <a:bodyPr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800">
                <a:solidFill>
                  <a:srgbClr val="000000"/>
                </a:solidFill>
              </a:rPr>
              <a:t>Freebase</a:t>
            </a:r>
          </a:p>
        </p:txBody>
      </p:sp>
      <p:sp>
        <p:nvSpPr>
          <p:cNvPr id="65539" name="Text Box 2"/>
          <p:cNvSpPr txBox="1">
            <a:spLocks noChangeArrowheads="1"/>
          </p:cNvSpPr>
          <p:nvPr/>
        </p:nvSpPr>
        <p:spPr bwMode="auto">
          <a:xfrm>
            <a:off x="457200" y="1600200"/>
            <a:ext cx="8229600" cy="4525963"/>
          </a:xfrm>
          <a:prstGeom prst="rect">
            <a:avLst/>
          </a:prstGeom>
          <a:noFill/>
          <a:ln w="9525">
            <a:noFill/>
            <a:round/>
            <a:headEnd/>
            <a:tailEnd/>
          </a:ln>
          <a:effectLst/>
        </p:spPr>
        <p:txBody>
          <a:bodyPr/>
          <a:lstStyle/>
          <a:p>
            <a:pPr>
              <a:spcBef>
                <a:spcPts val="60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a:solidFill>
                  <a:srgbClr val="000000"/>
                </a:solidFill>
              </a:rPr>
              <a:t>From the Freebase Web site (http://www.freebase.com/):</a:t>
            </a:r>
          </a:p>
          <a:p>
            <a:pPr marL="0" lvl="1" indent="0">
              <a:spcBef>
                <a:spcPts val="60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a:solidFill>
                  <a:srgbClr val="000000"/>
                </a:solidFill>
              </a:rPr>
              <a:t>Freebase is an open, Creative Commons licensed repository of structured data of almost </a:t>
            </a:r>
            <a:r>
              <a:rPr lang="en-US" sz="2400" b="1">
                <a:solidFill>
                  <a:srgbClr val="000000"/>
                </a:solidFill>
              </a:rPr>
              <a:t>20 million entities</a:t>
            </a:r>
            <a:r>
              <a:rPr lang="en-US" sz="2400">
                <a:solidFill>
                  <a:srgbClr val="000000"/>
                </a:solidFill>
              </a:rPr>
              <a:t>.</a:t>
            </a:r>
          </a:p>
          <a:p>
            <a:pPr marL="0" lvl="1" indent="0">
              <a:spcBef>
                <a:spcPts val="60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a:solidFill>
                  <a:srgbClr val="000000"/>
                </a:solidFill>
              </a:rPr>
              <a:t>An </a:t>
            </a:r>
            <a:r>
              <a:rPr lang="en-US" sz="2400" b="1">
                <a:solidFill>
                  <a:srgbClr val="000000"/>
                </a:solidFill>
              </a:rPr>
              <a:t>entity</a:t>
            </a:r>
            <a:r>
              <a:rPr lang="en-US" sz="2400">
                <a:solidFill>
                  <a:srgbClr val="000000"/>
                </a:solidFill>
              </a:rPr>
              <a:t> is a single person, place, or thing. Freebase connects entities together as a </a:t>
            </a:r>
            <a:r>
              <a:rPr lang="en-US" sz="2400" b="1">
                <a:solidFill>
                  <a:srgbClr val="000000"/>
                </a:solidFill>
              </a:rPr>
              <a:t>graph</a:t>
            </a:r>
            <a:r>
              <a:rPr lang="en-US" sz="2400">
                <a:solidFill>
                  <a:srgbClr val="000000"/>
                </a:solidFill>
              </a:rPr>
              <a:t>.</a:t>
            </a:r>
          </a:p>
          <a:p>
            <a:pPr>
              <a:spcBef>
                <a:spcPts val="60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a:solidFill>
                <a:srgbClr val="000000"/>
              </a:solidFill>
            </a:endParaRPr>
          </a:p>
          <a:p>
            <a:pPr>
              <a:spcBef>
                <a:spcPts val="60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a:solidFill>
                  <a:srgbClr val="000000"/>
                </a:solidFill>
              </a:rPr>
              <a:t>Freebase is now owned by Google and its </a:t>
            </a:r>
            <a:r>
              <a:rPr lang="en-US" sz="2400" b="1">
                <a:solidFill>
                  <a:srgbClr val="000000"/>
                </a:solidFill>
              </a:rPr>
              <a:t>Knowledge Graph</a:t>
            </a:r>
            <a:r>
              <a:rPr lang="en-US" sz="2400">
                <a:solidFill>
                  <a:srgbClr val="000000"/>
                </a:solidFill>
              </a:rPr>
              <a:t> technology builds on it.</a:t>
            </a:r>
          </a:p>
        </p:txBody>
      </p:sp>
      <p:sp>
        <p:nvSpPr>
          <p:cNvPr id="65540" name="Text Box 3"/>
          <p:cNvSpPr txBox="1">
            <a:spLocks noChangeArrowheads="1"/>
          </p:cNvSpPr>
          <p:nvPr/>
        </p:nvSpPr>
        <p:spPr bwMode="auto">
          <a:xfrm>
            <a:off x="6553200" y="6245225"/>
            <a:ext cx="2133600" cy="476250"/>
          </a:xfrm>
          <a:prstGeom prst="rect">
            <a:avLst/>
          </a:prstGeom>
          <a:noFill/>
          <a:ln w="9525">
            <a:noFill/>
            <a:round/>
            <a:headEnd/>
            <a:tailEnd/>
          </a:ln>
          <a:effectLst/>
        </p:spPr>
        <p:txBody>
          <a:bodyPr lIns="90000" tIns="46800" rIns="90000" bIns="46800"/>
          <a:lstStyle/>
          <a:p>
            <a:pPr algn="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A60247B-5633-4ECC-8E27-8787A9B3A031}" type="slidenum">
              <a:rPr lang="el-GR" sz="1400">
                <a:solidFill>
                  <a:srgbClr val="000000"/>
                </a:solidFill>
              </a:rPr>
              <a:pPr algn="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127</a:t>
            </a:fld>
            <a:endParaRPr lang="el-GR" sz="1400">
              <a:solidFill>
                <a:srgbClr val="000000"/>
              </a:solidFill>
            </a:endParaRP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127</a:t>
            </a:fld>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1"/>
          <p:cNvSpPr txBox="1">
            <a:spLocks noChangeArrowheads="1"/>
          </p:cNvSpPr>
          <p:nvPr/>
        </p:nvSpPr>
        <p:spPr bwMode="auto">
          <a:xfrm>
            <a:off x="457200" y="274638"/>
            <a:ext cx="8229600" cy="1143000"/>
          </a:xfrm>
          <a:prstGeom prst="rect">
            <a:avLst/>
          </a:prstGeom>
          <a:noFill/>
          <a:ln w="9525">
            <a:noFill/>
            <a:round/>
            <a:headEnd/>
            <a:tailEnd/>
          </a:ln>
          <a:effectLst/>
        </p:spPr>
        <p:txBody>
          <a:bodyPr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800" dirty="0" smtClean="0">
                <a:solidFill>
                  <a:srgbClr val="000000"/>
                </a:solidFill>
              </a:rPr>
              <a:t>Data Privacy and Security </a:t>
            </a:r>
            <a:endParaRPr lang="en-US" sz="3800" dirty="0">
              <a:solidFill>
                <a:srgbClr val="000000"/>
              </a:solidFill>
            </a:endParaRPr>
          </a:p>
        </p:txBody>
      </p:sp>
      <p:sp>
        <p:nvSpPr>
          <p:cNvPr id="65539" name="Text Box 2"/>
          <p:cNvSpPr txBox="1">
            <a:spLocks noChangeArrowheads="1"/>
          </p:cNvSpPr>
          <p:nvPr/>
        </p:nvSpPr>
        <p:spPr bwMode="auto">
          <a:xfrm>
            <a:off x="457200" y="1600200"/>
            <a:ext cx="8229600" cy="4525963"/>
          </a:xfrm>
          <a:prstGeom prst="rect">
            <a:avLst/>
          </a:prstGeom>
          <a:noFill/>
          <a:ln w="9525">
            <a:noFill/>
            <a:round/>
            <a:headEnd/>
            <a:tailEnd/>
          </a:ln>
          <a:effectLst/>
        </p:spPr>
        <p:txBody>
          <a:bodyPr/>
          <a:lstStyle/>
          <a:p>
            <a:r>
              <a:rPr lang="en-US" sz="2400" dirty="0" smtClean="0"/>
              <a:t>● </a:t>
            </a:r>
            <a:r>
              <a:rPr lang="en-US" sz="2400" dirty="0"/>
              <a:t>Individual rights and impact </a:t>
            </a:r>
            <a:r>
              <a:rPr lang="en-US" sz="2400" dirty="0" smtClean="0"/>
              <a:t>on needs </a:t>
            </a:r>
            <a:r>
              <a:rPr lang="en-US" sz="2400" dirty="0"/>
              <a:t>of society.</a:t>
            </a:r>
          </a:p>
          <a:p>
            <a:r>
              <a:rPr lang="en-US" sz="2400" dirty="0"/>
              <a:t>● Technologies to safeguard </a:t>
            </a:r>
            <a:r>
              <a:rPr lang="en-US" sz="2400" dirty="0" smtClean="0"/>
              <a:t>data privacy</a:t>
            </a:r>
            <a:r>
              <a:rPr lang="en-US" sz="2400" dirty="0"/>
              <a:t>.</a:t>
            </a:r>
          </a:p>
          <a:p>
            <a:r>
              <a:rPr lang="en-US" sz="2400" dirty="0"/>
              <a:t>● Relationships </a:t>
            </a:r>
            <a:r>
              <a:rPr lang="en-US" sz="2400" dirty="0" smtClean="0"/>
              <a:t>between individuals</a:t>
            </a:r>
            <a:r>
              <a:rPr lang="en-US" sz="2400" dirty="0"/>
              <a:t>, organizations, and</a:t>
            </a:r>
          </a:p>
          <a:p>
            <a:r>
              <a:rPr lang="en-US" sz="2400" dirty="0"/>
              <a:t>governmental </a:t>
            </a:r>
            <a:r>
              <a:rPr lang="en-US" sz="2400" dirty="0" smtClean="0"/>
              <a:t>privacy requirements</a:t>
            </a:r>
            <a:r>
              <a:rPr lang="en-US" sz="2400" dirty="0"/>
              <a:t>.</a:t>
            </a:r>
            <a:endParaRPr lang="en-US" sz="2400" dirty="0">
              <a:solidFill>
                <a:srgbClr val="000000"/>
              </a:solidFill>
            </a:endParaRPr>
          </a:p>
        </p:txBody>
      </p:sp>
      <p:sp>
        <p:nvSpPr>
          <p:cNvPr id="65540" name="Text Box 3"/>
          <p:cNvSpPr txBox="1">
            <a:spLocks noChangeArrowheads="1"/>
          </p:cNvSpPr>
          <p:nvPr/>
        </p:nvSpPr>
        <p:spPr bwMode="auto">
          <a:xfrm>
            <a:off x="6553200" y="6245225"/>
            <a:ext cx="2133600" cy="476250"/>
          </a:xfrm>
          <a:prstGeom prst="rect">
            <a:avLst/>
          </a:prstGeom>
          <a:noFill/>
          <a:ln w="9525">
            <a:noFill/>
            <a:round/>
            <a:headEnd/>
            <a:tailEnd/>
          </a:ln>
          <a:effectLst/>
        </p:spPr>
        <p:txBody>
          <a:bodyPr lIns="90000" tIns="46800" rIns="90000" bIns="46800"/>
          <a:lstStyle/>
          <a:p>
            <a:pPr algn="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A60247B-5633-4ECC-8E27-8787A9B3A031}" type="slidenum">
              <a:rPr lang="el-GR" sz="1400">
                <a:solidFill>
                  <a:srgbClr val="000000"/>
                </a:solidFill>
              </a:rPr>
              <a:pPr algn="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128</a:t>
            </a:fld>
            <a:endParaRPr lang="el-GR" sz="1400">
              <a:solidFill>
                <a:srgbClr val="000000"/>
              </a:solidFill>
            </a:endParaRP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128</a:t>
            </a:fld>
            <a:endParaRPr lang="en-US" altLang="en-US" dirty="0"/>
          </a:p>
        </p:txBody>
      </p:sp>
    </p:spTree>
    <p:extLst>
      <p:ext uri="{BB962C8B-B14F-4D97-AF65-F5344CB8AC3E}">
        <p14:creationId xmlns:p14="http://schemas.microsoft.com/office/powerpoint/2010/main" val="311930104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Use cases for a Big Data platform: Healthcare and </a:t>
            </a:r>
            <a:br>
              <a:rPr lang="en-US" sz="3200" dirty="0"/>
            </a:br>
            <a:r>
              <a:rPr lang="en-US" sz="3200" dirty="0"/>
              <a:t>Life Sciences</a:t>
            </a:r>
          </a:p>
        </p:txBody>
      </p:sp>
      <p:sp>
        <p:nvSpPr>
          <p:cNvPr id="3" name="Content Placeholder 2"/>
          <p:cNvSpPr>
            <a:spLocks noGrp="1"/>
          </p:cNvSpPr>
          <p:nvPr>
            <p:ph idx="1"/>
          </p:nvPr>
        </p:nvSpPr>
        <p:spPr>
          <a:xfrm>
            <a:off x="533400" y="1417320"/>
            <a:ext cx="7924800" cy="4602480"/>
          </a:xfrm>
        </p:spPr>
        <p:txBody>
          <a:bodyPr/>
          <a:lstStyle/>
          <a:p>
            <a:r>
              <a:rPr lang="en-US" sz="2400" dirty="0"/>
              <a:t>Problem:</a:t>
            </a:r>
          </a:p>
          <a:p>
            <a:pPr lvl="1"/>
            <a:r>
              <a:rPr lang="en-US" sz="2400" dirty="0"/>
              <a:t>Vast quantities of real-time information are starting to come from wireless monitoring devices that postoperative patients and those with chronic diseases are wearing at home and in their daily lives. </a:t>
            </a:r>
          </a:p>
          <a:p>
            <a:r>
              <a:rPr lang="en-US" sz="2400" dirty="0"/>
              <a:t>How big data analytics can help:</a:t>
            </a:r>
          </a:p>
          <a:p>
            <a:pPr lvl="1"/>
            <a:r>
              <a:rPr lang="en-US" sz="2400" dirty="0"/>
              <a:t>Epidemic early warning</a:t>
            </a:r>
          </a:p>
          <a:p>
            <a:pPr lvl="1"/>
            <a:r>
              <a:rPr lang="en-US" sz="2400" dirty="0"/>
              <a:t>Intensive Care Unit  and remote monitoring</a:t>
            </a:r>
          </a:p>
          <a:p>
            <a:endParaRPr lang="en-US" sz="2400" dirty="0"/>
          </a:p>
        </p:txBody>
      </p:sp>
    </p:spTree>
    <p:extLst>
      <p:ext uri="{BB962C8B-B14F-4D97-AF65-F5344CB8AC3E}">
        <p14:creationId xmlns:p14="http://schemas.microsoft.com/office/powerpoint/2010/main" val="17906281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1"/>
          <p:cNvSpPr txBox="1">
            <a:spLocks noChangeArrowheads="1"/>
          </p:cNvSpPr>
          <p:nvPr/>
        </p:nvSpPr>
        <p:spPr bwMode="auto">
          <a:xfrm>
            <a:off x="457200" y="274638"/>
            <a:ext cx="8229600" cy="1143000"/>
          </a:xfrm>
          <a:prstGeom prst="rect">
            <a:avLst/>
          </a:prstGeom>
          <a:noFill/>
          <a:ln w="9525">
            <a:noFill/>
            <a:round/>
            <a:headEnd/>
            <a:tailEnd/>
          </a:ln>
          <a:effectLst/>
        </p:spPr>
        <p:txBody>
          <a:bodyPr lIns="90000" tIns="46800" rIns="90000" bIns="46800" anchor="ctr"/>
          <a:lstStyle/>
          <a:p>
            <a:pPr marL="342900" indent="-338138" algn="ctr" eaLnBrk="1" hangingPunct="1">
              <a:lnSpc>
                <a:spcPct val="80000"/>
              </a:lnSpc>
              <a:spcBef>
                <a:spcPts val="750"/>
              </a:spcBef>
              <a:buClrTx/>
              <a:buFontTx/>
              <a:buNone/>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pPr>
            <a:r>
              <a:rPr lang="en-US" sz="4000" b="1">
                <a:solidFill>
                  <a:srgbClr val="000000"/>
                </a:solidFill>
              </a:rPr>
              <a:t>Volume</a:t>
            </a:r>
          </a:p>
        </p:txBody>
      </p:sp>
      <p:pic>
        <p:nvPicPr>
          <p:cNvPr id="16387" name="Picture 2"/>
          <p:cNvPicPr>
            <a:picLocks noChangeAspect="1" noChangeArrowheads="1"/>
          </p:cNvPicPr>
          <p:nvPr/>
        </p:nvPicPr>
        <p:blipFill>
          <a:blip r:embed="rId3"/>
          <a:srcRect/>
          <a:stretch>
            <a:fillRect/>
          </a:stretch>
        </p:blipFill>
        <p:spPr bwMode="auto">
          <a:xfrm>
            <a:off x="1460500" y="1600200"/>
            <a:ext cx="6223000" cy="4525963"/>
          </a:xfrm>
          <a:prstGeom prst="rect">
            <a:avLst/>
          </a:prstGeom>
          <a:noFill/>
          <a:ln w="9525">
            <a:noFill/>
            <a:round/>
            <a:headEnd/>
            <a:tailEnd/>
          </a:ln>
          <a:effectLst/>
        </p:spPr>
      </p:pic>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13</a:t>
            </a:fld>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865187"/>
          </a:xfrm>
        </p:spPr>
        <p:txBody>
          <a:bodyPr/>
          <a:lstStyle/>
          <a:p>
            <a:r>
              <a:rPr lang="en-US" sz="3200" dirty="0"/>
              <a:t>Precision Medicine Initiative (PMI) &amp; Big Data</a:t>
            </a:r>
          </a:p>
        </p:txBody>
      </p:sp>
      <p:sp>
        <p:nvSpPr>
          <p:cNvPr id="3" name="Content Placeholder 2"/>
          <p:cNvSpPr>
            <a:spLocks noGrp="1"/>
          </p:cNvSpPr>
          <p:nvPr>
            <p:ph idx="1"/>
          </p:nvPr>
        </p:nvSpPr>
        <p:spPr>
          <a:xfrm>
            <a:off x="838200" y="1188720"/>
            <a:ext cx="7924800" cy="4983480"/>
          </a:xfrm>
        </p:spPr>
        <p:txBody>
          <a:bodyPr/>
          <a:lstStyle/>
          <a:p>
            <a:r>
              <a:rPr lang="en-US" dirty="0"/>
              <a:t>Precision Medicine </a:t>
            </a:r>
          </a:p>
          <a:p>
            <a:pPr lvl="1"/>
            <a:r>
              <a:rPr lang="en-US" sz="1800" dirty="0"/>
              <a:t>A medical model that proposes the customization of healthcare, with medical decisions, practices, and/or products being tailored to the individual patient - Wikipedia</a:t>
            </a:r>
          </a:p>
          <a:p>
            <a:pPr lvl="1"/>
            <a:r>
              <a:rPr lang="en-US" sz="1800" dirty="0"/>
              <a:t>Diagnostic testing is often employed for selecting appropriate and optimal therapies based on the context of a patient’s genetic content or other molecular or cellular analysis</a:t>
            </a:r>
          </a:p>
          <a:p>
            <a:pPr lvl="1"/>
            <a:r>
              <a:rPr lang="en-US" sz="1800" dirty="0"/>
              <a:t>Tools employed in PM can include molecular diagnostics, imaging, and analytics/software</a:t>
            </a:r>
            <a:endParaRPr lang="en-US" dirty="0"/>
          </a:p>
          <a:p>
            <a:r>
              <a:rPr lang="en-US" dirty="0"/>
              <a:t>The Precision Medicine Initiative (PMI)</a:t>
            </a:r>
          </a:p>
          <a:p>
            <a:pPr lvl="1"/>
            <a:r>
              <a:rPr lang="en-US" sz="1800" dirty="0"/>
              <a:t>A $215 million investment in President Obama’s Fiscal Year 2016 Budget to accelerate biomedical research and provide clinicians with new tools to select the therapies that will work </a:t>
            </a:r>
            <a:br>
              <a:rPr lang="en-US" sz="1800" dirty="0"/>
            </a:br>
            <a:r>
              <a:rPr lang="en-US" sz="1800" dirty="0"/>
              <a:t>best in individual patients</a:t>
            </a:r>
            <a:endParaRPr lang="en-US" sz="1600" dirty="0"/>
          </a:p>
        </p:txBody>
      </p:sp>
    </p:spTree>
    <p:extLst>
      <p:ext uri="{BB962C8B-B14F-4D97-AF65-F5344CB8AC3E}">
        <p14:creationId xmlns:p14="http://schemas.microsoft.com/office/powerpoint/2010/main" val="8325895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534400" cy="1139825"/>
          </a:xfrm>
        </p:spPr>
        <p:txBody>
          <a:bodyPr/>
          <a:lstStyle/>
          <a:p>
            <a:r>
              <a:rPr lang="en-US" sz="3200" dirty="0"/>
              <a:t>Use cases for a Big Data platform: Financial Services</a:t>
            </a:r>
          </a:p>
        </p:txBody>
      </p:sp>
      <p:sp>
        <p:nvSpPr>
          <p:cNvPr id="3" name="Content Placeholder 2"/>
          <p:cNvSpPr>
            <a:spLocks noGrp="1"/>
          </p:cNvSpPr>
          <p:nvPr>
            <p:ph idx="1"/>
          </p:nvPr>
        </p:nvSpPr>
        <p:spPr>
          <a:xfrm>
            <a:off x="1321309" y="1188720"/>
            <a:ext cx="6175427" cy="5358384"/>
          </a:xfrm>
        </p:spPr>
        <p:txBody>
          <a:bodyPr/>
          <a:lstStyle/>
          <a:p>
            <a:r>
              <a:rPr lang="en-US" dirty="0"/>
              <a:t>Problem:</a:t>
            </a:r>
          </a:p>
          <a:p>
            <a:pPr lvl="1"/>
            <a:r>
              <a:rPr lang="en-US" dirty="0"/>
              <a:t>Manage the several Petabytes of data which is growing at 40-100% per year under increasing pressure to prevent frauds and complaints to regulators</a:t>
            </a:r>
          </a:p>
          <a:p>
            <a:r>
              <a:rPr lang="en-US" dirty="0"/>
              <a:t>How big data analytics can help:</a:t>
            </a:r>
          </a:p>
          <a:p>
            <a:pPr lvl="1"/>
            <a:r>
              <a:rPr lang="en-US" dirty="0"/>
              <a:t>Fraud detection</a:t>
            </a:r>
          </a:p>
          <a:p>
            <a:pPr lvl="1"/>
            <a:r>
              <a:rPr lang="en-US" dirty="0"/>
              <a:t>Credit issuance</a:t>
            </a:r>
          </a:p>
          <a:p>
            <a:pPr lvl="1"/>
            <a:r>
              <a:rPr lang="en-US" dirty="0"/>
              <a:t>Risk management</a:t>
            </a:r>
          </a:p>
          <a:p>
            <a:pPr lvl="1"/>
            <a:r>
              <a:rPr lang="en-US" dirty="0"/>
              <a:t>360° view of the Customer</a:t>
            </a:r>
          </a:p>
        </p:txBody>
      </p:sp>
    </p:spTree>
    <p:extLst>
      <p:ext uri="{BB962C8B-B14F-4D97-AF65-F5344CB8AC3E}">
        <p14:creationId xmlns:p14="http://schemas.microsoft.com/office/powerpoint/2010/main" val="17757135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 Box 1"/>
          <p:cNvSpPr txBox="1">
            <a:spLocks noChangeArrowheads="1"/>
          </p:cNvSpPr>
          <p:nvPr/>
        </p:nvSpPr>
        <p:spPr bwMode="auto">
          <a:xfrm>
            <a:off x="768350" y="117475"/>
            <a:ext cx="8077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buClrTx/>
              <a:buFontTx/>
              <a:buNone/>
              <a:defRPr/>
            </a:pPr>
            <a:r>
              <a:rPr lang="en-US" sz="3200" b="1" dirty="0" smtClean="0">
                <a:solidFill>
                  <a:srgbClr val="CC3300"/>
                </a:solidFill>
                <a:effectLst>
                  <a:outerShdw blurRad="38100" dist="38100" dir="2700000" algn="tl">
                    <a:srgbClr val="000000"/>
                  </a:outerShdw>
                </a:effectLst>
              </a:rPr>
              <a:t>Social Media Sentiment Analysis</a:t>
            </a:r>
          </a:p>
        </p:txBody>
      </p:sp>
      <p:sp>
        <p:nvSpPr>
          <p:cNvPr id="7170" name="Text Box 2"/>
          <p:cNvSpPr txBox="1">
            <a:spLocks noChangeArrowheads="1"/>
          </p:cNvSpPr>
          <p:nvPr/>
        </p:nvSpPr>
        <p:spPr bwMode="auto">
          <a:xfrm>
            <a:off x="457200" y="1093788"/>
            <a:ext cx="8388350" cy="4903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4963" indent="-334963">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sz="1600">
                <a:solidFill>
                  <a:srgbClr val="000000"/>
                </a:solidFill>
                <a:latin typeface="Arial" charset="0"/>
                <a:ea typeface="MS PGothic" pitchFamily="32" charset="-128"/>
              </a:defRPr>
            </a:lvl1pPr>
            <a:lvl2pPr marL="741363" indent="-284163">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sz="1600">
                <a:solidFill>
                  <a:srgbClr val="000000"/>
                </a:solidFill>
                <a:latin typeface="Arial" charset="0"/>
                <a:ea typeface="MS PGothic" pitchFamily="32" charset="-128"/>
              </a:defRPr>
            </a:lvl2pPr>
            <a:lvl3pP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sz="1600">
                <a:solidFill>
                  <a:srgbClr val="000000"/>
                </a:solidFill>
                <a:latin typeface="Arial" charset="0"/>
                <a:ea typeface="MS PGothic" pitchFamily="32" charset="-128"/>
              </a:defRPr>
            </a:lvl3pPr>
            <a:lvl4pP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sz="1600">
                <a:solidFill>
                  <a:srgbClr val="000000"/>
                </a:solidFill>
                <a:latin typeface="Arial" charset="0"/>
                <a:ea typeface="MS PGothic" pitchFamily="32" charset="-128"/>
              </a:defRPr>
            </a:lvl4pPr>
            <a:lvl5pP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sz="1600">
                <a:solidFill>
                  <a:srgbClr val="000000"/>
                </a:solidFill>
                <a:latin typeface="Arial" charset="0"/>
                <a:ea typeface="MS PGothic" pitchFamily="32" charset="-128"/>
              </a:defRPr>
            </a:lvl9pPr>
          </a:lstStyle>
          <a:p>
            <a:pPr algn="just">
              <a:spcBef>
                <a:spcPts val="788"/>
              </a:spcBef>
              <a:buClr>
                <a:srgbClr val="CC3300"/>
              </a:buClr>
              <a:buSzPct val="90000"/>
              <a:buFont typeface="Monotype Sorts" charset="2"/>
              <a:buChar char=""/>
              <a:defRPr/>
            </a:pPr>
            <a:r>
              <a:rPr lang="en-GB" sz="2400" dirty="0" smtClean="0"/>
              <a:t>To monitor feedback and automate the actions taken in response to the feedback</a:t>
            </a:r>
          </a:p>
          <a:p>
            <a:pPr algn="just">
              <a:spcBef>
                <a:spcPts val="788"/>
              </a:spcBef>
              <a:buClr>
                <a:srgbClr val="CC3300"/>
              </a:buClr>
              <a:buSzPct val="90000"/>
              <a:buFont typeface="Monotype Sorts" charset="2"/>
              <a:buChar char=""/>
              <a:defRPr/>
            </a:pPr>
            <a:r>
              <a:rPr lang="en-GB" sz="2400" dirty="0" smtClean="0"/>
              <a:t>Combines consumer feedback expressed publicly on the social media and the feedback is combined into “positive” or “negative”</a:t>
            </a:r>
          </a:p>
          <a:p>
            <a:pPr algn="just">
              <a:spcBef>
                <a:spcPts val="788"/>
              </a:spcBef>
              <a:buClr>
                <a:srgbClr val="CC3300"/>
              </a:buClr>
              <a:buSzPct val="90000"/>
              <a:buFont typeface="Monotype Sorts" charset="2"/>
              <a:buChar char=""/>
              <a:defRPr/>
            </a:pPr>
            <a:r>
              <a:rPr lang="en-GB" sz="2400" dirty="0" smtClean="0"/>
              <a:t>Make early decision about feedbacks by making real time analytics </a:t>
            </a:r>
          </a:p>
          <a:p>
            <a:pPr algn="just">
              <a:spcBef>
                <a:spcPts val="788"/>
              </a:spcBef>
              <a:buClr>
                <a:srgbClr val="CC3300"/>
              </a:buClr>
              <a:buSzPct val="90000"/>
              <a:buFont typeface="Monotype Sorts" charset="2"/>
              <a:buChar char=""/>
              <a:defRPr/>
            </a:pPr>
            <a:r>
              <a:rPr lang="en-GB" sz="2400" dirty="0" smtClean="0"/>
              <a:t>The marketer can respond to specific comments by entering into a conversation with the affected consumers</a:t>
            </a:r>
          </a:p>
          <a:p>
            <a:pPr lvl="1" algn="just">
              <a:spcBef>
                <a:spcPts val="788"/>
              </a:spcBef>
              <a:buFont typeface="Times New Roman" pitchFamily="16" charset="0"/>
              <a:buChar char="–"/>
              <a:defRPr/>
            </a:pPr>
            <a:r>
              <a:rPr lang="en-GB" sz="1800" dirty="0" smtClean="0"/>
              <a:t>Blackberry faced an outage when its email servers were down</a:t>
            </a:r>
          </a:p>
          <a:p>
            <a:pPr lvl="1" algn="just">
              <a:spcBef>
                <a:spcPts val="788"/>
              </a:spcBef>
              <a:buFont typeface="Times New Roman" pitchFamily="16" charset="0"/>
              <a:buChar char="–"/>
              <a:defRPr/>
            </a:pPr>
            <a:r>
              <a:rPr lang="en-GB" sz="1800" dirty="0" smtClean="0"/>
              <a:t>Someone discovers the problem on Twitter before Blackberry</a:t>
            </a:r>
          </a:p>
          <a:p>
            <a:pPr algn="just">
              <a:spcBef>
                <a:spcPts val="788"/>
              </a:spcBef>
              <a:buFont typeface="Times New Roman" pitchFamily="16" charset="0"/>
              <a:buChar char="–"/>
              <a:defRPr/>
            </a:pPr>
            <a:r>
              <a:rPr lang="en-US" sz="2400" dirty="0"/>
              <a:t>Monitor social media for feedback on product, price, and promotions as well as to automate the actions taken in response to the feedback.</a:t>
            </a:r>
            <a:endParaRPr lang="en-GB" sz="2400" dirty="0"/>
          </a:p>
          <a:p>
            <a:pPr lvl="1" algn="just">
              <a:spcBef>
                <a:spcPts val="788"/>
              </a:spcBef>
              <a:buFont typeface="Times New Roman" pitchFamily="16" charset="0"/>
              <a:buChar char="–"/>
              <a:defRPr/>
            </a:pPr>
            <a:endParaRPr lang="en-GB" sz="1800" dirty="0" smtClean="0"/>
          </a:p>
          <a:p>
            <a:pPr algn="just">
              <a:spcBef>
                <a:spcPts val="788"/>
              </a:spcBef>
              <a:buClrTx/>
              <a:buFontTx/>
              <a:buNone/>
              <a:defRPr/>
            </a:pPr>
            <a:r>
              <a:rPr lang="en-GB" sz="1800" dirty="0" smtClean="0"/>
              <a:t>	</a:t>
            </a:r>
          </a:p>
          <a:p>
            <a:pPr lvl="1" indent="-277813" algn="just">
              <a:spcBef>
                <a:spcPts val="788"/>
              </a:spcBef>
              <a:buClrTx/>
              <a:buSzPct val="80000"/>
              <a:buFontTx/>
              <a:buNone/>
              <a:defRPr/>
            </a:pPr>
            <a:endParaRPr lang="en-US" sz="1800" dirty="0" smtClean="0"/>
          </a:p>
          <a:p>
            <a:pPr marL="341313" algn="just">
              <a:spcBef>
                <a:spcPts val="788"/>
              </a:spcBef>
              <a:buClrTx/>
              <a:buSzPct val="90000"/>
              <a:buFontTx/>
              <a:buNone/>
              <a:defRPr/>
            </a:pPr>
            <a:endParaRPr lang="en-US" sz="1800" dirty="0" smtClean="0"/>
          </a:p>
          <a:p>
            <a:pPr marL="341313" algn="just">
              <a:spcBef>
                <a:spcPts val="788"/>
              </a:spcBef>
              <a:buClrTx/>
              <a:buSzPct val="90000"/>
              <a:buFontTx/>
              <a:buNone/>
              <a:defRPr/>
            </a:pPr>
            <a:endParaRPr lang="en-US" sz="1800" dirty="0" smtClean="0"/>
          </a:p>
          <a:p>
            <a:pPr marL="341313" algn="just">
              <a:spcBef>
                <a:spcPts val="788"/>
              </a:spcBef>
              <a:buClrTx/>
              <a:buSzPct val="90000"/>
              <a:buFontTx/>
              <a:buNone/>
              <a:defRPr/>
            </a:pPr>
            <a:endParaRPr lang="en-US" sz="1800" dirty="0" smtClean="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132</a:t>
            </a:fld>
            <a:endParaRPr lang="en-US" altLang="en-US" dirty="0"/>
          </a:p>
        </p:txBody>
      </p:sp>
    </p:spTree>
    <p:extLst>
      <p:ext uri="{BB962C8B-B14F-4D97-AF65-F5344CB8AC3E}">
        <p14:creationId xmlns:p14="http://schemas.microsoft.com/office/powerpoint/2010/main" val="272949134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768350" y="117475"/>
            <a:ext cx="8077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buClrTx/>
              <a:buFontTx/>
              <a:buNone/>
              <a:defRPr/>
            </a:pPr>
            <a:r>
              <a:rPr lang="en-US" sz="3200" b="1" smtClean="0">
                <a:solidFill>
                  <a:srgbClr val="CC3300"/>
                </a:solidFill>
                <a:effectLst>
                  <a:outerShdw blurRad="38100" dist="38100" dir="2700000" algn="tl">
                    <a:srgbClr val="000000"/>
                  </a:outerShdw>
                </a:effectLst>
              </a:rPr>
              <a:t>Infrastructure and Operations Studies</a:t>
            </a:r>
          </a:p>
        </p:txBody>
      </p:sp>
      <p:sp>
        <p:nvSpPr>
          <p:cNvPr id="9218" name="Text Box 2"/>
          <p:cNvSpPr txBox="1">
            <a:spLocks noChangeArrowheads="1"/>
          </p:cNvSpPr>
          <p:nvPr/>
        </p:nvSpPr>
        <p:spPr bwMode="auto">
          <a:xfrm>
            <a:off x="814388" y="1093788"/>
            <a:ext cx="7661275" cy="4903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4963" indent="-334963">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sz="1600">
                <a:solidFill>
                  <a:srgbClr val="000000"/>
                </a:solidFill>
                <a:latin typeface="Arial" charset="0"/>
                <a:ea typeface="MS PGothic" pitchFamily="32" charset="-128"/>
              </a:defRPr>
            </a:lvl1pPr>
            <a:lvl2pPr marL="741363" indent="-284163">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sz="1600">
                <a:solidFill>
                  <a:srgbClr val="000000"/>
                </a:solidFill>
                <a:latin typeface="Arial" charset="0"/>
                <a:ea typeface="MS PGothic" pitchFamily="32" charset="-128"/>
              </a:defRPr>
            </a:lvl2pPr>
            <a:lvl3pP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sz="1600">
                <a:solidFill>
                  <a:srgbClr val="000000"/>
                </a:solidFill>
                <a:latin typeface="Arial" charset="0"/>
                <a:ea typeface="MS PGothic" pitchFamily="32" charset="-128"/>
              </a:defRPr>
            </a:lvl3pPr>
            <a:lvl4pP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sz="1600">
                <a:solidFill>
                  <a:srgbClr val="000000"/>
                </a:solidFill>
                <a:latin typeface="Arial" charset="0"/>
                <a:ea typeface="MS PGothic" pitchFamily="32" charset="-128"/>
              </a:defRPr>
            </a:lvl4pPr>
            <a:lvl5pP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sz="1600">
                <a:solidFill>
                  <a:srgbClr val="000000"/>
                </a:solidFill>
                <a:latin typeface="Arial" charset="0"/>
                <a:ea typeface="MS PGothic" pitchFamily="32" charset="-128"/>
              </a:defRPr>
            </a:lvl9pPr>
          </a:lstStyle>
          <a:p>
            <a:pPr algn="just">
              <a:spcBef>
                <a:spcPts val="788"/>
              </a:spcBef>
              <a:buClr>
                <a:srgbClr val="CC3300"/>
              </a:buClr>
              <a:buSzPct val="90000"/>
              <a:buFont typeface="Monotype Sorts" charset="2"/>
              <a:buChar char=""/>
              <a:defRPr/>
            </a:pPr>
            <a:r>
              <a:rPr lang="en-US" sz="1800" dirty="0"/>
              <a:t>I</a:t>
            </a:r>
            <a:r>
              <a:rPr lang="en-US" sz="1800" dirty="0" smtClean="0"/>
              <a:t>dentify </a:t>
            </a:r>
            <a:r>
              <a:rPr lang="en-US" sz="1800" dirty="0"/>
              <a:t>potholes in the </a:t>
            </a:r>
            <a:r>
              <a:rPr lang="en-US" sz="1800" dirty="0" smtClean="0"/>
              <a:t>streets of Addis Ababa</a:t>
            </a:r>
            <a:endParaRPr lang="en-GB" sz="1800" dirty="0" smtClean="0"/>
          </a:p>
          <a:p>
            <a:pPr algn="just">
              <a:spcBef>
                <a:spcPts val="788"/>
              </a:spcBef>
              <a:buClr>
                <a:srgbClr val="CC3300"/>
              </a:buClr>
              <a:buSzPct val="90000"/>
              <a:buFont typeface="Monotype Sorts" charset="2"/>
              <a:buChar char=""/>
              <a:defRPr/>
            </a:pPr>
            <a:r>
              <a:rPr lang="en-GB" sz="1800" dirty="0" smtClean="0"/>
              <a:t>Navigation systems use cell phone data to avoid traffic congestion and offer alternate routes</a:t>
            </a:r>
          </a:p>
          <a:p>
            <a:pPr algn="just">
              <a:spcBef>
                <a:spcPts val="788"/>
              </a:spcBef>
              <a:buClr>
                <a:srgbClr val="CC3300"/>
              </a:buClr>
              <a:buSzPct val="90000"/>
              <a:buFont typeface="Monotype Sorts" charset="2"/>
              <a:buChar char=""/>
              <a:defRPr/>
            </a:pPr>
            <a:r>
              <a:rPr lang="en-GB" sz="1800" dirty="0" smtClean="0"/>
              <a:t>City bus and train agencies are making their real-time transit information available to riders. </a:t>
            </a:r>
          </a:p>
          <a:p>
            <a:pPr lvl="1" algn="just">
              <a:spcBef>
                <a:spcPts val="788"/>
              </a:spcBef>
              <a:buFont typeface="Times New Roman" pitchFamily="16" charset="0"/>
              <a:buChar char="–"/>
              <a:defRPr/>
            </a:pPr>
            <a:r>
              <a:rPr lang="en-GB" sz="1800" dirty="0"/>
              <a:t>I</a:t>
            </a:r>
            <a:r>
              <a:rPr lang="en-GB" sz="1800" dirty="0" smtClean="0"/>
              <a:t>mproves the user experience and reduces the uncertainty associated with both planned and unexpected delays.</a:t>
            </a:r>
          </a:p>
          <a:p>
            <a:pPr lvl="1" algn="just">
              <a:spcBef>
                <a:spcPts val="788"/>
              </a:spcBef>
              <a:buFont typeface="Times New Roman" pitchFamily="16" charset="0"/>
              <a:buChar char="–"/>
              <a:defRPr/>
            </a:pPr>
            <a:r>
              <a:rPr lang="en-US" sz="1800" dirty="0" smtClean="0"/>
              <a:t>Prediction arrival time (i.e. Train Station)</a:t>
            </a:r>
          </a:p>
          <a:p>
            <a:pPr algn="just">
              <a:spcBef>
                <a:spcPts val="788"/>
              </a:spcBef>
              <a:buClr>
                <a:srgbClr val="CC3300"/>
              </a:buClr>
              <a:buSzPct val="90000"/>
              <a:buFont typeface="Monotype Sorts" charset="2"/>
              <a:buChar char=""/>
              <a:defRPr/>
            </a:pPr>
            <a:r>
              <a:rPr lang="en-GB" sz="1800" dirty="0" smtClean="0"/>
              <a:t>Location data from cell phones can be used to provide raw material for detecting traffic patterns.</a:t>
            </a:r>
          </a:p>
          <a:p>
            <a:pPr lvl="1" algn="just">
              <a:spcBef>
                <a:spcPts val="788"/>
              </a:spcBef>
              <a:buFont typeface="Times New Roman" pitchFamily="16" charset="0"/>
              <a:buChar char="–"/>
              <a:defRPr/>
            </a:pPr>
            <a:r>
              <a:rPr lang="en-GB" sz="1800" dirty="0" smtClean="0"/>
              <a:t>These patterns can then be used to decide on new transportation projects, to change controls, or to redirect traffic in case of an emergency.</a:t>
            </a:r>
          </a:p>
          <a:p>
            <a:pPr lvl="1" algn="just">
              <a:spcBef>
                <a:spcPts val="788"/>
              </a:spcBef>
              <a:buFont typeface="Times New Roman" pitchFamily="16" charset="0"/>
              <a:buChar char="–"/>
              <a:defRPr/>
            </a:pPr>
            <a:r>
              <a:rPr lang="en-US" sz="1800" dirty="0"/>
              <a:t>Reduce traffic congestion (Ministry of Transport data) </a:t>
            </a:r>
            <a:endParaRPr lang="en-GB" sz="1800" dirty="0" smtClean="0"/>
          </a:p>
          <a:p>
            <a:pPr algn="just">
              <a:spcBef>
                <a:spcPts val="788"/>
              </a:spcBef>
              <a:buClrTx/>
              <a:buFontTx/>
              <a:buNone/>
              <a:defRPr/>
            </a:pPr>
            <a:r>
              <a:rPr lang="en-GB" sz="1800" dirty="0" smtClean="0"/>
              <a:t>	</a:t>
            </a:r>
          </a:p>
          <a:p>
            <a:pPr marL="739775" lvl="1" indent="-280988" algn="just">
              <a:spcBef>
                <a:spcPts val="788"/>
              </a:spcBef>
              <a:buClrTx/>
              <a:buFontTx/>
              <a:buNone/>
              <a:defRPr/>
            </a:pPr>
            <a:endParaRPr lang="en-GB" sz="1800" dirty="0" smtClean="0"/>
          </a:p>
          <a:p>
            <a:pPr marL="336550" algn="just">
              <a:spcBef>
                <a:spcPts val="788"/>
              </a:spcBef>
              <a:buClrTx/>
              <a:buSzPct val="90000"/>
              <a:buFontTx/>
              <a:buNone/>
              <a:defRPr/>
            </a:pPr>
            <a:endParaRPr lang="en-GB" sz="1800" dirty="0" smtClean="0"/>
          </a:p>
          <a:p>
            <a:pPr marL="336550" algn="just">
              <a:spcBef>
                <a:spcPts val="788"/>
              </a:spcBef>
              <a:buClrTx/>
              <a:buSzPct val="90000"/>
              <a:buFontTx/>
              <a:buNone/>
              <a:defRPr/>
            </a:pPr>
            <a:endParaRPr lang="en-GB" sz="1800" dirty="0" smtClean="0"/>
          </a:p>
          <a:p>
            <a:pPr marL="336550" algn="just">
              <a:spcBef>
                <a:spcPts val="788"/>
              </a:spcBef>
              <a:buClrTx/>
              <a:buSzPct val="90000"/>
              <a:buFontTx/>
              <a:buNone/>
              <a:defRPr/>
            </a:pPr>
            <a:endParaRPr lang="en-GB" sz="1800" dirty="0" smtClean="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133</a:t>
            </a:fld>
            <a:endParaRPr lang="en-US" altLang="en-US" dirty="0"/>
          </a:p>
        </p:txBody>
      </p:sp>
    </p:spTree>
    <p:extLst>
      <p:ext uri="{BB962C8B-B14F-4D97-AF65-F5344CB8AC3E}">
        <p14:creationId xmlns:p14="http://schemas.microsoft.com/office/powerpoint/2010/main" val="368396182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ext Box 1"/>
          <p:cNvSpPr txBox="1">
            <a:spLocks noChangeArrowheads="1"/>
          </p:cNvSpPr>
          <p:nvPr/>
        </p:nvSpPr>
        <p:spPr bwMode="auto">
          <a:xfrm>
            <a:off x="768350" y="693738"/>
            <a:ext cx="8077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buClrTx/>
              <a:buFontTx/>
              <a:buNone/>
              <a:defRPr/>
            </a:pPr>
            <a:r>
              <a:rPr lang="en-US" sz="3200" b="1" dirty="0" smtClean="0">
                <a:solidFill>
                  <a:srgbClr val="CC3300"/>
                </a:solidFill>
                <a:effectLst>
                  <a:outerShdw blurRad="38100" dist="38100" dir="2700000" algn="tl">
                    <a:srgbClr val="000000"/>
                  </a:outerShdw>
                </a:effectLst>
              </a:rPr>
              <a:t>Product Selection, Design, and Engineering</a:t>
            </a:r>
          </a:p>
        </p:txBody>
      </p:sp>
      <p:sp>
        <p:nvSpPr>
          <p:cNvPr id="9219" name="Text Box 2"/>
          <p:cNvSpPr txBox="1">
            <a:spLocks noChangeArrowheads="1"/>
          </p:cNvSpPr>
          <p:nvPr/>
        </p:nvSpPr>
        <p:spPr bwMode="auto">
          <a:xfrm>
            <a:off x="814388" y="1525588"/>
            <a:ext cx="7661275" cy="4903787"/>
          </a:xfrm>
          <a:prstGeom prst="rect">
            <a:avLst/>
          </a:prstGeom>
          <a:noFill/>
          <a:ln w="9525">
            <a:noFill/>
            <a:round/>
            <a:headEnd/>
            <a:tailEnd/>
          </a:ln>
          <a:effectLst/>
        </p:spPr>
        <p:txBody>
          <a:bodyPr/>
          <a:lstStyle/>
          <a:p>
            <a:pPr marL="334963" indent="-334963" algn="just">
              <a:spcBef>
                <a:spcPts val="788"/>
              </a:spcBef>
              <a:buClr>
                <a:srgbClr val="CC3300"/>
              </a:buClr>
              <a:buSzPct val="90000"/>
              <a:buFont typeface="Monotype Sorts" charset="2"/>
              <a:buChar cha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pPr>
            <a:r>
              <a:rPr lang="en-GB" sz="1800">
                <a:solidFill>
                  <a:srgbClr val="000000"/>
                </a:solidFill>
              </a:rPr>
              <a:t>Analytics plays a major role </a:t>
            </a:r>
          </a:p>
          <a:p>
            <a:pPr lvl="1" algn="just">
              <a:spcBef>
                <a:spcPts val="788"/>
              </a:spcBef>
              <a:buClr>
                <a:srgbClr val="CC3300"/>
              </a:buClr>
              <a:buSzPct val="90000"/>
              <a:buFont typeface="Monotype Sorts" charset="2"/>
              <a:buChar cha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pPr>
            <a:r>
              <a:rPr lang="en-GB" sz="1800">
                <a:solidFill>
                  <a:srgbClr val="000000"/>
                </a:solidFill>
              </a:rPr>
              <a:t>Customizing, personalizing, and changing products based on customer feedback</a:t>
            </a:r>
          </a:p>
          <a:p>
            <a:pPr lvl="1" algn="just">
              <a:spcBef>
                <a:spcPts val="788"/>
              </a:spcBef>
              <a:buClr>
                <a:srgbClr val="CC3300"/>
              </a:buClr>
              <a:buSzPct val="90000"/>
              <a:buFont typeface="Monotype Sorts" charset="2"/>
              <a:buChar cha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pPr>
            <a:r>
              <a:rPr lang="en-US" sz="1800">
                <a:solidFill>
                  <a:srgbClr val="000000"/>
                </a:solidFill>
              </a:rPr>
              <a:t>Isolate the cause of customer disinterest</a:t>
            </a:r>
          </a:p>
          <a:p>
            <a:pPr lvl="1" algn="just">
              <a:spcBef>
                <a:spcPts val="788"/>
              </a:spcBef>
              <a:buClr>
                <a:srgbClr val="CC3300"/>
              </a:buClr>
              <a:buSzPct val="90000"/>
              <a:buFont typeface="Monotype Sorts" charset="2"/>
              <a:buChar cha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pPr>
            <a:r>
              <a:rPr lang="en-US" sz="1800">
                <a:solidFill>
                  <a:srgbClr val="000000"/>
                </a:solidFill>
              </a:rPr>
              <a:t>Understand component failures</a:t>
            </a:r>
            <a:endParaRPr lang="en-GB" sz="1800">
              <a:solidFill>
                <a:srgbClr val="000000"/>
              </a:solidFill>
            </a:endParaRPr>
          </a:p>
          <a:p>
            <a:pPr marL="334963" indent="-334963" algn="just">
              <a:spcBef>
                <a:spcPts val="788"/>
              </a:spcBef>
              <a:buClr>
                <a:srgbClr val="CC3300"/>
              </a:buClr>
              <a:buSzPct val="90000"/>
              <a:buFont typeface="Monotype Sorts" charset="2"/>
              <a:buChar cha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pPr>
            <a:r>
              <a:rPr lang="en-GB" sz="1800">
                <a:solidFill>
                  <a:srgbClr val="000000"/>
                </a:solidFill>
              </a:rPr>
              <a:t>A lot of product engineering analytics using customer experience data can lead to building simplified products that best meet customer requirements</a:t>
            </a:r>
          </a:p>
          <a:p>
            <a:pPr marL="334963" indent="-334963" algn="just">
              <a:spcBef>
                <a:spcPts val="788"/>
              </a:spcBef>
              <a:buClr>
                <a:srgbClr val="CC3300"/>
              </a:buClr>
              <a:buSzPct val="90000"/>
              <a:buFont typeface="Monotype Sorts" charset="2"/>
              <a:buChar cha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pPr>
            <a:r>
              <a:rPr lang="en-GB" sz="1800">
                <a:solidFill>
                  <a:srgbClr val="000000"/>
                </a:solidFill>
              </a:rPr>
              <a:t>Complex products, such as automobiles, telecommunications networks, and engineering goods, benefit from this type of analytics around product engineering</a:t>
            </a:r>
          </a:p>
          <a:p>
            <a:pPr marL="334963" indent="-334963" algn="just">
              <a:spcBef>
                <a:spcPts val="788"/>
              </a:spcBef>
              <a:buClr>
                <a:srgbClr val="CC3300"/>
              </a:buClr>
              <a:buSzPct val="90000"/>
              <a:buFont typeface="Monotype Sorts" charset="2"/>
              <a:buNone/>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pPr>
            <a:endParaRPr lang="en-GB" sz="1800">
              <a:solidFill>
                <a:srgbClr val="000000"/>
              </a:solidFill>
            </a:endParaRP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134</a:t>
            </a:fld>
            <a:endParaRPr lang="en-US" altLang="en-US" dirty="0"/>
          </a:p>
        </p:txBody>
      </p:sp>
    </p:spTree>
    <p:extLst>
      <p:ext uri="{BB962C8B-B14F-4D97-AF65-F5344CB8AC3E}">
        <p14:creationId xmlns:p14="http://schemas.microsoft.com/office/powerpoint/2010/main" val="266049777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ext Box 1"/>
          <p:cNvSpPr txBox="1">
            <a:spLocks noChangeArrowheads="1"/>
          </p:cNvSpPr>
          <p:nvPr/>
        </p:nvSpPr>
        <p:spPr bwMode="auto">
          <a:xfrm>
            <a:off x="768350" y="381000"/>
            <a:ext cx="8077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buClrTx/>
              <a:buFontTx/>
              <a:buNone/>
              <a:defRPr/>
            </a:pPr>
            <a:r>
              <a:rPr lang="en-US" sz="3200" b="1" smtClean="0">
                <a:solidFill>
                  <a:srgbClr val="CC3300"/>
                </a:solidFill>
                <a:effectLst>
                  <a:outerShdw blurRad="38100" dist="38100" dir="2700000" algn="tl">
                    <a:srgbClr val="000000"/>
                  </a:outerShdw>
                </a:effectLst>
              </a:rPr>
              <a:t>Location-Based Services</a:t>
            </a:r>
          </a:p>
        </p:txBody>
      </p:sp>
      <p:sp>
        <p:nvSpPr>
          <p:cNvPr id="12290" name="Text Box 2"/>
          <p:cNvSpPr txBox="1">
            <a:spLocks noChangeArrowheads="1"/>
          </p:cNvSpPr>
          <p:nvPr/>
        </p:nvSpPr>
        <p:spPr bwMode="auto">
          <a:xfrm>
            <a:off x="814388" y="1143000"/>
            <a:ext cx="7661275" cy="4903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8138" indent="-334963">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600">
                <a:solidFill>
                  <a:srgbClr val="000000"/>
                </a:solidFill>
                <a:latin typeface="Arial" charset="0"/>
                <a:ea typeface="MS PGothic" pitchFamily="32" charset="-128"/>
              </a:defRPr>
            </a:lvl1pPr>
            <a:lvl2pPr marL="739775" indent="-282575">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600">
                <a:solidFill>
                  <a:srgbClr val="000000"/>
                </a:solidFill>
                <a:latin typeface="Arial" charset="0"/>
                <a:ea typeface="MS PGothic" pitchFamily="32" charset="-128"/>
              </a:defRPr>
            </a:lvl2pPr>
            <a:lvl3pP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600">
                <a:solidFill>
                  <a:srgbClr val="000000"/>
                </a:solidFill>
                <a:latin typeface="Arial" charset="0"/>
                <a:ea typeface="MS PGothic" pitchFamily="32" charset="-128"/>
              </a:defRPr>
            </a:lvl3pPr>
            <a:lvl4pP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600">
                <a:solidFill>
                  <a:srgbClr val="000000"/>
                </a:solidFill>
                <a:latin typeface="Arial" charset="0"/>
                <a:ea typeface="MS PGothic" pitchFamily="32" charset="-128"/>
              </a:defRPr>
            </a:lvl4pPr>
            <a:lvl5pP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1600">
                <a:solidFill>
                  <a:srgbClr val="000000"/>
                </a:solidFill>
                <a:latin typeface="Arial" charset="0"/>
                <a:ea typeface="MS PGothic" pitchFamily="32" charset="-128"/>
              </a:defRPr>
            </a:lvl9pPr>
          </a:lstStyle>
          <a:p>
            <a:pPr algn="just">
              <a:spcBef>
                <a:spcPts val="788"/>
              </a:spcBef>
              <a:buClrTx/>
              <a:buSzPct val="90000"/>
              <a:buFontTx/>
              <a:buNone/>
              <a:defRPr/>
            </a:pPr>
            <a:endParaRPr lang="en-GB" sz="1800" dirty="0" smtClean="0"/>
          </a:p>
          <a:p>
            <a:pPr marL="334963" indent="-331788" algn="just">
              <a:spcBef>
                <a:spcPts val="788"/>
              </a:spcBef>
              <a:buClr>
                <a:srgbClr val="CC3300"/>
              </a:buClr>
              <a:buSzPct val="90000"/>
              <a:buFont typeface="Monotype Sorts" charset="2"/>
              <a:buChar char=""/>
              <a:defRPr/>
            </a:pPr>
            <a:r>
              <a:rPr lang="en-GB" sz="1800" dirty="0" smtClean="0"/>
              <a:t>Smartphones provide location information  </a:t>
            </a:r>
          </a:p>
          <a:p>
            <a:pPr marL="334963" indent="-331788" algn="just">
              <a:spcBef>
                <a:spcPts val="788"/>
              </a:spcBef>
              <a:buClr>
                <a:srgbClr val="CC3300"/>
              </a:buClr>
              <a:buSzPct val="90000"/>
              <a:buFont typeface="Monotype Sorts" charset="2"/>
              <a:buChar char=""/>
              <a:defRPr/>
            </a:pPr>
            <a:r>
              <a:rPr lang="en-GB" sz="1800" dirty="0" smtClean="0"/>
              <a:t>The location information is organized into longitude and latitude  </a:t>
            </a:r>
          </a:p>
          <a:p>
            <a:pPr marL="334963" indent="-331788" algn="just">
              <a:spcBef>
                <a:spcPts val="788"/>
              </a:spcBef>
              <a:buClr>
                <a:srgbClr val="CC3300"/>
              </a:buClr>
              <a:buSzPct val="90000"/>
              <a:buFont typeface="Monotype Sorts" charset="2"/>
              <a:buChar char=""/>
              <a:defRPr/>
            </a:pPr>
            <a:r>
              <a:rPr lang="en-GB" sz="1800" dirty="0" smtClean="0"/>
              <a:t>The presence of a person in a specific location for a certain duration is considered a space-time box </a:t>
            </a:r>
          </a:p>
          <a:p>
            <a:pPr marL="334963" indent="-331788" algn="just">
              <a:spcBef>
                <a:spcPts val="788"/>
              </a:spcBef>
              <a:buClr>
                <a:srgbClr val="CC3300"/>
              </a:buClr>
              <a:buSzPct val="90000"/>
              <a:buFont typeface="Monotype Sorts" charset="2"/>
              <a:buChar char=""/>
              <a:defRPr/>
            </a:pPr>
            <a:r>
              <a:rPr lang="en-GB" sz="1800" dirty="0" smtClean="0"/>
              <a:t>This help to encode the hang out of an individual in a specific business or residential location for a specific time period</a:t>
            </a:r>
          </a:p>
          <a:p>
            <a:pPr lvl="1" algn="just">
              <a:spcBef>
                <a:spcPts val="788"/>
              </a:spcBef>
              <a:buFont typeface="Times New Roman" pitchFamily="16" charset="0"/>
              <a:buChar char="–"/>
              <a:defRPr/>
            </a:pPr>
            <a:r>
              <a:rPr lang="en-GB" sz="1800" dirty="0" smtClean="0"/>
              <a:t>openpaths.cc, a site that tracks cell phone location</a:t>
            </a:r>
          </a:p>
          <a:p>
            <a:pPr lvl="1" algn="just">
              <a:spcBef>
                <a:spcPts val="788"/>
              </a:spcBef>
              <a:buFont typeface="Times New Roman" pitchFamily="16" charset="0"/>
              <a:buChar char="–"/>
              <a:defRPr/>
            </a:pPr>
            <a:r>
              <a:rPr lang="en-GB" sz="1800" dirty="0" err="1" smtClean="0"/>
              <a:t>Shopkick</a:t>
            </a:r>
            <a:r>
              <a:rPr lang="en-GB" sz="1800" dirty="0" smtClean="0"/>
              <a:t>, uses location data to offer campaigns </a:t>
            </a:r>
          </a:p>
          <a:p>
            <a:pPr marL="334963" indent="-331788" algn="just">
              <a:spcBef>
                <a:spcPts val="788"/>
              </a:spcBef>
              <a:buClr>
                <a:srgbClr val="CC3300"/>
              </a:buClr>
              <a:buSzPct val="90000"/>
              <a:buFont typeface="Monotype Sorts" charset="2"/>
              <a:buChar char=""/>
              <a:defRPr/>
            </a:pPr>
            <a:r>
              <a:rPr lang="en-GB" sz="1800" dirty="0" smtClean="0"/>
              <a:t>A predictive model can compute the probability of a customer visiting a grocery store based on their past hang out history, and customer residence information can be clustered to identify </a:t>
            </a:r>
            <a:r>
              <a:rPr lang="en-GB" sz="1800" dirty="0" err="1" smtClean="0"/>
              <a:t>neighborhoods</a:t>
            </a:r>
            <a:r>
              <a:rPr lang="en-GB" sz="1800" dirty="0" smtClean="0"/>
              <a:t> most likely to visit the shopping </a:t>
            </a:r>
            <a:r>
              <a:rPr lang="en-GB" sz="1800" dirty="0" err="1" smtClean="0"/>
              <a:t>center</a:t>
            </a:r>
            <a:r>
              <a:rPr lang="en-GB" sz="1800" dirty="0" smtClean="0"/>
              <a:t>.</a:t>
            </a:r>
          </a:p>
          <a:p>
            <a:pPr lvl="1" algn="just">
              <a:spcBef>
                <a:spcPts val="788"/>
              </a:spcBef>
              <a:buFont typeface="Times New Roman" pitchFamily="16" charset="0"/>
              <a:buChar char="–"/>
              <a:defRPr/>
            </a:pPr>
            <a:r>
              <a:rPr lang="en-GB" sz="1800" dirty="0" smtClean="0"/>
              <a:t>Big Data technologies is revolutionizing how location-based services can be personalized and offered at low latency. </a:t>
            </a:r>
          </a:p>
          <a:p>
            <a:pPr lvl="1" algn="just">
              <a:spcBef>
                <a:spcPts val="788"/>
              </a:spcBef>
              <a:buFont typeface="Times New Roman" pitchFamily="16" charset="0"/>
              <a:buChar char="–"/>
              <a:defRPr/>
            </a:pPr>
            <a:r>
              <a:rPr lang="en-US" sz="1800" dirty="0"/>
              <a:t>Location data to offer campaigns</a:t>
            </a:r>
            <a:endParaRPr lang="en-GB" sz="1800" dirty="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135</a:t>
            </a:fld>
            <a:endParaRPr lang="en-US" altLang="en-US" dirty="0"/>
          </a:p>
        </p:txBody>
      </p:sp>
    </p:spTree>
    <p:extLst>
      <p:ext uri="{BB962C8B-B14F-4D97-AF65-F5344CB8AC3E}">
        <p14:creationId xmlns:p14="http://schemas.microsoft.com/office/powerpoint/2010/main" val="118609868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1"/>
          <p:cNvSpPr txBox="1">
            <a:spLocks noChangeArrowheads="1"/>
          </p:cNvSpPr>
          <p:nvPr/>
        </p:nvSpPr>
        <p:spPr bwMode="auto">
          <a:xfrm>
            <a:off x="768350" y="477838"/>
            <a:ext cx="8077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buClrTx/>
              <a:buFontTx/>
              <a:buNone/>
              <a:defRPr/>
            </a:pPr>
            <a:r>
              <a:rPr lang="en-US" sz="3200" b="1" smtClean="0">
                <a:solidFill>
                  <a:srgbClr val="CC3300"/>
                </a:solidFill>
                <a:effectLst>
                  <a:outerShdw blurRad="38100" dist="38100" dir="2700000" algn="tl">
                    <a:srgbClr val="000000"/>
                  </a:outerShdw>
                </a:effectLst>
              </a:rPr>
              <a:t>On-line Advertising</a:t>
            </a:r>
          </a:p>
        </p:txBody>
      </p:sp>
      <p:sp>
        <p:nvSpPr>
          <p:cNvPr id="14338" name="Text Box 2"/>
          <p:cNvSpPr txBox="1">
            <a:spLocks noChangeArrowheads="1"/>
          </p:cNvSpPr>
          <p:nvPr/>
        </p:nvSpPr>
        <p:spPr bwMode="auto">
          <a:xfrm>
            <a:off x="814388" y="1165225"/>
            <a:ext cx="7661275" cy="4903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6550" indent="-334963">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1600">
                <a:solidFill>
                  <a:srgbClr val="000000"/>
                </a:solidFill>
                <a:latin typeface="Arial" charset="0"/>
                <a:ea typeface="MS PGothic" pitchFamily="32" charset="-128"/>
              </a:defRPr>
            </a:lvl1pPr>
            <a:lvl2pPr marL="741363" indent="-284163">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1600">
                <a:solidFill>
                  <a:srgbClr val="000000"/>
                </a:solidFill>
                <a:latin typeface="Arial" charset="0"/>
                <a:ea typeface="MS PGothic" pitchFamily="32" charset="-128"/>
              </a:defRPr>
            </a:lvl2pPr>
            <a:lvl3pPr marL="1141413" indent="-227013">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1600">
                <a:solidFill>
                  <a:srgbClr val="000000"/>
                </a:solidFill>
                <a:latin typeface="Arial" charset="0"/>
                <a:ea typeface="MS PGothic" pitchFamily="32" charset="-128"/>
              </a:defRPr>
            </a:lvl3pPr>
            <a:lvl4pPr>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1600">
                <a:solidFill>
                  <a:srgbClr val="000000"/>
                </a:solidFill>
                <a:latin typeface="Arial" charset="0"/>
                <a:ea typeface="MS PGothic" pitchFamily="32" charset="-128"/>
              </a:defRPr>
            </a:lvl4pPr>
            <a:lvl5pPr>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1600">
                <a:solidFill>
                  <a:srgbClr val="000000"/>
                </a:solidFill>
                <a:latin typeface="Arial" charset="0"/>
                <a:ea typeface="MS PGothic" pitchFamily="32" charset="-128"/>
              </a:defRPr>
            </a:lvl9pPr>
          </a:lstStyle>
          <a:p>
            <a:pPr algn="just">
              <a:spcBef>
                <a:spcPts val="788"/>
              </a:spcBef>
              <a:buClrTx/>
              <a:buFontTx/>
              <a:buNone/>
              <a:defRPr/>
            </a:pPr>
            <a:endParaRPr lang="en-GB" sz="1800" smtClean="0"/>
          </a:p>
          <a:p>
            <a:pPr marL="334963" indent="-333375" algn="just">
              <a:spcBef>
                <a:spcPts val="788"/>
              </a:spcBef>
              <a:buClr>
                <a:srgbClr val="CC3300"/>
              </a:buClr>
              <a:buSzPct val="90000"/>
              <a:buFont typeface="Monotype Sorts" charset="2"/>
              <a:buChar char=""/>
              <a:defRPr/>
            </a:pPr>
            <a:r>
              <a:rPr lang="en-GB" sz="1800" smtClean="0"/>
              <a:t>The advertiser’s main goal is </a:t>
            </a:r>
          </a:p>
          <a:p>
            <a:pPr lvl="1" algn="just">
              <a:spcBef>
                <a:spcPts val="788"/>
              </a:spcBef>
              <a:buFont typeface="Times New Roman" pitchFamily="16" charset="0"/>
              <a:buChar char="–"/>
              <a:defRPr/>
            </a:pPr>
            <a:r>
              <a:rPr lang="en-GB" sz="1800" smtClean="0"/>
              <a:t>To reach the most receptive online audience in the right context</a:t>
            </a:r>
          </a:p>
          <a:p>
            <a:pPr lvl="1" algn="just">
              <a:spcBef>
                <a:spcPts val="788"/>
              </a:spcBef>
              <a:buFont typeface="Times New Roman" pitchFamily="16" charset="0"/>
              <a:buChar char="–"/>
              <a:defRPr/>
            </a:pPr>
            <a:r>
              <a:rPr lang="en-GB" sz="1800" smtClean="0"/>
              <a:t>Who will then engage with the displayed ad and eventually take the desired action identified by the type of campaign</a:t>
            </a:r>
          </a:p>
          <a:p>
            <a:pPr marL="334963" indent="-333375" algn="just">
              <a:spcBef>
                <a:spcPts val="788"/>
              </a:spcBef>
              <a:buClr>
                <a:srgbClr val="CC3300"/>
              </a:buClr>
              <a:buSzPct val="90000"/>
              <a:buFont typeface="Monotype Sorts" charset="2"/>
              <a:buChar char=""/>
              <a:defRPr/>
            </a:pPr>
            <a:r>
              <a:rPr lang="en-GB" sz="1800" smtClean="0"/>
              <a:t>Big Data provides the opportunity to collect behavioral information.</a:t>
            </a:r>
          </a:p>
          <a:p>
            <a:pPr marL="334963" indent="-333375" algn="just">
              <a:spcBef>
                <a:spcPts val="788"/>
              </a:spcBef>
              <a:buClr>
                <a:srgbClr val="CC3300"/>
              </a:buClr>
              <a:buSzPct val="90000"/>
              <a:buFont typeface="Monotype Sorts" charset="2"/>
              <a:buChar char=""/>
              <a:defRPr/>
            </a:pPr>
            <a:r>
              <a:rPr lang="en-GB" sz="1800" smtClean="0"/>
              <a:t>This information can be collated and analyzed to build two sets of insights about the customers</a:t>
            </a:r>
          </a:p>
          <a:p>
            <a:pPr lvl="1" algn="just">
              <a:spcBef>
                <a:spcPts val="788"/>
              </a:spcBef>
              <a:buFont typeface="Times New Roman" pitchFamily="16" charset="0"/>
              <a:buChar char="–"/>
              <a:defRPr/>
            </a:pPr>
            <a:r>
              <a:rPr lang="en-GB" sz="1800" smtClean="0"/>
              <a:t>Micro-segmentation information and associated purchase history </a:t>
            </a:r>
          </a:p>
          <a:p>
            <a:pPr lvl="1" algn="just">
              <a:spcBef>
                <a:spcPts val="788"/>
              </a:spcBef>
              <a:buFont typeface="Times New Roman" pitchFamily="16" charset="0"/>
              <a:buChar char="–"/>
              <a:defRPr/>
            </a:pPr>
            <a:r>
              <a:rPr lang="en-GB" sz="1800" smtClean="0"/>
              <a:t>Use Online interaction to drive context-specific advertising. </a:t>
            </a:r>
          </a:p>
          <a:p>
            <a:pPr lvl="2" algn="just">
              <a:spcBef>
                <a:spcPts val="788"/>
              </a:spcBef>
              <a:buFont typeface="Times New Roman" pitchFamily="16" charset="0"/>
              <a:buChar char="•"/>
              <a:defRPr/>
            </a:pPr>
            <a:r>
              <a:rPr lang="en-GB" sz="1800" smtClean="0"/>
              <a:t>For someone searching and shopping for a product, a number of related products can be offered in the advertisements. </a:t>
            </a: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136</a:t>
            </a:fld>
            <a:endParaRPr lang="en-US" altLang="en-US" dirty="0"/>
          </a:p>
        </p:txBody>
      </p:sp>
    </p:spTree>
    <p:extLst>
      <p:ext uri="{BB962C8B-B14F-4D97-AF65-F5344CB8AC3E}">
        <p14:creationId xmlns:p14="http://schemas.microsoft.com/office/powerpoint/2010/main" val="315109097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1"/>
          <p:cNvSpPr txBox="1">
            <a:spLocks noChangeArrowheads="1"/>
          </p:cNvSpPr>
          <p:nvPr/>
        </p:nvSpPr>
        <p:spPr bwMode="auto">
          <a:xfrm>
            <a:off x="768350" y="381000"/>
            <a:ext cx="8077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buClrTx/>
              <a:buFontTx/>
              <a:buNone/>
              <a:defRPr/>
            </a:pPr>
            <a:r>
              <a:rPr lang="en-US" sz="3200" b="1" dirty="0" smtClean="0">
                <a:solidFill>
                  <a:srgbClr val="CC3300"/>
                </a:solidFill>
                <a:effectLst>
                  <a:outerShdw blurRad="38100" dist="38100" dir="2700000" algn="tl">
                    <a:srgbClr val="000000"/>
                  </a:outerShdw>
                </a:effectLst>
              </a:rPr>
              <a:t>Improved Risk Management</a:t>
            </a:r>
          </a:p>
        </p:txBody>
      </p:sp>
      <p:sp>
        <p:nvSpPr>
          <p:cNvPr id="15362" name="Text Box 2"/>
          <p:cNvSpPr txBox="1">
            <a:spLocks noChangeArrowheads="1"/>
          </p:cNvSpPr>
          <p:nvPr/>
        </p:nvSpPr>
        <p:spPr bwMode="auto">
          <a:xfrm>
            <a:off x="814388" y="1165225"/>
            <a:ext cx="7661275" cy="4903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6550" indent="-334963">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1600">
                <a:solidFill>
                  <a:srgbClr val="000000"/>
                </a:solidFill>
                <a:latin typeface="Arial" charset="0"/>
                <a:ea typeface="MS PGothic" pitchFamily="32" charset="-128"/>
              </a:defRPr>
            </a:lvl1pPr>
            <a:lvl2pPr marL="741363" indent="-284163">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1600">
                <a:solidFill>
                  <a:srgbClr val="000000"/>
                </a:solidFill>
                <a:latin typeface="Arial" charset="0"/>
                <a:ea typeface="MS PGothic" pitchFamily="32" charset="-128"/>
              </a:defRPr>
            </a:lvl2pPr>
            <a:lvl3pPr>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1600">
                <a:solidFill>
                  <a:srgbClr val="000000"/>
                </a:solidFill>
                <a:latin typeface="Arial" charset="0"/>
                <a:ea typeface="MS PGothic" pitchFamily="32" charset="-128"/>
              </a:defRPr>
            </a:lvl3pPr>
            <a:lvl4pPr>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1600">
                <a:solidFill>
                  <a:srgbClr val="000000"/>
                </a:solidFill>
                <a:latin typeface="Arial" charset="0"/>
                <a:ea typeface="MS PGothic" pitchFamily="32" charset="-128"/>
              </a:defRPr>
            </a:lvl4pPr>
            <a:lvl5pPr>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1600">
                <a:solidFill>
                  <a:srgbClr val="000000"/>
                </a:solidFill>
                <a:latin typeface="Arial" charset="0"/>
                <a:ea typeface="MS PGothic" pitchFamily="32" charset="-128"/>
              </a:defRPr>
            </a:lvl9pPr>
          </a:lstStyle>
          <a:p>
            <a:pPr algn="just">
              <a:spcBef>
                <a:spcPts val="788"/>
              </a:spcBef>
              <a:buClrTx/>
              <a:buFontTx/>
              <a:buNone/>
              <a:defRPr/>
            </a:pPr>
            <a:endParaRPr lang="en-GB" sz="1800" dirty="0" smtClean="0"/>
          </a:p>
          <a:p>
            <a:pPr marL="334963" indent="-333375" algn="just">
              <a:spcBef>
                <a:spcPts val="788"/>
              </a:spcBef>
              <a:buClr>
                <a:srgbClr val="CC3300"/>
              </a:buClr>
              <a:buSzPct val="90000"/>
              <a:buFont typeface="Monotype Sorts" charset="2"/>
              <a:buChar char=""/>
              <a:defRPr/>
            </a:pPr>
            <a:endParaRPr lang="en-GB" sz="1800" dirty="0" smtClean="0"/>
          </a:p>
          <a:p>
            <a:pPr marL="334963" indent="-333375" algn="just">
              <a:spcBef>
                <a:spcPts val="788"/>
              </a:spcBef>
              <a:buClr>
                <a:srgbClr val="CC3300"/>
              </a:buClr>
              <a:buSzPct val="90000"/>
              <a:buFont typeface="Monotype Sorts" charset="2"/>
              <a:buChar char=""/>
              <a:defRPr/>
            </a:pPr>
            <a:r>
              <a:rPr lang="en-GB" sz="1800" dirty="0" smtClean="0"/>
              <a:t>Companies use location information to reduce risk of fraudulent action</a:t>
            </a:r>
          </a:p>
          <a:p>
            <a:pPr marL="334963" indent="-333375" algn="just">
              <a:spcBef>
                <a:spcPts val="788"/>
              </a:spcBef>
              <a:buClr>
                <a:srgbClr val="CC3300"/>
              </a:buClr>
              <a:buSzPct val="90000"/>
              <a:buFont typeface="Monotype Sorts" charset="2"/>
              <a:buChar char=""/>
              <a:defRPr/>
            </a:pPr>
            <a:r>
              <a:rPr lang="en-GB" sz="1800" dirty="0" smtClean="0"/>
              <a:t>Any purchase or login attempt from a geographically diverse area is suspected as fraud</a:t>
            </a:r>
          </a:p>
          <a:p>
            <a:pPr marL="334963" indent="-333375" algn="just">
              <a:spcBef>
                <a:spcPts val="788"/>
              </a:spcBef>
              <a:buClr>
                <a:srgbClr val="CC3300"/>
              </a:buClr>
              <a:buSzPct val="90000"/>
              <a:buFont typeface="Monotype Sorts" charset="2"/>
              <a:buChar char=""/>
              <a:defRPr/>
            </a:pPr>
            <a:r>
              <a:rPr lang="en-GB" sz="1800" dirty="0" smtClean="0"/>
              <a:t>This affect someone who frequently travel </a:t>
            </a:r>
          </a:p>
          <a:p>
            <a:pPr lvl="1" algn="just">
              <a:spcBef>
                <a:spcPts val="788"/>
              </a:spcBef>
              <a:buFont typeface="Times New Roman" pitchFamily="16" charset="0"/>
              <a:buChar char="–"/>
              <a:defRPr/>
            </a:pPr>
            <a:r>
              <a:rPr lang="en-GB" sz="1800" dirty="0" smtClean="0"/>
              <a:t>A credit-card company can use cell phone location data to differentiate an authentic user from a fraudulent one. </a:t>
            </a:r>
          </a:p>
          <a:p>
            <a:pPr lvl="1" algn="just">
              <a:spcBef>
                <a:spcPts val="788"/>
              </a:spcBef>
              <a:buFont typeface="Times New Roman" pitchFamily="16" charset="0"/>
              <a:buChar char="–"/>
              <a:defRPr/>
            </a:pPr>
            <a:r>
              <a:rPr lang="en-GB" sz="1800" dirty="0" smtClean="0"/>
              <a:t>As the credit card is used in a location, the credit-card transaction location can be matched with the cell phone location for the customer to reduce risk of fraudulent transactions.</a:t>
            </a:r>
          </a:p>
          <a:p>
            <a:pPr algn="just">
              <a:spcBef>
                <a:spcPts val="788"/>
              </a:spcBef>
              <a:buClrTx/>
              <a:buSzPct val="90000"/>
              <a:buFontTx/>
              <a:buNone/>
              <a:defRPr/>
            </a:pPr>
            <a:endParaRPr lang="en-GB" sz="1800" dirty="0" smtClean="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137</a:t>
            </a:fld>
            <a:endParaRPr lang="en-US" altLang="en-US" dirty="0"/>
          </a:p>
        </p:txBody>
      </p:sp>
    </p:spTree>
    <p:extLst>
      <p:ext uri="{BB962C8B-B14F-4D97-AF65-F5344CB8AC3E}">
        <p14:creationId xmlns:p14="http://schemas.microsoft.com/office/powerpoint/2010/main" val="207860128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1"/>
          <p:cNvSpPr txBox="1">
            <a:spLocks noChangeArrowheads="1"/>
          </p:cNvSpPr>
          <p:nvPr/>
        </p:nvSpPr>
        <p:spPr bwMode="auto">
          <a:xfrm>
            <a:off x="768350" y="477838"/>
            <a:ext cx="8077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buClrTx/>
              <a:buFontTx/>
              <a:buNone/>
              <a:defRPr/>
            </a:pPr>
            <a:r>
              <a:rPr lang="en-US" sz="3200" b="1" dirty="0" smtClean="0">
                <a:solidFill>
                  <a:srgbClr val="CC3300"/>
                </a:solidFill>
                <a:effectLst>
                  <a:outerShdw blurRad="38100" dist="38100" dir="2700000" algn="tl">
                    <a:srgbClr val="000000"/>
                  </a:outerShdw>
                </a:effectLst>
              </a:rPr>
              <a:t>Market Basket Analysis</a:t>
            </a:r>
          </a:p>
        </p:txBody>
      </p:sp>
      <p:sp>
        <p:nvSpPr>
          <p:cNvPr id="17411" name="Text Box 2"/>
          <p:cNvSpPr txBox="1">
            <a:spLocks noChangeArrowheads="1"/>
          </p:cNvSpPr>
          <p:nvPr/>
        </p:nvSpPr>
        <p:spPr bwMode="auto">
          <a:xfrm>
            <a:off x="814388" y="1165225"/>
            <a:ext cx="7661275" cy="4903788"/>
          </a:xfrm>
          <a:prstGeom prst="rect">
            <a:avLst/>
          </a:prstGeom>
          <a:noFill/>
          <a:ln w="9525">
            <a:noFill/>
            <a:round/>
            <a:headEnd/>
            <a:tailEnd/>
          </a:ln>
          <a:effectLst/>
        </p:spPr>
        <p:txBody>
          <a:bodyPr/>
          <a:lstStyle/>
          <a:p>
            <a:pPr marL="336550" indent="-334963" algn="just">
              <a:spcBef>
                <a:spcPts val="788"/>
              </a:spcBef>
              <a:buClrTx/>
              <a:buFontTx/>
              <a:buNone/>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pPr>
            <a:endParaRPr lang="en-US" sz="1800">
              <a:solidFill>
                <a:srgbClr val="000000"/>
              </a:solidFill>
            </a:endParaRPr>
          </a:p>
        </p:txBody>
      </p:sp>
      <p:pic>
        <p:nvPicPr>
          <p:cNvPr id="17412" name="Picture 1"/>
          <p:cNvPicPr>
            <a:picLocks noChangeAspect="1"/>
          </p:cNvPicPr>
          <p:nvPr/>
        </p:nvPicPr>
        <p:blipFill>
          <a:blip r:embed="rId3"/>
          <a:srcRect/>
          <a:stretch>
            <a:fillRect/>
          </a:stretch>
        </p:blipFill>
        <p:spPr bwMode="auto">
          <a:xfrm>
            <a:off x="768350" y="1447800"/>
            <a:ext cx="7537450" cy="44958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138</a:t>
            </a:fld>
            <a:endParaRPr lang="en-US" altLang="en-US" dirty="0"/>
          </a:p>
        </p:txBody>
      </p:sp>
    </p:spTree>
    <p:extLst>
      <p:ext uri="{BB962C8B-B14F-4D97-AF65-F5344CB8AC3E}">
        <p14:creationId xmlns:p14="http://schemas.microsoft.com/office/powerpoint/2010/main" val="27591654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p:cNvSpPr txBox="1">
            <a:spLocks noChangeArrowheads="1"/>
          </p:cNvSpPr>
          <p:nvPr/>
        </p:nvSpPr>
        <p:spPr bwMode="auto">
          <a:xfrm>
            <a:off x="768350" y="304800"/>
            <a:ext cx="8077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buClrTx/>
              <a:buFontTx/>
              <a:buNone/>
              <a:defRPr/>
            </a:pPr>
            <a:r>
              <a:rPr lang="en-US" sz="3200" b="1" dirty="0" smtClean="0">
                <a:solidFill>
                  <a:srgbClr val="CC3300"/>
                </a:solidFill>
                <a:effectLst>
                  <a:outerShdw blurRad="38100" dist="38100" dir="2700000" algn="tl">
                    <a:srgbClr val="000000"/>
                  </a:outerShdw>
                </a:effectLst>
              </a:rPr>
              <a:t>Precision Medicine </a:t>
            </a:r>
          </a:p>
        </p:txBody>
      </p:sp>
      <p:sp>
        <p:nvSpPr>
          <p:cNvPr id="6146" name="Text Box 2"/>
          <p:cNvSpPr txBox="1">
            <a:spLocks noChangeArrowheads="1"/>
          </p:cNvSpPr>
          <p:nvPr/>
        </p:nvSpPr>
        <p:spPr bwMode="auto">
          <a:xfrm>
            <a:off x="814388" y="1268413"/>
            <a:ext cx="7661275" cy="4903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9725" indent="-33972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1pPr>
            <a:lvl2pPr marL="739775" indent="-28257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2pPr>
            <a:lvl3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3pPr>
            <a:lvl4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4pPr>
            <a:lvl5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9pPr>
          </a:lstStyle>
          <a:p>
            <a:pPr marL="342900" indent="-342900">
              <a:buFont typeface="Arial" pitchFamily="34" charset="0"/>
              <a:buChar char="•"/>
              <a:defRPr/>
            </a:pPr>
            <a:r>
              <a:rPr lang="en-US" sz="2400" dirty="0" smtClean="0"/>
              <a:t>Customizing health care by tailoring treatments to the individual patient</a:t>
            </a:r>
          </a:p>
          <a:p>
            <a:pPr marL="742950" lvl="1" indent="-342900">
              <a:buFont typeface="Arial" pitchFamily="34" charset="0"/>
              <a:buChar char="•"/>
              <a:defRPr/>
            </a:pPr>
            <a:r>
              <a:rPr lang="en-US" sz="2400" dirty="0" smtClean="0"/>
              <a:t>Lifestyle</a:t>
            </a:r>
          </a:p>
          <a:p>
            <a:pPr marL="742950" lvl="1" indent="-342900">
              <a:buFont typeface="Arial" pitchFamily="34" charset="0"/>
              <a:buChar char="•"/>
              <a:defRPr/>
            </a:pPr>
            <a:r>
              <a:rPr lang="en-US" sz="2400" dirty="0" smtClean="0"/>
              <a:t>Biology</a:t>
            </a:r>
          </a:p>
          <a:p>
            <a:pPr marL="742950" lvl="1" indent="-342900">
              <a:buFont typeface="Arial" pitchFamily="34" charset="0"/>
              <a:buChar char="•"/>
              <a:defRPr/>
            </a:pPr>
            <a:r>
              <a:rPr lang="en-US" sz="2400" dirty="0" smtClean="0"/>
              <a:t>Genes</a:t>
            </a:r>
          </a:p>
          <a:p>
            <a:pPr marL="742950" lvl="1" indent="-342900">
              <a:buFont typeface="Arial" pitchFamily="34" charset="0"/>
              <a:buChar char="•"/>
              <a:defRPr/>
            </a:pPr>
            <a:r>
              <a:rPr lang="en-US" sz="2400" dirty="0" smtClean="0"/>
              <a:t>Environmental exposures</a:t>
            </a:r>
          </a:p>
          <a:p>
            <a:pPr marL="742950" lvl="1" indent="-342900">
              <a:buFont typeface="Arial" pitchFamily="34" charset="0"/>
              <a:buChar char="•"/>
              <a:defRPr/>
            </a:pPr>
            <a:r>
              <a:rPr lang="en-US" sz="2400" dirty="0" smtClean="0"/>
              <a:t>Calorie consumption</a:t>
            </a:r>
          </a:p>
          <a:p>
            <a:pPr marL="742950" lvl="1" indent="-342900">
              <a:defRPr/>
            </a:pPr>
            <a:endParaRPr lang="en-US" sz="2400" dirty="0"/>
          </a:p>
          <a:p>
            <a:pPr marL="400050" lvl="1" indent="0">
              <a:defRPr/>
            </a:pPr>
            <a:endParaRPr lang="en-US" sz="2400" dirty="0"/>
          </a:p>
          <a:p>
            <a:pPr marL="741363" lvl="1">
              <a:spcBef>
                <a:spcPts val="788"/>
              </a:spcBef>
              <a:buClrTx/>
              <a:buSzPct val="80000"/>
              <a:buFontTx/>
              <a:buNone/>
              <a:defRPr/>
            </a:pPr>
            <a:endParaRPr lang="en-US" sz="1800" dirty="0" smtClean="0"/>
          </a:p>
          <a:p>
            <a:pPr marL="341313">
              <a:spcBef>
                <a:spcPts val="788"/>
              </a:spcBef>
              <a:buClrTx/>
              <a:buSzPct val="90000"/>
              <a:buFontTx/>
              <a:buNone/>
              <a:defRPr/>
            </a:pPr>
            <a:endParaRPr lang="en-US" sz="1800" dirty="0" smtClean="0"/>
          </a:p>
          <a:p>
            <a:pPr marL="341313">
              <a:spcBef>
                <a:spcPts val="788"/>
              </a:spcBef>
              <a:buClrTx/>
              <a:buSzPct val="90000"/>
              <a:buFontTx/>
              <a:buNone/>
              <a:defRPr/>
            </a:pPr>
            <a:endParaRPr lang="en-US" sz="1800" dirty="0" smtClean="0"/>
          </a:p>
          <a:p>
            <a:pPr marL="341313">
              <a:spcBef>
                <a:spcPts val="788"/>
              </a:spcBef>
              <a:buClrTx/>
              <a:buSzPct val="90000"/>
              <a:buFontTx/>
              <a:buNone/>
              <a:defRPr/>
            </a:pPr>
            <a:endParaRPr lang="en-US" sz="1800" dirty="0" smtClean="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139</a:t>
            </a:fld>
            <a:endParaRPr lang="en-US" altLang="en-US" dirty="0"/>
          </a:p>
        </p:txBody>
      </p:sp>
    </p:spTree>
    <p:extLst>
      <p:ext uri="{BB962C8B-B14F-4D97-AF65-F5344CB8AC3E}">
        <p14:creationId xmlns:p14="http://schemas.microsoft.com/office/powerpoint/2010/main" val="209504985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marL="342900" indent="-338138">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1600">
                <a:solidFill>
                  <a:schemeClr val="bg1"/>
                </a:solidFill>
                <a:latin typeface="Arial" pitchFamily="34" charset="0"/>
                <a:ea typeface="MS PGothic" pitchFamily="34" charset="-128"/>
              </a:defRPr>
            </a:lvl1pPr>
            <a:lvl2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1600">
                <a:solidFill>
                  <a:schemeClr val="bg1"/>
                </a:solidFill>
                <a:latin typeface="Arial" pitchFamily="34" charset="0"/>
                <a:ea typeface="MS PGothic" pitchFamily="34" charset="-128"/>
              </a:defRPr>
            </a:lvl2pPr>
            <a:lvl3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1600">
                <a:solidFill>
                  <a:schemeClr val="bg1"/>
                </a:solidFill>
                <a:latin typeface="Arial" pitchFamily="34" charset="0"/>
                <a:ea typeface="MS PGothic" pitchFamily="34" charset="-128"/>
              </a:defRPr>
            </a:lvl3pPr>
            <a:lvl4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1600">
                <a:solidFill>
                  <a:schemeClr val="bg1"/>
                </a:solidFill>
                <a:latin typeface="Arial" pitchFamily="34" charset="0"/>
                <a:ea typeface="MS PGothic" pitchFamily="34" charset="-128"/>
              </a:defRPr>
            </a:lvl4pPr>
            <a:lvl5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1600">
                <a:solidFill>
                  <a:schemeClr val="bg1"/>
                </a:solidFill>
                <a:latin typeface="Arial" pitchFamily="34" charset="0"/>
                <a:ea typeface="MS PGothic" pitchFamily="34" charset="-128"/>
              </a:defRPr>
            </a:lvl9pPr>
          </a:lstStyle>
          <a:p>
            <a:pPr algn="ctr" eaLnBrk="1" hangingPunct="1">
              <a:lnSpc>
                <a:spcPct val="80000"/>
              </a:lnSpc>
              <a:spcBef>
                <a:spcPts val="750"/>
              </a:spcBef>
              <a:buClrTx/>
              <a:buFontTx/>
              <a:buNone/>
              <a:defRPr/>
            </a:pPr>
            <a:r>
              <a:rPr lang="en-US" sz="2800" b="1" dirty="0" smtClean="0">
                <a:solidFill>
                  <a:srgbClr val="CC3300"/>
                </a:solidFill>
                <a:effectLst>
                  <a:outerShdw blurRad="38100" dist="38100" dir="2700000" algn="tl">
                    <a:srgbClr val="000000"/>
                  </a:outerShdw>
                </a:effectLst>
                <a:latin typeface="Arial" charset="0"/>
                <a:ea typeface="Droid Sans Fallback" charset="0"/>
                <a:cs typeface="Droid Sans Fallback" charset="0"/>
              </a:rPr>
              <a:t>Volume</a:t>
            </a:r>
          </a:p>
        </p:txBody>
      </p:sp>
      <p:sp>
        <p:nvSpPr>
          <p:cNvPr id="17411" name="Text Box 2"/>
          <p:cNvSpPr txBox="1">
            <a:spLocks noChangeArrowheads="1"/>
          </p:cNvSpPr>
          <p:nvPr/>
        </p:nvSpPr>
        <p:spPr bwMode="auto">
          <a:xfrm>
            <a:off x="609600" y="1143000"/>
            <a:ext cx="7924800" cy="4983163"/>
          </a:xfrm>
          <a:prstGeom prst="rect">
            <a:avLst/>
          </a:prstGeom>
          <a:noFill/>
          <a:ln w="9525">
            <a:noFill/>
            <a:round/>
            <a:headEnd/>
            <a:tailEnd/>
          </a:ln>
          <a:effectLst/>
        </p:spPr>
        <p:txBody>
          <a:bodyPr lIns="90000" tIns="46800" rIns="90000" bIns="46800"/>
          <a:lstStyle/>
          <a:p>
            <a:pPr marL="339725" indent="-339725">
              <a:lnSpc>
                <a:spcPct val="150000"/>
              </a:lnSpc>
              <a:spcBef>
                <a:spcPts val="788"/>
              </a:spcBef>
              <a:buClr>
                <a:srgbClr val="CC3300"/>
              </a:buClr>
              <a:buSzPct val="90000"/>
              <a:buFont typeface="Monotype Sorts"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sz="2000" dirty="0">
                <a:solidFill>
                  <a:srgbClr val="000000"/>
                </a:solidFill>
              </a:rPr>
              <a:t> Many factors contribute to the increase in data volume </a:t>
            </a:r>
          </a:p>
          <a:p>
            <a:pPr marL="1425575" lvl="3" indent="-227013">
              <a:lnSpc>
                <a:spcPct val="150000"/>
              </a:lnSpc>
              <a:spcBef>
                <a:spcPts val="788"/>
              </a:spcBef>
              <a:buClr>
                <a:srgbClr val="FF9900"/>
              </a:buClr>
              <a:buFont typeface="Arial"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sz="2000" dirty="0">
                <a:solidFill>
                  <a:srgbClr val="FF0000"/>
                </a:solidFill>
              </a:rPr>
              <a:t>Transaction-based</a:t>
            </a:r>
            <a:r>
              <a:rPr lang="en-US" sz="2000" dirty="0">
                <a:solidFill>
                  <a:srgbClr val="000000"/>
                </a:solidFill>
              </a:rPr>
              <a:t> data stored through the years.</a:t>
            </a:r>
          </a:p>
          <a:p>
            <a:pPr marL="1425575" lvl="3" indent="-227013">
              <a:lnSpc>
                <a:spcPct val="150000"/>
              </a:lnSpc>
              <a:spcBef>
                <a:spcPts val="788"/>
              </a:spcBef>
              <a:buClr>
                <a:srgbClr val="FF9900"/>
              </a:buClr>
              <a:buFont typeface="Arial"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sz="2000" dirty="0">
                <a:solidFill>
                  <a:srgbClr val="000000"/>
                </a:solidFill>
              </a:rPr>
              <a:t>Unstructured data streaming in from social media. </a:t>
            </a:r>
          </a:p>
          <a:p>
            <a:pPr marL="1425575" lvl="3" indent="-227013">
              <a:lnSpc>
                <a:spcPct val="150000"/>
              </a:lnSpc>
              <a:spcBef>
                <a:spcPts val="788"/>
              </a:spcBef>
              <a:buClr>
                <a:srgbClr val="FF9900"/>
              </a:buClr>
              <a:buFont typeface="Arial"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sz="2000" dirty="0">
                <a:solidFill>
                  <a:srgbClr val="000000"/>
                </a:solidFill>
              </a:rPr>
              <a:t>Increasing amounts of </a:t>
            </a:r>
            <a:r>
              <a:rPr lang="en-US" sz="2000" dirty="0">
                <a:solidFill>
                  <a:srgbClr val="FF0000"/>
                </a:solidFill>
              </a:rPr>
              <a:t>sensor </a:t>
            </a:r>
            <a:endParaRPr lang="en-US" sz="2000" dirty="0">
              <a:solidFill>
                <a:srgbClr val="000000"/>
              </a:solidFill>
            </a:endParaRPr>
          </a:p>
          <a:p>
            <a:pPr marL="339725" indent="-339725">
              <a:lnSpc>
                <a:spcPct val="150000"/>
              </a:lnSpc>
              <a:spcBef>
                <a:spcPts val="788"/>
              </a:spcBef>
              <a:buClr>
                <a:srgbClr val="CC3300"/>
              </a:buClr>
              <a:buSzPct val="90000"/>
              <a:buFont typeface="Monotype Sorts"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sz="2000" dirty="0">
                <a:solidFill>
                  <a:srgbClr val="000000"/>
                </a:solidFill>
              </a:rPr>
              <a:t>Data Volume</a:t>
            </a:r>
          </a:p>
          <a:p>
            <a:pPr marL="1425575" lvl="3" indent="-227013">
              <a:lnSpc>
                <a:spcPct val="150000"/>
              </a:lnSpc>
              <a:spcBef>
                <a:spcPts val="788"/>
              </a:spcBef>
              <a:buClr>
                <a:srgbClr val="FF9900"/>
              </a:buClr>
              <a:buFont typeface="Arial"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sz="2000" dirty="0">
                <a:solidFill>
                  <a:srgbClr val="000000"/>
                </a:solidFill>
              </a:rPr>
              <a:t>Growth 40% per year</a:t>
            </a:r>
          </a:p>
          <a:p>
            <a:pPr marL="1425575" lvl="3" indent="-227013">
              <a:lnSpc>
                <a:spcPct val="150000"/>
              </a:lnSpc>
              <a:spcBef>
                <a:spcPts val="788"/>
              </a:spcBef>
              <a:buClr>
                <a:srgbClr val="FF9900"/>
              </a:buClr>
              <a:buFont typeface="Arial"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sz="2000" dirty="0">
                <a:solidFill>
                  <a:srgbClr val="000000"/>
                </a:solidFill>
              </a:rPr>
              <a:t>From 8 zettabytes (2016) to </a:t>
            </a:r>
            <a:r>
              <a:rPr lang="en-US" sz="2000" dirty="0" smtClean="0">
                <a:solidFill>
                  <a:srgbClr val="000000"/>
                </a:solidFill>
              </a:rPr>
              <a:t>&gt;10</a:t>
            </a:r>
            <a:r>
              <a:rPr lang="en-US" sz="2000" dirty="0" smtClean="0">
                <a:solidFill>
                  <a:srgbClr val="000000"/>
                </a:solidFill>
              </a:rPr>
              <a:t>0</a:t>
            </a:r>
            <a:r>
              <a:rPr lang="en-US" sz="2000" dirty="0" smtClean="0">
                <a:solidFill>
                  <a:srgbClr val="000000"/>
                </a:solidFill>
              </a:rPr>
              <a:t>zb </a:t>
            </a:r>
            <a:r>
              <a:rPr lang="en-US" sz="2000" dirty="0">
                <a:solidFill>
                  <a:srgbClr val="000000"/>
                </a:solidFill>
              </a:rPr>
              <a:t>(</a:t>
            </a:r>
            <a:r>
              <a:rPr lang="en-US" sz="2000" dirty="0" smtClean="0">
                <a:solidFill>
                  <a:srgbClr val="000000"/>
                </a:solidFill>
              </a:rPr>
              <a:t>2023)</a:t>
            </a:r>
            <a:endParaRPr lang="en-US" sz="2000" dirty="0">
              <a:solidFill>
                <a:srgbClr val="000000"/>
              </a:solidFill>
            </a:endParaRPr>
          </a:p>
          <a:p>
            <a:pPr marL="1425575" lvl="3" indent="-227013">
              <a:lnSpc>
                <a:spcPct val="150000"/>
              </a:lnSpc>
              <a:spcBef>
                <a:spcPts val="788"/>
              </a:spcBef>
              <a:buClr>
                <a:srgbClr val="FF9900"/>
              </a:buClr>
              <a:buFont typeface="Arial"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sz="2000" dirty="0">
                <a:solidFill>
                  <a:srgbClr val="000000"/>
                </a:solidFill>
              </a:rPr>
              <a:t>Data volume is </a:t>
            </a:r>
            <a:r>
              <a:rPr lang="en-US" sz="2000" dirty="0">
                <a:solidFill>
                  <a:srgbClr val="FF0000"/>
                </a:solidFill>
              </a:rPr>
              <a:t>increasing exponentially </a:t>
            </a:r>
          </a:p>
          <a:p>
            <a:pPr marL="1425575" lvl="3" indent="-227013">
              <a:lnSpc>
                <a:spcPct val="150000"/>
              </a:lnSpc>
              <a:spcBef>
                <a:spcPts val="788"/>
              </a:spcBef>
              <a:buClr>
                <a:srgbClr val="FF9900"/>
              </a:buClr>
              <a:buFont typeface="Arial" pitchFamily="34"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sz="2000" dirty="0">
                <a:solidFill>
                  <a:srgbClr val="000000"/>
                </a:solidFill>
              </a:rPr>
              <a:t>90% of the data is created in the </a:t>
            </a:r>
            <a:r>
              <a:rPr lang="en-US" sz="2000" dirty="0">
                <a:solidFill>
                  <a:srgbClr val="FF0000"/>
                </a:solidFill>
              </a:rPr>
              <a:t>past two years</a:t>
            </a: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14</a:t>
            </a:fld>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4"/>
          <p:cNvSpPr>
            <a:spLocks noGrp="1" noChangeArrowheads="1"/>
          </p:cNvSpPr>
          <p:nvPr>
            <p:ph type="title"/>
          </p:nvPr>
        </p:nvSpPr>
        <p:spPr/>
        <p:txBody>
          <a:bodyPr/>
          <a:lstStyle/>
          <a:p>
            <a:pPr eaLnBrk="1" hangingPunct="1"/>
            <a:r>
              <a:rPr lang="en-US" smtClean="0"/>
              <a:t>Recommender Systems</a:t>
            </a:r>
          </a:p>
        </p:txBody>
      </p:sp>
      <p:sp>
        <p:nvSpPr>
          <p:cNvPr id="23556" name="Rectangle 5"/>
          <p:cNvSpPr>
            <a:spLocks noGrp="1" noChangeArrowheads="1"/>
          </p:cNvSpPr>
          <p:nvPr>
            <p:ph type="body" idx="1"/>
          </p:nvPr>
        </p:nvSpPr>
        <p:spPr>
          <a:xfrm>
            <a:off x="457200" y="1143000"/>
            <a:ext cx="8229600" cy="4530725"/>
          </a:xfrm>
        </p:spPr>
        <p:txBody>
          <a:bodyPr/>
          <a:lstStyle/>
          <a:p>
            <a:pPr eaLnBrk="1" hangingPunct="1"/>
            <a:r>
              <a:rPr lang="en-US" sz="2800" dirty="0" smtClean="0"/>
              <a:t>Systems for recommending items (e.g. books, movies, CD’s, web pages, newsgroup messages) to users based on examples of their preferences.</a:t>
            </a:r>
          </a:p>
          <a:p>
            <a:pPr eaLnBrk="1" hangingPunct="1"/>
            <a:r>
              <a:rPr lang="en-US" sz="2800" dirty="0" smtClean="0"/>
              <a:t>Many websites provide recommendations (e.g. Amazon, </a:t>
            </a:r>
            <a:r>
              <a:rPr lang="en-US" sz="2800" dirty="0" err="1" smtClean="0"/>
              <a:t>NetFlix</a:t>
            </a:r>
            <a:r>
              <a:rPr lang="en-US" sz="2800" dirty="0" smtClean="0"/>
              <a:t>, Pandora).</a:t>
            </a:r>
          </a:p>
          <a:p>
            <a:pPr eaLnBrk="1" hangingPunct="1"/>
            <a:r>
              <a:rPr lang="en-US" sz="2800" dirty="0" smtClean="0"/>
              <a:t>Recommenders have been shown to substantially increase sales at on-line stores.</a:t>
            </a:r>
          </a:p>
        </p:txBody>
      </p:sp>
      <p:sp>
        <p:nvSpPr>
          <p:cNvPr id="2" name="Slide Number Placeholder 1"/>
          <p:cNvSpPr>
            <a:spLocks noGrp="1"/>
          </p:cNvSpPr>
          <p:nvPr>
            <p:ph type="sldNum" sz="quarter" idx="12"/>
          </p:nvPr>
        </p:nvSpPr>
        <p:spPr/>
        <p:txBody>
          <a:bodyPr/>
          <a:lstStyle/>
          <a:p>
            <a:pPr>
              <a:defRPr/>
            </a:pPr>
            <a:fld id="{EDB2C4BA-EE7F-489C-AD75-90D3AA2F2795}" type="slidenum">
              <a:rPr lang="en-US" altLang="en-US" smtClean="0"/>
              <a:pPr>
                <a:defRPr/>
              </a:pPr>
              <a:t>140</a:t>
            </a:fld>
            <a:endParaRPr lang="en-US" altLang="en-US" dirty="0"/>
          </a:p>
        </p:txBody>
      </p:sp>
    </p:spTree>
    <p:extLst>
      <p:ext uri="{BB962C8B-B14F-4D97-AF65-F5344CB8AC3E}">
        <p14:creationId xmlns:p14="http://schemas.microsoft.com/office/powerpoint/2010/main" val="173183537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en-US" smtClean="0"/>
              <a:t>Personalization</a:t>
            </a:r>
          </a:p>
        </p:txBody>
      </p:sp>
      <p:sp>
        <p:nvSpPr>
          <p:cNvPr id="25604" name="Rectangle 3"/>
          <p:cNvSpPr>
            <a:spLocks noGrp="1" noChangeArrowheads="1"/>
          </p:cNvSpPr>
          <p:nvPr>
            <p:ph type="body" idx="1"/>
          </p:nvPr>
        </p:nvSpPr>
        <p:spPr>
          <a:xfrm>
            <a:off x="685800" y="1066800"/>
            <a:ext cx="8153400" cy="4992688"/>
          </a:xfrm>
        </p:spPr>
        <p:txBody>
          <a:bodyPr/>
          <a:lstStyle/>
          <a:p>
            <a:pPr eaLnBrk="1" hangingPunct="1"/>
            <a:r>
              <a:rPr lang="en-US" sz="2800" dirty="0" smtClean="0"/>
              <a:t>Recommenders are instances of personalization software.</a:t>
            </a:r>
          </a:p>
          <a:p>
            <a:pPr eaLnBrk="1" hangingPunct="1"/>
            <a:r>
              <a:rPr lang="en-US" sz="2800" dirty="0" smtClean="0"/>
              <a:t>Personalization concerns adapting to the individual needs, interests, and preferences of each user.</a:t>
            </a:r>
          </a:p>
          <a:p>
            <a:pPr eaLnBrk="1" hangingPunct="1"/>
            <a:r>
              <a:rPr lang="en-US" sz="2800" dirty="0" smtClean="0"/>
              <a:t>Includes:</a:t>
            </a:r>
          </a:p>
          <a:p>
            <a:pPr lvl="1" eaLnBrk="1" hangingPunct="1"/>
            <a:r>
              <a:rPr lang="en-US" sz="2400" dirty="0" smtClean="0"/>
              <a:t>Recommending</a:t>
            </a:r>
          </a:p>
          <a:p>
            <a:pPr lvl="1" eaLnBrk="1" hangingPunct="1"/>
            <a:r>
              <a:rPr lang="en-US" sz="2400" dirty="0" smtClean="0"/>
              <a:t>Filtering</a:t>
            </a:r>
          </a:p>
          <a:p>
            <a:pPr lvl="1" eaLnBrk="1" hangingPunct="1"/>
            <a:r>
              <a:rPr lang="en-US" sz="2400" dirty="0" smtClean="0"/>
              <a:t>Predicting </a:t>
            </a:r>
            <a:r>
              <a:rPr lang="en-US" sz="2000" dirty="0" smtClean="0">
                <a:solidFill>
                  <a:schemeClr val="accent1"/>
                </a:solidFill>
              </a:rPr>
              <a:t>(e.g. form or calendar appt. completion)</a:t>
            </a:r>
          </a:p>
          <a:p>
            <a:pPr eaLnBrk="1" hangingPunct="1"/>
            <a:r>
              <a:rPr lang="en-US" sz="2800" dirty="0" smtClean="0"/>
              <a:t>From a business perspective, it is viewed as part of Customer Relationship Management (CRM).</a:t>
            </a:r>
          </a:p>
        </p:txBody>
      </p:sp>
      <p:sp>
        <p:nvSpPr>
          <p:cNvPr id="2" name="Slide Number Placeholder 1"/>
          <p:cNvSpPr>
            <a:spLocks noGrp="1"/>
          </p:cNvSpPr>
          <p:nvPr>
            <p:ph type="sldNum" sz="quarter" idx="12"/>
          </p:nvPr>
        </p:nvSpPr>
        <p:spPr/>
        <p:txBody>
          <a:bodyPr/>
          <a:lstStyle/>
          <a:p>
            <a:pPr>
              <a:defRPr/>
            </a:pPr>
            <a:fld id="{EDB2C4BA-EE7F-489C-AD75-90D3AA2F2795}" type="slidenum">
              <a:rPr lang="en-US" altLang="en-US" smtClean="0"/>
              <a:pPr>
                <a:defRPr/>
              </a:pPr>
              <a:t>141</a:t>
            </a:fld>
            <a:endParaRPr lang="en-US" altLang="en-US" dirty="0"/>
          </a:p>
        </p:txBody>
      </p:sp>
    </p:spTree>
    <p:extLst>
      <p:ext uri="{BB962C8B-B14F-4D97-AF65-F5344CB8AC3E}">
        <p14:creationId xmlns:p14="http://schemas.microsoft.com/office/powerpoint/2010/main" val="111857894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p:cNvSpPr txBox="1">
            <a:spLocks noChangeArrowheads="1"/>
          </p:cNvSpPr>
          <p:nvPr/>
        </p:nvSpPr>
        <p:spPr bwMode="auto">
          <a:xfrm>
            <a:off x="685800" y="2790825"/>
            <a:ext cx="8153400" cy="1933575"/>
          </a:xfrm>
          <a:prstGeom prst="rect">
            <a:avLst/>
          </a:prstGeom>
          <a:noFill/>
          <a:ln w="9525">
            <a:noFill/>
            <a:round/>
            <a:headEnd/>
            <a:tailEnd/>
          </a:ln>
          <a:effectLst/>
        </p:spPr>
        <p:txBody>
          <a:bodyPr anchor="b"/>
          <a:lstStyle/>
          <a:p>
            <a:pPr algn="ct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b="1" dirty="0" smtClean="0">
                <a:solidFill>
                  <a:srgbClr val="00B050"/>
                </a:solidFill>
              </a:rPr>
              <a:t>Research Topics in Data Science </a:t>
            </a:r>
            <a:endParaRPr lang="en-US" sz="4400" dirty="0">
              <a:solidFill>
                <a:srgbClr val="00B050"/>
              </a:solidFill>
            </a:endParaRP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142</a:t>
            </a:fld>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768350" y="304800"/>
            <a:ext cx="8077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buClrTx/>
              <a:buFontTx/>
              <a:buNone/>
              <a:defRPr/>
            </a:pPr>
            <a:r>
              <a:rPr lang="en-US" sz="2800" b="1" dirty="0" smtClean="0">
                <a:solidFill>
                  <a:srgbClr val="CC3300"/>
                </a:solidFill>
                <a:effectLst>
                  <a:outerShdw blurRad="38100" dist="38100" dir="2700000" algn="tl">
                    <a:srgbClr val="000000"/>
                  </a:outerShdw>
                </a:effectLst>
                <a:ea typeface="Droid Sans Fallback" charset="0"/>
                <a:cs typeface="Droid Sans Fallback" charset="0"/>
              </a:rPr>
              <a:t>Data Management </a:t>
            </a:r>
            <a:endParaRPr lang="en-US" sz="2800" b="1" dirty="0">
              <a:solidFill>
                <a:srgbClr val="CC3300"/>
              </a:solidFill>
              <a:effectLst>
                <a:outerShdw blurRad="38100" dist="38100" dir="2700000" algn="tl">
                  <a:srgbClr val="000000"/>
                </a:outerShdw>
              </a:effectLst>
              <a:ea typeface="Droid Sans Fallback" charset="0"/>
              <a:cs typeface="Droid Sans Fallback" charset="0"/>
            </a:endParaRPr>
          </a:p>
        </p:txBody>
      </p:sp>
      <p:sp>
        <p:nvSpPr>
          <p:cNvPr id="23554" name="Text Box 2"/>
          <p:cNvSpPr txBox="1">
            <a:spLocks noChangeArrowheads="1"/>
          </p:cNvSpPr>
          <p:nvPr/>
        </p:nvSpPr>
        <p:spPr bwMode="auto">
          <a:xfrm>
            <a:off x="814388" y="1093788"/>
            <a:ext cx="7948612" cy="4903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1pPr>
            <a:lvl2pPr marL="739775" indent="-28257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2pPr>
            <a:lvl3pPr marL="1082675" indent="-2254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9pPr>
          </a:lstStyle>
          <a:p>
            <a:pPr marL="738187" lvl="1" indent="-338138">
              <a:lnSpc>
                <a:spcPct val="150000"/>
              </a:lnSpc>
              <a:spcBef>
                <a:spcPts val="788"/>
              </a:spcBef>
              <a:buClr>
                <a:srgbClr val="CC3300"/>
              </a:buClr>
              <a:buSzPct val="90000"/>
              <a:buFont typeface="Arial" pitchFamily="34" charset="0"/>
              <a:buChar char="•"/>
              <a:defRPr/>
            </a:pPr>
            <a:r>
              <a:rPr lang="en-US" sz="1800" dirty="0" smtClean="0">
                <a:solidFill>
                  <a:schemeClr val="tx1"/>
                </a:solidFill>
              </a:rPr>
              <a:t>Investigating social, cultural and policy issues that affect the implementation of open data initiatives in Ethiopia </a:t>
            </a:r>
          </a:p>
          <a:p>
            <a:pPr marL="738187" lvl="1" indent="-338138">
              <a:lnSpc>
                <a:spcPct val="150000"/>
              </a:lnSpc>
              <a:spcBef>
                <a:spcPts val="788"/>
              </a:spcBef>
              <a:buClr>
                <a:srgbClr val="CC3300"/>
              </a:buClr>
              <a:buSzPct val="90000"/>
              <a:buFont typeface="Arial" pitchFamily="34" charset="0"/>
              <a:buChar char="•"/>
              <a:defRPr/>
            </a:pPr>
            <a:r>
              <a:rPr lang="en-US" sz="1800" dirty="0" smtClean="0">
                <a:solidFill>
                  <a:schemeClr val="tx1"/>
                </a:solidFill>
              </a:rPr>
              <a:t>Prioritizing sectors for open data implementation</a:t>
            </a:r>
          </a:p>
          <a:p>
            <a:pPr marL="738187" lvl="1" indent="-338138">
              <a:lnSpc>
                <a:spcPct val="150000"/>
              </a:lnSpc>
              <a:spcBef>
                <a:spcPts val="788"/>
              </a:spcBef>
              <a:buClr>
                <a:srgbClr val="CC3300"/>
              </a:buClr>
              <a:buSzPct val="90000"/>
              <a:buFont typeface="Arial" pitchFamily="34" charset="0"/>
              <a:buChar char="•"/>
              <a:defRPr/>
            </a:pPr>
            <a:r>
              <a:rPr lang="en-US" sz="1800" dirty="0" smtClean="0">
                <a:solidFill>
                  <a:schemeClr val="tx1"/>
                </a:solidFill>
              </a:rPr>
              <a:t>How can we use open data to solve societal problems and societal problems to enhance open data initiatives (e.g. information quality)</a:t>
            </a:r>
          </a:p>
          <a:p>
            <a:pPr marL="738187" lvl="1" indent="-338138">
              <a:lnSpc>
                <a:spcPct val="150000"/>
              </a:lnSpc>
              <a:spcBef>
                <a:spcPts val="788"/>
              </a:spcBef>
              <a:buClr>
                <a:srgbClr val="CC3300"/>
              </a:buClr>
              <a:buSzPct val="90000"/>
              <a:buFont typeface="Arial" pitchFamily="34" charset="0"/>
              <a:buChar char="•"/>
              <a:defRPr/>
            </a:pPr>
            <a:r>
              <a:rPr lang="en-US" sz="1800" dirty="0" smtClean="0">
                <a:solidFill>
                  <a:schemeClr val="tx1"/>
                </a:solidFill>
              </a:rPr>
              <a:t>Improving the quality of data portals/repositories</a:t>
            </a:r>
          </a:p>
          <a:p>
            <a:pPr marL="738187" lvl="1" indent="-338138">
              <a:lnSpc>
                <a:spcPct val="150000"/>
              </a:lnSpc>
              <a:spcBef>
                <a:spcPts val="788"/>
              </a:spcBef>
              <a:buClr>
                <a:srgbClr val="CC3300"/>
              </a:buClr>
              <a:buSzPct val="90000"/>
              <a:buFont typeface="Arial" pitchFamily="34" charset="0"/>
              <a:buChar char="•"/>
              <a:defRPr/>
            </a:pPr>
            <a:r>
              <a:rPr lang="en-US" sz="1800" dirty="0" smtClean="0">
                <a:solidFill>
                  <a:schemeClr val="tx1"/>
                </a:solidFill>
              </a:rPr>
              <a:t>Designing systems/applications over the existing data portals/repositories</a:t>
            </a:r>
          </a:p>
          <a:p>
            <a:pPr>
              <a:lnSpc>
                <a:spcPct val="150000"/>
              </a:lnSpc>
              <a:spcBef>
                <a:spcPts val="788"/>
              </a:spcBef>
              <a:buClrTx/>
              <a:buSzPct val="90000"/>
              <a:buFontTx/>
              <a:buNone/>
              <a:defRPr/>
            </a:pPr>
            <a:endParaRPr lang="en-US" sz="1800" dirty="0" smtClean="0"/>
          </a:p>
          <a:p>
            <a:pPr>
              <a:lnSpc>
                <a:spcPct val="150000"/>
              </a:lnSpc>
              <a:spcBef>
                <a:spcPts val="788"/>
              </a:spcBef>
              <a:buClrTx/>
              <a:buSzPct val="90000"/>
              <a:buFontTx/>
              <a:buNone/>
              <a:defRPr/>
            </a:pPr>
            <a:endParaRPr lang="en-US" sz="1800" dirty="0" smtClean="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143</a:t>
            </a:fld>
            <a:endParaRPr lang="en-US" altLang="en-US" dirty="0"/>
          </a:p>
        </p:txBody>
      </p:sp>
    </p:spTree>
    <p:extLst>
      <p:ext uri="{BB962C8B-B14F-4D97-AF65-F5344CB8AC3E}">
        <p14:creationId xmlns:p14="http://schemas.microsoft.com/office/powerpoint/2010/main" val="367610287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768350" y="228600"/>
            <a:ext cx="8077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buClrTx/>
              <a:buFontTx/>
              <a:buNone/>
              <a:defRPr/>
            </a:pPr>
            <a:r>
              <a:rPr lang="en-US" sz="2800" b="1" dirty="0">
                <a:solidFill>
                  <a:srgbClr val="CC3300"/>
                </a:solidFill>
                <a:effectLst>
                  <a:outerShdw blurRad="38100" dist="38100" dir="2700000" algn="tl">
                    <a:srgbClr val="000000"/>
                  </a:outerShdw>
                </a:effectLst>
                <a:ea typeface="Droid Sans Fallback" charset="0"/>
                <a:cs typeface="Droid Sans Fallback" charset="0"/>
              </a:rPr>
              <a:t>Data Management </a:t>
            </a:r>
          </a:p>
        </p:txBody>
      </p:sp>
      <p:sp>
        <p:nvSpPr>
          <p:cNvPr id="23554" name="Text Box 2"/>
          <p:cNvSpPr txBox="1">
            <a:spLocks noChangeArrowheads="1"/>
          </p:cNvSpPr>
          <p:nvPr/>
        </p:nvSpPr>
        <p:spPr bwMode="auto">
          <a:xfrm>
            <a:off x="814388" y="914400"/>
            <a:ext cx="7661275" cy="525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1pPr>
            <a:lvl2pPr marL="739775" indent="-28257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2pPr>
            <a:lvl3pPr marL="1082675" indent="-2254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9pPr>
          </a:lstStyle>
          <a:p>
            <a:pPr marL="339725" indent="-338138">
              <a:spcBef>
                <a:spcPts val="788"/>
              </a:spcBef>
              <a:buClr>
                <a:srgbClr val="CC3300"/>
              </a:buClr>
              <a:buSzPct val="90000"/>
              <a:buFont typeface="Arial" pitchFamily="34" charset="0"/>
              <a:buChar char="•"/>
              <a:defRPr/>
            </a:pPr>
            <a:r>
              <a:rPr lang="en-US" sz="2400" b="1" dirty="0" smtClean="0">
                <a:solidFill>
                  <a:srgbClr val="92D050"/>
                </a:solidFill>
                <a:ea typeface="Droid Sans Fallback" charset="0"/>
                <a:cs typeface="Droid Sans Fallback" charset="0"/>
              </a:rPr>
              <a:t>Data Integration in Big Data </a:t>
            </a:r>
          </a:p>
          <a:p>
            <a:pPr marL="738187" lvl="1" indent="-338138">
              <a:spcBef>
                <a:spcPts val="788"/>
              </a:spcBef>
              <a:buClr>
                <a:srgbClr val="CC3300"/>
              </a:buClr>
              <a:buSzPct val="90000"/>
              <a:buFont typeface="Arial" pitchFamily="34" charset="0"/>
              <a:buChar char="•"/>
              <a:defRPr/>
            </a:pPr>
            <a:r>
              <a:rPr lang="en-US" sz="2000" dirty="0" smtClean="0">
                <a:solidFill>
                  <a:schemeClr val="tx1"/>
                </a:solidFill>
              </a:rPr>
              <a:t>Integrating information about a single subject/entity from heterogeneous information sources </a:t>
            </a:r>
          </a:p>
          <a:p>
            <a:pPr marL="738187" lvl="1" indent="-338138">
              <a:spcBef>
                <a:spcPts val="788"/>
              </a:spcBef>
              <a:buClr>
                <a:srgbClr val="CC3300"/>
              </a:buClr>
              <a:buSzPct val="90000"/>
              <a:buFont typeface="Arial" pitchFamily="34" charset="0"/>
              <a:buChar char="•"/>
              <a:defRPr/>
            </a:pPr>
            <a:r>
              <a:rPr lang="en-US" sz="2000" dirty="0" smtClean="0">
                <a:solidFill>
                  <a:schemeClr val="tx1"/>
                </a:solidFill>
              </a:rPr>
              <a:t>Entity co-referencing problem in data warehouses, text </a:t>
            </a:r>
          </a:p>
          <a:p>
            <a:pPr marL="339725" indent="-338138">
              <a:spcBef>
                <a:spcPts val="788"/>
              </a:spcBef>
              <a:buClr>
                <a:srgbClr val="CC3300"/>
              </a:buClr>
              <a:buSzPct val="90000"/>
              <a:buFont typeface="Arial" pitchFamily="34" charset="0"/>
              <a:buChar char="•"/>
              <a:defRPr/>
            </a:pPr>
            <a:r>
              <a:rPr lang="en-US" sz="2400" b="1" dirty="0" smtClean="0">
                <a:solidFill>
                  <a:srgbClr val="92D050"/>
                </a:solidFill>
                <a:ea typeface="Droid Sans Fallback" charset="0"/>
                <a:cs typeface="Droid Sans Fallback" charset="0"/>
              </a:rPr>
              <a:t>Web of Data</a:t>
            </a:r>
          </a:p>
          <a:p>
            <a:pPr marL="1081087" lvl="2" indent="-338138">
              <a:spcBef>
                <a:spcPts val="788"/>
              </a:spcBef>
              <a:buClr>
                <a:srgbClr val="CC3300"/>
              </a:buClr>
              <a:buSzPct val="90000"/>
              <a:buFont typeface="Arial" pitchFamily="34" charset="0"/>
              <a:buChar char="•"/>
              <a:defRPr/>
            </a:pPr>
            <a:r>
              <a:rPr lang="en-US" sz="2000" dirty="0" smtClean="0">
                <a:solidFill>
                  <a:schemeClr val="tx1"/>
                </a:solidFill>
              </a:rPr>
              <a:t>Querying the web of data </a:t>
            </a:r>
          </a:p>
          <a:p>
            <a:pPr marL="1081087" lvl="2" indent="-338138">
              <a:spcBef>
                <a:spcPts val="788"/>
              </a:spcBef>
              <a:buClr>
                <a:srgbClr val="CC3300"/>
              </a:buClr>
              <a:buSzPct val="90000"/>
              <a:buFont typeface="Arial" pitchFamily="34" charset="0"/>
              <a:buChar char="•"/>
              <a:defRPr/>
            </a:pPr>
            <a:r>
              <a:rPr lang="en-US" sz="2000" dirty="0" smtClean="0">
                <a:solidFill>
                  <a:schemeClr val="tx1"/>
                </a:solidFill>
              </a:rPr>
              <a:t>Data retrieval models</a:t>
            </a:r>
          </a:p>
          <a:p>
            <a:pPr marL="1081087" lvl="2" indent="-338138">
              <a:spcBef>
                <a:spcPts val="788"/>
              </a:spcBef>
              <a:buClr>
                <a:srgbClr val="CC3300"/>
              </a:buClr>
              <a:buSzPct val="90000"/>
              <a:buFont typeface="Arial" pitchFamily="34" charset="0"/>
              <a:buChar char="•"/>
              <a:defRPr/>
            </a:pPr>
            <a:r>
              <a:rPr lang="en-US" sz="2000" dirty="0" smtClean="0">
                <a:solidFill>
                  <a:schemeClr val="tx1"/>
                </a:solidFill>
              </a:rPr>
              <a:t>Building knowledge graphs/knowledge bases</a:t>
            </a:r>
          </a:p>
          <a:p>
            <a:pPr marL="1081087" lvl="2" indent="-338138">
              <a:spcBef>
                <a:spcPts val="788"/>
              </a:spcBef>
              <a:buClr>
                <a:srgbClr val="CC3300"/>
              </a:buClr>
              <a:buSzPct val="90000"/>
              <a:buFont typeface="Arial" pitchFamily="34" charset="0"/>
              <a:buChar char="•"/>
              <a:defRPr/>
            </a:pPr>
            <a:r>
              <a:rPr lang="en-US" sz="2000" dirty="0" smtClean="0">
                <a:solidFill>
                  <a:schemeClr val="tx1"/>
                </a:solidFill>
              </a:rPr>
              <a:t>Populating knowledge graphs/knowledge bases</a:t>
            </a:r>
          </a:p>
          <a:p>
            <a:pPr marL="1081087" lvl="2" indent="-338138">
              <a:spcBef>
                <a:spcPts val="788"/>
              </a:spcBef>
              <a:buClr>
                <a:srgbClr val="CC3300"/>
              </a:buClr>
              <a:buSzPct val="90000"/>
              <a:buFont typeface="Arial" pitchFamily="34" charset="0"/>
              <a:buChar char="•"/>
              <a:defRPr/>
            </a:pPr>
            <a:r>
              <a:rPr lang="en-US" sz="2400" dirty="0" smtClean="0">
                <a:solidFill>
                  <a:schemeClr val="tx1"/>
                </a:solidFill>
              </a:rPr>
              <a:t>Reducing inconsistencies in knowledge graphs</a:t>
            </a:r>
          </a:p>
          <a:p>
            <a:pPr marL="738187" lvl="1" indent="-338138">
              <a:spcBef>
                <a:spcPts val="788"/>
              </a:spcBef>
              <a:buClr>
                <a:srgbClr val="CC3300"/>
              </a:buClr>
              <a:buSzPct val="90000"/>
              <a:buFont typeface="Arial" pitchFamily="34" charset="0"/>
              <a:buChar char="•"/>
              <a:defRPr/>
            </a:pPr>
            <a:r>
              <a:rPr lang="en-US" sz="2400" b="1" dirty="0" smtClean="0">
                <a:solidFill>
                  <a:srgbClr val="92D050"/>
                </a:solidFill>
                <a:ea typeface="Droid Sans Fallback" charset="0"/>
                <a:cs typeface="Droid Sans Fallback" charset="0"/>
              </a:rPr>
              <a:t>Data Quality in Big Data era </a:t>
            </a:r>
          </a:p>
          <a:p>
            <a:pPr marL="738187" lvl="1" indent="-338138">
              <a:spcBef>
                <a:spcPts val="788"/>
              </a:spcBef>
              <a:buClr>
                <a:srgbClr val="CC3300"/>
              </a:buClr>
              <a:buSzPct val="90000"/>
              <a:buFont typeface="Arial" pitchFamily="34" charset="0"/>
              <a:buChar char="•"/>
              <a:defRPr/>
            </a:pPr>
            <a:r>
              <a:rPr lang="en-US" sz="2400" b="1" dirty="0" smtClean="0">
                <a:solidFill>
                  <a:srgbClr val="92D050"/>
                </a:solidFill>
                <a:ea typeface="Droid Sans Fallback" charset="0"/>
                <a:cs typeface="Droid Sans Fallback" charset="0"/>
              </a:rPr>
              <a:t>Privacy in the age of DS </a:t>
            </a:r>
          </a:p>
          <a:p>
            <a:pPr marL="738187" lvl="1" indent="-338138">
              <a:spcBef>
                <a:spcPts val="788"/>
              </a:spcBef>
              <a:buClr>
                <a:srgbClr val="CC3300"/>
              </a:buClr>
              <a:buSzPct val="90000"/>
              <a:buFont typeface="Arial" pitchFamily="34" charset="0"/>
              <a:buChar char="•"/>
              <a:defRPr/>
            </a:pPr>
            <a:endParaRPr lang="en-US" sz="2400" dirty="0" smtClean="0">
              <a:solidFill>
                <a:schemeClr val="tx2"/>
              </a:solidFill>
            </a:endParaRPr>
          </a:p>
          <a:p>
            <a:pPr>
              <a:spcBef>
                <a:spcPts val="788"/>
              </a:spcBef>
              <a:buClrTx/>
              <a:buSzPct val="90000"/>
              <a:buFontTx/>
              <a:buNone/>
              <a:defRPr/>
            </a:pPr>
            <a:endParaRPr lang="en-US" sz="1800" dirty="0" smtClean="0"/>
          </a:p>
          <a:p>
            <a:pPr>
              <a:spcBef>
                <a:spcPts val="788"/>
              </a:spcBef>
              <a:buClrTx/>
              <a:buSzPct val="90000"/>
              <a:buFontTx/>
              <a:buNone/>
              <a:defRPr/>
            </a:pPr>
            <a:endParaRPr lang="en-US" sz="1800" dirty="0" smtClean="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144</a:t>
            </a:fld>
            <a:endParaRPr lang="en-US" altLang="en-US" dirty="0"/>
          </a:p>
        </p:txBody>
      </p:sp>
    </p:spTree>
    <p:extLst>
      <p:ext uri="{BB962C8B-B14F-4D97-AF65-F5344CB8AC3E}">
        <p14:creationId xmlns:p14="http://schemas.microsoft.com/office/powerpoint/2010/main" val="367610287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768350" y="228600"/>
            <a:ext cx="80772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buClrTx/>
              <a:buFontTx/>
              <a:buNone/>
              <a:defRPr/>
            </a:pPr>
            <a:r>
              <a:rPr lang="en-US" sz="2800" b="1" dirty="0">
                <a:solidFill>
                  <a:srgbClr val="CC3300"/>
                </a:solidFill>
                <a:effectLst>
                  <a:outerShdw blurRad="38100" dist="38100" dir="2700000" algn="tl">
                    <a:srgbClr val="000000"/>
                  </a:outerShdw>
                </a:effectLst>
                <a:ea typeface="Droid Sans Fallback" charset="0"/>
                <a:cs typeface="Droid Sans Fallback" charset="0"/>
              </a:rPr>
              <a:t>Data Management </a:t>
            </a:r>
          </a:p>
        </p:txBody>
      </p:sp>
      <p:sp>
        <p:nvSpPr>
          <p:cNvPr id="23554" name="Text Box 2"/>
          <p:cNvSpPr txBox="1">
            <a:spLocks noChangeArrowheads="1"/>
          </p:cNvSpPr>
          <p:nvPr/>
        </p:nvSpPr>
        <p:spPr bwMode="auto">
          <a:xfrm>
            <a:off x="814388" y="1398588"/>
            <a:ext cx="7661275" cy="416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1pPr>
            <a:lvl2pPr marL="739775" indent="-28257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2pPr>
            <a:lvl3pPr marL="1082675" indent="-2254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9pPr>
          </a:lstStyle>
          <a:p>
            <a:pPr marL="450850" indent="-450850">
              <a:spcBef>
                <a:spcPts val="1500"/>
              </a:spcBef>
              <a:buClr>
                <a:srgbClr val="3013AB"/>
              </a:buClr>
              <a:buFont typeface="Times New Roman" pitchFamily="18" charset="0"/>
              <a:buAutoNum type="arabicPeriod"/>
              <a:tabLst>
                <a:tab pos="450850" algn="l"/>
                <a:tab pos="908050" algn="l"/>
                <a:tab pos="1365250" algn="l"/>
                <a:tab pos="1822450" algn="l"/>
                <a:tab pos="2279650" algn="l"/>
                <a:tab pos="2736850" algn="l"/>
                <a:tab pos="3194050" algn="l"/>
                <a:tab pos="3651250" algn="l"/>
                <a:tab pos="4108450" algn="l"/>
                <a:tab pos="4565650" algn="l"/>
                <a:tab pos="5022850" algn="l"/>
                <a:tab pos="5480050" algn="l"/>
                <a:tab pos="5937250" algn="l"/>
                <a:tab pos="6394450" algn="l"/>
                <a:tab pos="6851650" algn="l"/>
                <a:tab pos="7308850" algn="l"/>
                <a:tab pos="7766050" algn="l"/>
                <a:tab pos="8223250" algn="l"/>
                <a:tab pos="8680450" algn="l"/>
                <a:tab pos="9137650" algn="l"/>
                <a:tab pos="9594850" algn="l"/>
              </a:tabLst>
            </a:pPr>
            <a:r>
              <a:rPr lang="en-US" sz="2800" dirty="0" smtClean="0">
                <a:ea typeface="Droid Sans Fallback" charset="0"/>
                <a:cs typeface="Droid Sans Fallback" charset="0"/>
              </a:rPr>
              <a:t>XML data integration  </a:t>
            </a:r>
          </a:p>
          <a:p>
            <a:pPr marL="450850" indent="-450850">
              <a:spcBef>
                <a:spcPts val="1500"/>
              </a:spcBef>
              <a:buClr>
                <a:srgbClr val="3013AB"/>
              </a:buClr>
              <a:buFont typeface="Times New Roman" pitchFamily="18" charset="0"/>
              <a:buAutoNum type="arabicPeriod"/>
              <a:tabLst>
                <a:tab pos="450850" algn="l"/>
                <a:tab pos="908050" algn="l"/>
                <a:tab pos="1365250" algn="l"/>
                <a:tab pos="1822450" algn="l"/>
                <a:tab pos="2279650" algn="l"/>
                <a:tab pos="2736850" algn="l"/>
                <a:tab pos="3194050" algn="l"/>
                <a:tab pos="3651250" algn="l"/>
                <a:tab pos="4108450" algn="l"/>
                <a:tab pos="4565650" algn="l"/>
                <a:tab pos="5022850" algn="l"/>
                <a:tab pos="5480050" algn="l"/>
                <a:tab pos="5937250" algn="l"/>
                <a:tab pos="6394450" algn="l"/>
                <a:tab pos="6851650" algn="l"/>
                <a:tab pos="7308850" algn="l"/>
                <a:tab pos="7766050" algn="l"/>
                <a:tab pos="8223250" algn="l"/>
                <a:tab pos="8680450" algn="l"/>
                <a:tab pos="9137650" algn="l"/>
                <a:tab pos="9594850" algn="l"/>
              </a:tabLst>
            </a:pPr>
            <a:r>
              <a:rPr lang="en-US" sz="2800" dirty="0" smtClean="0">
                <a:ea typeface="Droid Sans Fallback" charset="0"/>
                <a:cs typeface="Droid Sans Fallback" charset="0"/>
              </a:rPr>
              <a:t>RDF data integration</a:t>
            </a:r>
          </a:p>
          <a:p>
            <a:pPr marL="450850" indent="-450850">
              <a:spcBef>
                <a:spcPts val="1500"/>
              </a:spcBef>
              <a:buClr>
                <a:srgbClr val="3013AB"/>
              </a:buClr>
              <a:buFont typeface="Times New Roman" pitchFamily="18" charset="0"/>
              <a:buAutoNum type="arabicPeriod"/>
              <a:tabLst>
                <a:tab pos="450850" algn="l"/>
                <a:tab pos="908050" algn="l"/>
                <a:tab pos="1365250" algn="l"/>
                <a:tab pos="1822450" algn="l"/>
                <a:tab pos="2279650" algn="l"/>
                <a:tab pos="2736850" algn="l"/>
                <a:tab pos="3194050" algn="l"/>
                <a:tab pos="3651250" algn="l"/>
                <a:tab pos="4108450" algn="l"/>
                <a:tab pos="4565650" algn="l"/>
                <a:tab pos="5022850" algn="l"/>
                <a:tab pos="5480050" algn="l"/>
                <a:tab pos="5937250" algn="l"/>
                <a:tab pos="6394450" algn="l"/>
                <a:tab pos="6851650" algn="l"/>
                <a:tab pos="7308850" algn="l"/>
                <a:tab pos="7766050" algn="l"/>
                <a:tab pos="8223250" algn="l"/>
                <a:tab pos="8680450" algn="l"/>
                <a:tab pos="9137650" algn="l"/>
                <a:tab pos="9594850" algn="l"/>
              </a:tabLst>
            </a:pPr>
            <a:r>
              <a:rPr lang="en-US" sz="2800" dirty="0" smtClean="0">
                <a:ea typeface="Droid Sans Fallback" charset="0"/>
                <a:cs typeface="Droid Sans Fallback" charset="0"/>
              </a:rPr>
              <a:t>Relational database integration</a:t>
            </a:r>
          </a:p>
          <a:p>
            <a:pPr marL="450850" indent="-450850">
              <a:spcBef>
                <a:spcPts val="1500"/>
              </a:spcBef>
              <a:buClr>
                <a:srgbClr val="3013AB"/>
              </a:buClr>
              <a:buFont typeface="Times New Roman" pitchFamily="18" charset="0"/>
              <a:buAutoNum type="arabicPeriod"/>
              <a:tabLst>
                <a:tab pos="450850" algn="l"/>
                <a:tab pos="908050" algn="l"/>
                <a:tab pos="1365250" algn="l"/>
                <a:tab pos="1822450" algn="l"/>
                <a:tab pos="2279650" algn="l"/>
                <a:tab pos="2736850" algn="l"/>
                <a:tab pos="3194050" algn="l"/>
                <a:tab pos="3651250" algn="l"/>
                <a:tab pos="4108450" algn="l"/>
                <a:tab pos="4565650" algn="l"/>
                <a:tab pos="5022850" algn="l"/>
                <a:tab pos="5480050" algn="l"/>
                <a:tab pos="5937250" algn="l"/>
                <a:tab pos="6394450" algn="l"/>
                <a:tab pos="6851650" algn="l"/>
                <a:tab pos="7308850" algn="l"/>
                <a:tab pos="7766050" algn="l"/>
                <a:tab pos="8223250" algn="l"/>
                <a:tab pos="8680450" algn="l"/>
                <a:tab pos="9137650" algn="l"/>
                <a:tab pos="9594850" algn="l"/>
              </a:tabLst>
            </a:pPr>
            <a:r>
              <a:rPr lang="en-US" sz="2800" dirty="0" smtClean="0">
                <a:ea typeface="Droid Sans Fallback" charset="0"/>
                <a:cs typeface="Droid Sans Fallback" charset="0"/>
              </a:rPr>
              <a:t>Information Integration from Heterogeneous Data Sources</a:t>
            </a:r>
          </a:p>
          <a:p>
            <a:pPr>
              <a:spcBef>
                <a:spcPts val="788"/>
              </a:spcBef>
              <a:buClrTx/>
              <a:buSzPct val="90000"/>
              <a:buFontTx/>
              <a:buNone/>
              <a:defRPr/>
            </a:pPr>
            <a:endParaRPr lang="en-US" sz="1800" dirty="0" smtClean="0"/>
          </a:p>
          <a:p>
            <a:pPr>
              <a:spcBef>
                <a:spcPts val="788"/>
              </a:spcBef>
              <a:buClrTx/>
              <a:buSzPct val="90000"/>
              <a:buFontTx/>
              <a:buNone/>
              <a:defRPr/>
            </a:pPr>
            <a:endParaRPr lang="en-US" sz="1800" dirty="0" smtClean="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145</a:t>
            </a:fld>
            <a:endParaRPr lang="en-US" altLang="en-US" dirty="0"/>
          </a:p>
        </p:txBody>
      </p:sp>
    </p:spTree>
    <p:extLst>
      <p:ext uri="{BB962C8B-B14F-4D97-AF65-F5344CB8AC3E}">
        <p14:creationId xmlns:p14="http://schemas.microsoft.com/office/powerpoint/2010/main" val="367610287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768350" y="228600"/>
            <a:ext cx="8077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buClrTx/>
              <a:buFontTx/>
              <a:buNone/>
              <a:defRPr/>
            </a:pPr>
            <a:r>
              <a:rPr lang="en-US" sz="2800" b="1" dirty="0" smtClean="0">
                <a:solidFill>
                  <a:srgbClr val="CC3300"/>
                </a:solidFill>
                <a:effectLst>
                  <a:outerShdw blurRad="38100" dist="38100" dir="2700000" algn="tl">
                    <a:srgbClr val="000000"/>
                  </a:outerShdw>
                </a:effectLst>
                <a:ea typeface="Droid Sans Fallback" charset="0"/>
                <a:cs typeface="Droid Sans Fallback" charset="0"/>
              </a:rPr>
              <a:t>Data Science Engineering </a:t>
            </a:r>
            <a:endParaRPr lang="en-US" sz="2800" b="1" dirty="0">
              <a:solidFill>
                <a:srgbClr val="CC3300"/>
              </a:solidFill>
              <a:effectLst>
                <a:outerShdw blurRad="38100" dist="38100" dir="2700000" algn="tl">
                  <a:srgbClr val="000000"/>
                </a:outerShdw>
              </a:effectLst>
              <a:ea typeface="Droid Sans Fallback" charset="0"/>
              <a:cs typeface="Droid Sans Fallback" charset="0"/>
            </a:endParaRPr>
          </a:p>
        </p:txBody>
      </p:sp>
      <p:sp>
        <p:nvSpPr>
          <p:cNvPr id="23554" name="Text Box 2"/>
          <p:cNvSpPr txBox="1">
            <a:spLocks noChangeArrowheads="1"/>
          </p:cNvSpPr>
          <p:nvPr/>
        </p:nvSpPr>
        <p:spPr bwMode="auto">
          <a:xfrm>
            <a:off x="814388" y="1093788"/>
            <a:ext cx="7661275" cy="4903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1pPr>
            <a:lvl2pPr marL="739775" indent="-28257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2pPr>
            <a:lvl3pPr marL="1082675" indent="-2254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9pPr>
          </a:lstStyle>
          <a:p>
            <a:pPr marL="339725" indent="-338138">
              <a:spcBef>
                <a:spcPts val="788"/>
              </a:spcBef>
              <a:buClr>
                <a:srgbClr val="CC3300"/>
              </a:buClr>
              <a:buSzPct val="90000"/>
              <a:buFont typeface="Wingdings" pitchFamily="2" charset="2"/>
              <a:buChar char="§"/>
              <a:defRPr/>
            </a:pPr>
            <a:endParaRPr lang="en-US" sz="1800" dirty="0" smtClean="0"/>
          </a:p>
          <a:p>
            <a:pPr marL="339725" indent="-338138">
              <a:spcBef>
                <a:spcPts val="788"/>
              </a:spcBef>
              <a:buClr>
                <a:srgbClr val="CC3300"/>
              </a:buClr>
              <a:buSzPct val="90000"/>
              <a:buFont typeface="Wingdings" pitchFamily="2" charset="2"/>
              <a:buChar char="§"/>
              <a:defRPr/>
            </a:pPr>
            <a:r>
              <a:rPr lang="en-US" sz="1800" dirty="0" smtClean="0"/>
              <a:t>Adapting Models/Techniques from other disciplines for Data science </a:t>
            </a:r>
          </a:p>
          <a:p>
            <a:pPr marL="339725" indent="-338138">
              <a:spcBef>
                <a:spcPts val="788"/>
              </a:spcBef>
              <a:buClr>
                <a:srgbClr val="CC3300"/>
              </a:buClr>
              <a:buSzPct val="90000"/>
              <a:buFont typeface="Wingdings" pitchFamily="2" charset="2"/>
              <a:buChar char="§"/>
              <a:defRPr/>
            </a:pPr>
            <a:r>
              <a:rPr lang="en-US" sz="1800" dirty="0" smtClean="0"/>
              <a:t>New Data Standards </a:t>
            </a:r>
          </a:p>
          <a:p>
            <a:pPr marL="339725" indent="-338138">
              <a:spcBef>
                <a:spcPts val="788"/>
              </a:spcBef>
              <a:buClr>
                <a:srgbClr val="CC3300"/>
              </a:buClr>
              <a:buSzPct val="90000"/>
              <a:buFont typeface="Wingdings" pitchFamily="2" charset="2"/>
              <a:buChar char="§"/>
              <a:defRPr/>
            </a:pPr>
            <a:r>
              <a:rPr lang="en-US" sz="1800" dirty="0" smtClean="0"/>
              <a:t>Big Data Infrastructure for local contexts </a:t>
            </a:r>
          </a:p>
          <a:p>
            <a:pPr marL="738187" lvl="1" indent="-338138">
              <a:spcBef>
                <a:spcPts val="788"/>
              </a:spcBef>
              <a:buClr>
                <a:srgbClr val="CC3300"/>
              </a:buClr>
              <a:buSzPct val="90000"/>
              <a:buFont typeface="Wingdings" pitchFamily="2" charset="2"/>
              <a:buChar char="§"/>
              <a:defRPr/>
            </a:pPr>
            <a:r>
              <a:rPr lang="en-US" sz="1800" dirty="0" smtClean="0"/>
              <a:t>Cloud/Grid/Stream Computing for Data Science </a:t>
            </a:r>
          </a:p>
          <a:p>
            <a:pPr marL="738187" lvl="1" indent="-338138">
              <a:spcBef>
                <a:spcPts val="788"/>
              </a:spcBef>
              <a:buClr>
                <a:srgbClr val="CC3300"/>
              </a:buClr>
              <a:buSzPct val="90000"/>
              <a:buFont typeface="Wingdings" pitchFamily="2" charset="2"/>
              <a:buChar char="§"/>
              <a:defRPr/>
            </a:pPr>
            <a:r>
              <a:rPr lang="en-US" sz="1800" dirty="0" smtClean="0"/>
              <a:t>High Performance/Parallel Computing Platforms </a:t>
            </a:r>
          </a:p>
          <a:p>
            <a:pPr marL="339725" indent="-338138">
              <a:spcBef>
                <a:spcPts val="788"/>
              </a:spcBef>
              <a:buClr>
                <a:srgbClr val="CC3300"/>
              </a:buClr>
              <a:buSzPct val="90000"/>
              <a:buFont typeface="Wingdings" pitchFamily="2" charset="2"/>
              <a:buChar char="§"/>
              <a:defRPr/>
            </a:pPr>
            <a:r>
              <a:rPr lang="en-US" sz="1800" dirty="0" smtClean="0"/>
              <a:t>Data Acquisition, Integration, Cleaning Best Practices </a:t>
            </a:r>
          </a:p>
          <a:p>
            <a:pPr marL="339725" indent="-338138">
              <a:spcBef>
                <a:spcPts val="788"/>
              </a:spcBef>
              <a:buClr>
                <a:srgbClr val="CC3300"/>
              </a:buClr>
              <a:buSzPct val="90000"/>
              <a:buFont typeface="Wingdings" pitchFamily="2" charset="2"/>
              <a:buChar char="§"/>
              <a:defRPr/>
            </a:pPr>
            <a:r>
              <a:rPr lang="en-US" sz="1800" dirty="0" smtClean="0"/>
              <a:t>Analytics in memory </a:t>
            </a:r>
          </a:p>
          <a:p>
            <a:pPr marL="339725" indent="-338138">
              <a:spcBef>
                <a:spcPts val="788"/>
              </a:spcBef>
              <a:buClr>
                <a:srgbClr val="CC3300"/>
              </a:buClr>
              <a:buSzPct val="90000"/>
              <a:buFont typeface="Wingdings" pitchFamily="2" charset="2"/>
              <a:buChar char="§"/>
              <a:defRPr/>
            </a:pPr>
            <a:r>
              <a:rPr lang="en-US" sz="1800" dirty="0" smtClean="0"/>
              <a:t>Analytics in the edges</a:t>
            </a:r>
          </a:p>
          <a:p>
            <a:pPr marL="339725" indent="-338138">
              <a:spcBef>
                <a:spcPts val="788"/>
              </a:spcBef>
              <a:buClr>
                <a:srgbClr val="CC3300"/>
              </a:buClr>
              <a:buSzPct val="90000"/>
              <a:defRPr/>
            </a:pPr>
            <a:r>
              <a:rPr lang="en-US" sz="1800" dirty="0" smtClean="0"/>
              <a:t/>
            </a:r>
            <a:br>
              <a:rPr lang="en-US" sz="1800" dirty="0" smtClean="0"/>
            </a:br>
            <a:r>
              <a:rPr lang="en-US" sz="1800" dirty="0" smtClean="0"/>
              <a:t/>
            </a:r>
            <a:br>
              <a:rPr lang="en-US" sz="1800" dirty="0" smtClean="0"/>
            </a:br>
            <a:endParaRPr lang="en-US" sz="1800" dirty="0" smtClean="0"/>
          </a:p>
          <a:p>
            <a:pPr>
              <a:spcBef>
                <a:spcPts val="788"/>
              </a:spcBef>
              <a:buClrTx/>
              <a:buSzPct val="90000"/>
              <a:buFont typeface="Wingdings" pitchFamily="2" charset="2"/>
              <a:buChar char="§"/>
              <a:defRPr/>
            </a:pPr>
            <a:endParaRPr lang="en-US" sz="1800" dirty="0" smtClean="0"/>
          </a:p>
          <a:p>
            <a:pPr>
              <a:spcBef>
                <a:spcPts val="788"/>
              </a:spcBef>
              <a:buClrTx/>
              <a:buSzPct val="90000"/>
              <a:buFont typeface="Wingdings" pitchFamily="2" charset="2"/>
              <a:buChar char="§"/>
              <a:defRPr/>
            </a:pPr>
            <a:endParaRPr lang="en-US" sz="1800" dirty="0" smtClean="0"/>
          </a:p>
          <a:p>
            <a:pPr>
              <a:spcBef>
                <a:spcPts val="788"/>
              </a:spcBef>
              <a:buClrTx/>
              <a:buSzPct val="90000"/>
              <a:buFont typeface="Wingdings" pitchFamily="2" charset="2"/>
              <a:buChar char="§"/>
              <a:defRPr/>
            </a:pPr>
            <a:endParaRPr lang="en-US" sz="1800" dirty="0" smtClean="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146</a:t>
            </a:fld>
            <a:endParaRPr lang="en-US" altLang="en-US" dirty="0"/>
          </a:p>
        </p:txBody>
      </p:sp>
    </p:spTree>
    <p:extLst>
      <p:ext uri="{BB962C8B-B14F-4D97-AF65-F5344CB8AC3E}">
        <p14:creationId xmlns:p14="http://schemas.microsoft.com/office/powerpoint/2010/main" val="367610287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768350" y="228600"/>
            <a:ext cx="8077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buClrTx/>
              <a:buFontTx/>
              <a:buNone/>
              <a:defRPr/>
            </a:pPr>
            <a:r>
              <a:rPr lang="en-US" sz="2800" b="1" dirty="0" smtClean="0">
                <a:solidFill>
                  <a:srgbClr val="CC3300"/>
                </a:solidFill>
                <a:effectLst>
                  <a:outerShdw blurRad="38100" dist="38100" dir="2700000" algn="tl">
                    <a:srgbClr val="000000"/>
                  </a:outerShdw>
                </a:effectLst>
                <a:ea typeface="Droid Sans Fallback" charset="0"/>
                <a:cs typeface="Droid Sans Fallback" charset="0"/>
              </a:rPr>
              <a:t>Data Analytics</a:t>
            </a:r>
            <a:endParaRPr lang="en-US" sz="2800" b="1" dirty="0">
              <a:solidFill>
                <a:srgbClr val="CC3300"/>
              </a:solidFill>
              <a:effectLst>
                <a:outerShdw blurRad="38100" dist="38100" dir="2700000" algn="tl">
                  <a:srgbClr val="000000"/>
                </a:outerShdw>
              </a:effectLst>
              <a:ea typeface="Droid Sans Fallback" charset="0"/>
              <a:cs typeface="Droid Sans Fallback" charset="0"/>
            </a:endParaRPr>
          </a:p>
        </p:txBody>
      </p:sp>
      <p:sp>
        <p:nvSpPr>
          <p:cNvPr id="23554" name="Text Box 2"/>
          <p:cNvSpPr txBox="1">
            <a:spLocks noChangeArrowheads="1"/>
          </p:cNvSpPr>
          <p:nvPr/>
        </p:nvSpPr>
        <p:spPr bwMode="auto">
          <a:xfrm>
            <a:off x="814388" y="1093788"/>
            <a:ext cx="8031162" cy="4903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1pPr>
            <a:lvl2pPr marL="739775" indent="-28257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2pPr>
            <a:lvl3pPr marL="1082675" indent="-2254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9pPr>
          </a:lstStyle>
          <a:p>
            <a:pPr marL="287337" indent="-285750">
              <a:spcBef>
                <a:spcPts val="788"/>
              </a:spcBef>
              <a:buClr>
                <a:srgbClr val="CC3300"/>
              </a:buClr>
              <a:buSzPct val="90000"/>
              <a:buFont typeface="Arial" pitchFamily="34" charset="0"/>
              <a:buChar char="•"/>
              <a:defRPr/>
            </a:pPr>
            <a:r>
              <a:rPr lang="en-US" sz="1800" dirty="0" smtClean="0"/>
              <a:t>Assessment/Investigation </a:t>
            </a:r>
          </a:p>
          <a:p>
            <a:pPr marL="685799" lvl="1" indent="-285750">
              <a:spcBef>
                <a:spcPts val="788"/>
              </a:spcBef>
              <a:buClr>
                <a:srgbClr val="CC3300"/>
              </a:buClr>
              <a:buSzPct val="90000"/>
              <a:buFont typeface="Arial" pitchFamily="34" charset="0"/>
              <a:buChar char="•"/>
              <a:defRPr/>
            </a:pPr>
            <a:r>
              <a:rPr lang="en-US" sz="1800" dirty="0" smtClean="0"/>
              <a:t>Data </a:t>
            </a:r>
            <a:r>
              <a:rPr lang="en-US" sz="1800" dirty="0"/>
              <a:t>science in business, finance, social sciences, physical  sciences, life sciences, web, marketing, precision medicine, </a:t>
            </a:r>
            <a:r>
              <a:rPr lang="en-US" sz="1800" dirty="0" smtClean="0"/>
              <a:t>education, health </a:t>
            </a:r>
            <a:r>
              <a:rPr lang="en-US" sz="1800" dirty="0"/>
              <a:t>informatics, and </a:t>
            </a:r>
            <a:r>
              <a:rPr lang="en-US" sz="1800" dirty="0" smtClean="0"/>
              <a:t>industry</a:t>
            </a:r>
          </a:p>
          <a:p>
            <a:pPr marL="287337" indent="-285750">
              <a:spcBef>
                <a:spcPts val="788"/>
              </a:spcBef>
              <a:buClr>
                <a:srgbClr val="CC3300"/>
              </a:buClr>
              <a:buSzPct val="90000"/>
              <a:buFont typeface="Arial" pitchFamily="34" charset="0"/>
              <a:buChar char="•"/>
              <a:defRPr/>
            </a:pPr>
            <a:r>
              <a:rPr lang="en-US" sz="1800" dirty="0" smtClean="0"/>
              <a:t>Localization/Adaptation of Models/Techniques/Algorithms</a:t>
            </a:r>
          </a:p>
          <a:p>
            <a:pPr marL="685799" lvl="1" indent="-285750">
              <a:spcBef>
                <a:spcPts val="788"/>
              </a:spcBef>
              <a:buClr>
                <a:srgbClr val="CC3300"/>
              </a:buClr>
              <a:buSzPct val="90000"/>
              <a:buFont typeface="Arial" pitchFamily="34" charset="0"/>
              <a:buChar char="•"/>
              <a:defRPr/>
            </a:pPr>
            <a:r>
              <a:rPr lang="en-US" sz="1800" dirty="0" smtClean="0"/>
              <a:t>Data science in business, finance, social sciences, physical  sciences, life sciences, web, marketing, precision medicine, education, health informatics, and industry</a:t>
            </a:r>
          </a:p>
          <a:p>
            <a:pPr marL="287337" indent="-285750">
              <a:spcBef>
                <a:spcPts val="788"/>
              </a:spcBef>
              <a:buClr>
                <a:srgbClr val="CC3300"/>
              </a:buClr>
              <a:buSzPct val="90000"/>
              <a:buFont typeface="Arial" pitchFamily="34" charset="0"/>
              <a:buChar char="•"/>
              <a:defRPr/>
            </a:pPr>
            <a:r>
              <a:rPr lang="en-US" sz="1800" dirty="0" smtClean="0"/>
              <a:t>Matured Data Science Application areas</a:t>
            </a:r>
          </a:p>
          <a:p>
            <a:pPr marL="685799" lvl="1" indent="-285750">
              <a:spcBef>
                <a:spcPts val="788"/>
              </a:spcBef>
              <a:buClr>
                <a:srgbClr val="CC3300"/>
              </a:buClr>
              <a:buSzPct val="90000"/>
              <a:buFont typeface="Arial" pitchFamily="34" charset="0"/>
              <a:buChar char="•"/>
              <a:defRPr/>
            </a:pPr>
            <a:r>
              <a:rPr lang="en-US" sz="1800" dirty="0" smtClean="0"/>
              <a:t>Health care, finance </a:t>
            </a:r>
          </a:p>
          <a:p>
            <a:pPr marL="287337" indent="-285750">
              <a:spcBef>
                <a:spcPts val="788"/>
              </a:spcBef>
              <a:buClr>
                <a:srgbClr val="CC3300"/>
              </a:buClr>
              <a:buSzPct val="90000"/>
              <a:buFont typeface="Arial" pitchFamily="34" charset="0"/>
              <a:buChar char="•"/>
              <a:defRPr/>
            </a:pPr>
            <a:r>
              <a:rPr lang="en-US" sz="1800" dirty="0" smtClean="0"/>
              <a:t>Statistical </a:t>
            </a:r>
            <a:r>
              <a:rPr lang="en-US" sz="1800" dirty="0"/>
              <a:t>Methods in Data Science </a:t>
            </a:r>
            <a:endParaRPr lang="en-US" sz="1800" dirty="0" smtClean="0"/>
          </a:p>
          <a:p>
            <a:pPr marL="287337" indent="-285750">
              <a:spcBef>
                <a:spcPts val="788"/>
              </a:spcBef>
              <a:buClr>
                <a:srgbClr val="CC3300"/>
              </a:buClr>
              <a:buSzPct val="90000"/>
              <a:buFont typeface="Arial" pitchFamily="34" charset="0"/>
              <a:buChar char="•"/>
              <a:defRPr/>
            </a:pPr>
            <a:r>
              <a:rPr lang="en-US" sz="1800" dirty="0" smtClean="0"/>
              <a:t>Spatial </a:t>
            </a:r>
            <a:r>
              <a:rPr lang="en-US" sz="1800" dirty="0"/>
              <a:t>Data Analysis </a:t>
            </a:r>
            <a:endParaRPr lang="en-US" sz="1800" dirty="0" smtClean="0"/>
          </a:p>
          <a:p>
            <a:pPr marL="287337" indent="-285750">
              <a:spcBef>
                <a:spcPts val="788"/>
              </a:spcBef>
              <a:buClr>
                <a:srgbClr val="CC3300"/>
              </a:buClr>
              <a:buSzPct val="90000"/>
              <a:buFont typeface="Arial" pitchFamily="34" charset="0"/>
              <a:buChar char="•"/>
              <a:defRPr/>
            </a:pPr>
            <a:r>
              <a:rPr lang="en-US" sz="1800" dirty="0" smtClean="0"/>
              <a:t>Text Analytics </a:t>
            </a:r>
          </a:p>
          <a:p>
            <a:pPr marL="287337" indent="-285750">
              <a:spcBef>
                <a:spcPts val="788"/>
              </a:spcBef>
              <a:buClr>
                <a:srgbClr val="CC3300"/>
              </a:buClr>
              <a:buSzPct val="90000"/>
              <a:buFont typeface="Arial" pitchFamily="34" charset="0"/>
              <a:buChar char="•"/>
              <a:defRPr/>
            </a:pPr>
            <a:r>
              <a:rPr lang="en-US" sz="1800" dirty="0" smtClean="0"/>
              <a:t>Semantic Text Analytics </a:t>
            </a:r>
          </a:p>
          <a:p>
            <a:pPr marL="287337" indent="-285750">
              <a:spcBef>
                <a:spcPts val="788"/>
              </a:spcBef>
              <a:buClr>
                <a:srgbClr val="CC3300"/>
              </a:buClr>
              <a:buSzPct val="90000"/>
              <a:buFont typeface="Arial" pitchFamily="34" charset="0"/>
              <a:buChar char="•"/>
              <a:defRPr/>
            </a:pPr>
            <a:r>
              <a:rPr lang="en-US" sz="1800" dirty="0"/>
              <a:t/>
            </a:r>
            <a:br>
              <a:rPr lang="en-US" sz="1800" dirty="0"/>
            </a:br>
            <a:endParaRPr lang="en-US" sz="1800" dirty="0" smtClean="0"/>
          </a:p>
          <a:p>
            <a:pPr marL="287338" indent="-285750">
              <a:spcBef>
                <a:spcPts val="788"/>
              </a:spcBef>
              <a:buClrTx/>
              <a:buSzPct val="90000"/>
              <a:buFont typeface="Arial" pitchFamily="34" charset="0"/>
              <a:buChar char="•"/>
              <a:defRPr/>
            </a:pPr>
            <a:endParaRPr lang="en-US" sz="1800" dirty="0" smtClean="0"/>
          </a:p>
          <a:p>
            <a:pPr marL="287338" indent="-285750">
              <a:spcBef>
                <a:spcPts val="788"/>
              </a:spcBef>
              <a:buClrTx/>
              <a:buSzPct val="90000"/>
              <a:buFont typeface="Arial" pitchFamily="34" charset="0"/>
              <a:buChar char="•"/>
              <a:defRPr/>
            </a:pPr>
            <a:endParaRPr lang="en-US" sz="1800" dirty="0" smtClean="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147</a:t>
            </a:fld>
            <a:endParaRPr lang="en-US" altLang="en-US" dirty="0"/>
          </a:p>
        </p:txBody>
      </p:sp>
    </p:spTree>
    <p:extLst>
      <p:ext uri="{BB962C8B-B14F-4D97-AF65-F5344CB8AC3E}">
        <p14:creationId xmlns:p14="http://schemas.microsoft.com/office/powerpoint/2010/main" val="333435884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768350" y="228600"/>
            <a:ext cx="8077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buClrTx/>
              <a:buFontTx/>
              <a:buNone/>
              <a:defRPr/>
            </a:pPr>
            <a:r>
              <a:rPr lang="en-US" sz="2800" b="1" dirty="0" smtClean="0">
                <a:solidFill>
                  <a:srgbClr val="CC3300"/>
                </a:solidFill>
                <a:effectLst>
                  <a:outerShdw blurRad="38100" dist="38100" dir="2700000" algn="tl">
                    <a:srgbClr val="000000"/>
                  </a:outerShdw>
                </a:effectLst>
                <a:ea typeface="Droid Sans Fallback" charset="0"/>
                <a:cs typeface="Droid Sans Fallback" charset="0"/>
              </a:rPr>
              <a:t>Data Analytics</a:t>
            </a:r>
            <a:endParaRPr lang="en-US" sz="2800" b="1" dirty="0">
              <a:solidFill>
                <a:srgbClr val="CC3300"/>
              </a:solidFill>
              <a:effectLst>
                <a:outerShdw blurRad="38100" dist="38100" dir="2700000" algn="tl">
                  <a:srgbClr val="000000"/>
                </a:outerShdw>
              </a:effectLst>
              <a:ea typeface="Droid Sans Fallback" charset="0"/>
              <a:cs typeface="Droid Sans Fallback" charset="0"/>
            </a:endParaRPr>
          </a:p>
        </p:txBody>
      </p:sp>
      <p:sp>
        <p:nvSpPr>
          <p:cNvPr id="23554" name="Text Box 2"/>
          <p:cNvSpPr txBox="1">
            <a:spLocks noChangeArrowheads="1"/>
          </p:cNvSpPr>
          <p:nvPr/>
        </p:nvSpPr>
        <p:spPr bwMode="auto">
          <a:xfrm>
            <a:off x="814388" y="1093788"/>
            <a:ext cx="8031162" cy="4903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1pPr>
            <a:lvl2pPr marL="739775" indent="-28257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2pPr>
            <a:lvl3pPr marL="1082675" indent="-2254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9pPr>
          </a:lstStyle>
          <a:p>
            <a:pPr>
              <a:buFont typeface="Arial" pitchFamily="34" charset="0"/>
              <a:buChar char="•"/>
            </a:pPr>
            <a:r>
              <a:rPr lang="en-US" sz="1800" dirty="0" smtClean="0"/>
              <a:t>Banking and Securities</a:t>
            </a:r>
          </a:p>
          <a:p>
            <a:pPr>
              <a:buFont typeface="Arial" pitchFamily="34" charset="0"/>
              <a:buChar char="•"/>
            </a:pPr>
            <a:r>
              <a:rPr lang="en-US" sz="1800" dirty="0" smtClean="0"/>
              <a:t>Communications, Media and Entertainment</a:t>
            </a:r>
          </a:p>
          <a:p>
            <a:pPr>
              <a:buFont typeface="Arial" pitchFamily="34" charset="0"/>
              <a:buChar char="•"/>
            </a:pPr>
            <a:r>
              <a:rPr lang="en-US" sz="1800" dirty="0" smtClean="0"/>
              <a:t>Education</a:t>
            </a:r>
          </a:p>
          <a:p>
            <a:pPr>
              <a:buFont typeface="Arial" pitchFamily="34" charset="0"/>
              <a:buChar char="•"/>
            </a:pPr>
            <a:r>
              <a:rPr lang="en-US" sz="1800" dirty="0" smtClean="0"/>
              <a:t>E-Government</a:t>
            </a:r>
          </a:p>
          <a:p>
            <a:pPr>
              <a:buFont typeface="Arial" pitchFamily="34" charset="0"/>
              <a:buChar char="•"/>
            </a:pPr>
            <a:r>
              <a:rPr lang="en-US" sz="1800" dirty="0" smtClean="0"/>
              <a:t>International development</a:t>
            </a:r>
          </a:p>
          <a:p>
            <a:pPr>
              <a:buFont typeface="Arial" pitchFamily="34" charset="0"/>
              <a:buChar char="•"/>
            </a:pPr>
            <a:r>
              <a:rPr lang="en-US" sz="1800" dirty="0" smtClean="0"/>
              <a:t>Manufacturing and Natural Resources</a:t>
            </a:r>
          </a:p>
          <a:p>
            <a:pPr>
              <a:buFont typeface="Arial" pitchFamily="34" charset="0"/>
              <a:buChar char="•"/>
            </a:pPr>
            <a:r>
              <a:rPr lang="en-US" sz="1800" dirty="0" smtClean="0"/>
              <a:t>Retail and Whole sale trade</a:t>
            </a:r>
          </a:p>
          <a:p>
            <a:pPr>
              <a:buFont typeface="Arial" pitchFamily="34" charset="0"/>
              <a:buChar char="•"/>
            </a:pPr>
            <a:r>
              <a:rPr lang="en-US" sz="1800" dirty="0" smtClean="0"/>
              <a:t>Transportation</a:t>
            </a:r>
          </a:p>
          <a:p>
            <a:pPr>
              <a:buFont typeface="Arial" pitchFamily="34" charset="0"/>
              <a:buChar char="•"/>
            </a:pPr>
            <a:r>
              <a:rPr lang="en-US" sz="1800" dirty="0" smtClean="0"/>
              <a:t>Energy and Utilities</a:t>
            </a:r>
          </a:p>
          <a:p>
            <a:pPr>
              <a:buFont typeface="Arial" pitchFamily="34" charset="0"/>
              <a:buChar char="•"/>
            </a:pPr>
            <a:r>
              <a:rPr lang="en-US" sz="1800" dirty="0" smtClean="0"/>
              <a:t>Web and digital media</a:t>
            </a:r>
          </a:p>
          <a:p>
            <a:pPr>
              <a:buFont typeface="Arial" pitchFamily="34" charset="0"/>
              <a:buChar char="•"/>
            </a:pPr>
            <a:r>
              <a:rPr lang="en-US" sz="1800" dirty="0" smtClean="0"/>
              <a:t>Travel industry</a:t>
            </a:r>
          </a:p>
          <a:p>
            <a:pPr>
              <a:buFont typeface="Arial" pitchFamily="34" charset="0"/>
              <a:buChar char="•"/>
            </a:pPr>
            <a:r>
              <a:rPr lang="en-US" sz="1800" dirty="0" smtClean="0"/>
              <a:t>Healthcare Providers</a:t>
            </a:r>
            <a:r>
              <a:rPr lang="en-US" sz="1800" dirty="0"/>
              <a:t/>
            </a:r>
            <a:br>
              <a:rPr lang="en-US" sz="1800" dirty="0"/>
            </a:br>
            <a:endParaRPr lang="en-US" sz="1800" dirty="0" smtClean="0"/>
          </a:p>
          <a:p>
            <a:pPr marL="287338" indent="-285750">
              <a:spcBef>
                <a:spcPts val="788"/>
              </a:spcBef>
              <a:buClrTx/>
              <a:buSzPct val="90000"/>
              <a:buFont typeface="Arial" pitchFamily="34" charset="0"/>
              <a:buChar char="•"/>
              <a:defRPr/>
            </a:pPr>
            <a:endParaRPr lang="en-US" sz="1800" dirty="0" smtClean="0"/>
          </a:p>
          <a:p>
            <a:pPr marL="287338" indent="-285750">
              <a:spcBef>
                <a:spcPts val="788"/>
              </a:spcBef>
              <a:buClrTx/>
              <a:buSzPct val="90000"/>
              <a:buFont typeface="Arial" pitchFamily="34" charset="0"/>
              <a:buChar char="•"/>
              <a:defRPr/>
            </a:pPr>
            <a:endParaRPr lang="en-US" sz="1800" dirty="0" smtClean="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148</a:t>
            </a:fld>
            <a:endParaRPr lang="en-US" altLang="en-US" dirty="0"/>
          </a:p>
        </p:txBody>
      </p:sp>
    </p:spTree>
    <p:extLst>
      <p:ext uri="{BB962C8B-B14F-4D97-AF65-F5344CB8AC3E}">
        <p14:creationId xmlns:p14="http://schemas.microsoft.com/office/powerpoint/2010/main" val="333435884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768350" y="228600"/>
            <a:ext cx="80772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defRPr/>
            </a:pPr>
            <a:r>
              <a:rPr lang="en-US" sz="2800" b="1" dirty="0" smtClean="0">
                <a:solidFill>
                  <a:srgbClr val="CC3300"/>
                </a:solidFill>
                <a:effectLst>
                  <a:outerShdw blurRad="38100" dist="38100" dir="2700000" algn="tl">
                    <a:srgbClr val="000000"/>
                  </a:outerShdw>
                </a:effectLst>
              </a:rPr>
              <a:t>Discipline Definition Assignment</a:t>
            </a:r>
            <a:r>
              <a:rPr lang="en-US" sz="2800" b="1" dirty="0" smtClean="0">
                <a:solidFill>
                  <a:srgbClr val="CC3300"/>
                </a:solidFill>
                <a:effectLst>
                  <a:outerShdw blurRad="38100" dist="38100" dir="2700000" algn="tl">
                    <a:srgbClr val="000000"/>
                  </a:outerShdw>
                </a:effectLst>
                <a:ea typeface="Droid Sans Fallback" charset="0"/>
                <a:cs typeface="Droid Sans Fallback" charset="0"/>
              </a:rPr>
              <a:t> </a:t>
            </a:r>
            <a:endParaRPr lang="en-US" sz="2800" b="1" dirty="0">
              <a:solidFill>
                <a:srgbClr val="CC3300"/>
              </a:solidFill>
              <a:effectLst>
                <a:outerShdw blurRad="38100" dist="38100" dir="2700000" algn="tl">
                  <a:srgbClr val="000000"/>
                </a:outerShdw>
              </a:effectLst>
              <a:ea typeface="Droid Sans Fallback" charset="0"/>
              <a:cs typeface="Droid Sans Fallback" charset="0"/>
            </a:endParaRPr>
          </a:p>
        </p:txBody>
      </p:sp>
      <p:sp>
        <p:nvSpPr>
          <p:cNvPr id="23554" name="Text Box 2"/>
          <p:cNvSpPr txBox="1">
            <a:spLocks noChangeArrowheads="1"/>
          </p:cNvSpPr>
          <p:nvPr/>
        </p:nvSpPr>
        <p:spPr bwMode="auto">
          <a:xfrm>
            <a:off x="381000" y="1093788"/>
            <a:ext cx="8464550" cy="4903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1pPr>
            <a:lvl2pPr marL="739775" indent="-28257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2pPr>
            <a:lvl3pPr marL="1082675" indent="-2254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9pPr>
          </a:lstStyle>
          <a:p>
            <a:pPr>
              <a:lnSpc>
                <a:spcPct val="150000"/>
              </a:lnSpc>
            </a:pPr>
            <a:r>
              <a:rPr lang="en-US" sz="2400" dirty="0"/>
              <a:t>G</a:t>
            </a:r>
            <a:r>
              <a:rPr lang="en-US" sz="2400" dirty="0" smtClean="0"/>
              <a:t>roups </a:t>
            </a:r>
            <a:r>
              <a:rPr lang="en-US" sz="2400" dirty="0"/>
              <a:t>who </a:t>
            </a:r>
            <a:r>
              <a:rPr lang="en-US" sz="2400" dirty="0" smtClean="0"/>
              <a:t>have tried to define data science profession</a:t>
            </a:r>
          </a:p>
          <a:p>
            <a:pPr algn="just">
              <a:lnSpc>
                <a:spcPct val="150000"/>
              </a:lnSpc>
              <a:buFont typeface="Arial" pitchFamily="34" charset="0"/>
              <a:buChar char="•"/>
            </a:pPr>
            <a:r>
              <a:rPr lang="en-US" sz="2000" dirty="0" smtClean="0"/>
              <a:t>ACM </a:t>
            </a:r>
            <a:r>
              <a:rPr lang="en-US" sz="2000" dirty="0"/>
              <a:t>Data Science Task </a:t>
            </a:r>
            <a:r>
              <a:rPr lang="en-US" sz="2000" dirty="0" smtClean="0"/>
              <a:t>Force (2019)</a:t>
            </a:r>
          </a:p>
          <a:p>
            <a:pPr algn="just">
              <a:lnSpc>
                <a:spcPct val="150000"/>
              </a:lnSpc>
              <a:buFont typeface="Arial" pitchFamily="34" charset="0"/>
              <a:buChar char="•"/>
            </a:pPr>
            <a:r>
              <a:rPr lang="en-US" sz="2000" i="1" dirty="0"/>
              <a:t>The EDISON Data Science Framework (2018</a:t>
            </a:r>
            <a:r>
              <a:rPr lang="en-US" sz="2000" i="1" dirty="0" smtClean="0"/>
              <a:t>)</a:t>
            </a:r>
          </a:p>
          <a:p>
            <a:pPr marL="344488" indent="-342900">
              <a:lnSpc>
                <a:spcPct val="150000"/>
              </a:lnSpc>
              <a:buFont typeface="Arial" pitchFamily="34" charset="0"/>
              <a:buChar char="•"/>
            </a:pPr>
            <a:r>
              <a:rPr lang="en-US" sz="2000" i="1" dirty="0"/>
              <a:t>The National Academies of Science, Engineering, and Medicine Report on Data Science </a:t>
            </a:r>
            <a:r>
              <a:rPr lang="en-US" sz="2000" i="1" dirty="0" smtClean="0"/>
              <a:t>for Undergraduates </a:t>
            </a:r>
            <a:r>
              <a:rPr lang="en-US" sz="2000" i="1" dirty="0"/>
              <a:t>(2018</a:t>
            </a:r>
            <a:r>
              <a:rPr lang="en-US" sz="2000" i="1" dirty="0" smtClean="0"/>
              <a:t>)</a:t>
            </a:r>
          </a:p>
          <a:p>
            <a:pPr marL="344488" indent="-342900">
              <a:lnSpc>
                <a:spcPct val="150000"/>
              </a:lnSpc>
              <a:buFont typeface="Arial" pitchFamily="34" charset="0"/>
              <a:buChar char="•"/>
            </a:pPr>
            <a:r>
              <a:rPr lang="en-US" sz="2000" i="1" dirty="0"/>
              <a:t>The Park City Report (</a:t>
            </a:r>
            <a:r>
              <a:rPr lang="en-US" sz="2000" i="1" dirty="0" smtClean="0"/>
              <a:t>2017)</a:t>
            </a:r>
          </a:p>
          <a:p>
            <a:pPr marL="344488" indent="-342900">
              <a:lnSpc>
                <a:spcPct val="150000"/>
              </a:lnSpc>
              <a:buFont typeface="Arial" pitchFamily="34" charset="0"/>
              <a:buChar char="•"/>
            </a:pPr>
            <a:r>
              <a:rPr lang="en-US" sz="2000" i="1" dirty="0" smtClean="0"/>
              <a:t>The </a:t>
            </a:r>
            <a:r>
              <a:rPr lang="en-US" sz="2000" i="1" dirty="0"/>
              <a:t>Business Higher Education Framework (BHEF) Data Science and Analytics (</a:t>
            </a:r>
            <a:r>
              <a:rPr lang="en-US" sz="2000" i="1" dirty="0" smtClean="0"/>
              <a:t>DSA) Competency </a:t>
            </a:r>
            <a:r>
              <a:rPr lang="en-US" sz="2000" i="1" dirty="0"/>
              <a:t>Map (</a:t>
            </a:r>
            <a:r>
              <a:rPr lang="en-US" sz="2000" i="1" dirty="0" smtClean="0"/>
              <a:t>2016)</a:t>
            </a:r>
          </a:p>
          <a:p>
            <a:pPr marL="344488" indent="-342900">
              <a:lnSpc>
                <a:spcPct val="150000"/>
              </a:lnSpc>
              <a:buFont typeface="Arial" pitchFamily="34" charset="0"/>
              <a:buChar char="•"/>
            </a:pPr>
            <a:r>
              <a:rPr lang="en-US" sz="2000" i="1" dirty="0" smtClean="0"/>
              <a:t>Business </a:t>
            </a:r>
            <a:r>
              <a:rPr lang="en-US" sz="2000" i="1" dirty="0"/>
              <a:t>Analytics Curriculum for Undergraduate Majors (2015)</a:t>
            </a:r>
            <a:endParaRPr lang="en-US" sz="2000" dirty="0" smtClean="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149</a:t>
            </a:fld>
            <a:endParaRPr lang="en-US" altLang="en-US" dirty="0"/>
          </a:p>
        </p:txBody>
      </p:sp>
    </p:spTree>
    <p:extLst>
      <p:ext uri="{BB962C8B-B14F-4D97-AF65-F5344CB8AC3E}">
        <p14:creationId xmlns:p14="http://schemas.microsoft.com/office/powerpoint/2010/main" val="422611147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buClrTx/>
              <a:buFontTx/>
              <a:buNone/>
              <a:defRPr/>
            </a:pPr>
            <a:r>
              <a:rPr lang="en-US" sz="2800" b="1" dirty="0">
                <a:solidFill>
                  <a:srgbClr val="CC3300"/>
                </a:solidFill>
                <a:effectLst>
                  <a:outerShdw blurRad="38100" dist="38100" dir="2700000" algn="tl">
                    <a:srgbClr val="000000"/>
                  </a:outerShdw>
                </a:effectLst>
                <a:ea typeface="Droid Sans Fallback" charset="0"/>
                <a:cs typeface="Droid Sans Fallback" charset="0"/>
              </a:rPr>
              <a:t>Variety</a:t>
            </a:r>
          </a:p>
        </p:txBody>
      </p:sp>
      <p:pic>
        <p:nvPicPr>
          <p:cNvPr id="18435" name="Picture 2"/>
          <p:cNvPicPr>
            <a:picLocks noChangeAspect="1" noChangeArrowheads="1"/>
          </p:cNvPicPr>
          <p:nvPr/>
        </p:nvPicPr>
        <p:blipFill>
          <a:blip r:embed="rId3"/>
          <a:srcRect/>
          <a:stretch>
            <a:fillRect/>
          </a:stretch>
        </p:blipFill>
        <p:spPr bwMode="auto">
          <a:xfrm>
            <a:off x="1390650" y="1600200"/>
            <a:ext cx="6362700" cy="4525963"/>
          </a:xfrm>
          <a:prstGeom prst="rect">
            <a:avLst/>
          </a:prstGeom>
          <a:noFill/>
          <a:ln w="9525">
            <a:noFill/>
            <a:round/>
            <a:headEnd/>
            <a:tailEnd/>
          </a:ln>
          <a:effectLst/>
        </p:spPr>
      </p:pic>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15</a:t>
            </a:fld>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768350" y="228600"/>
            <a:ext cx="80772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defRPr/>
            </a:pPr>
            <a:r>
              <a:rPr lang="en-US" sz="2800" b="1" dirty="0" smtClean="0">
                <a:solidFill>
                  <a:srgbClr val="CC3300"/>
                </a:solidFill>
                <a:effectLst>
                  <a:outerShdw blurRad="38100" dist="38100" dir="2700000" algn="tl">
                    <a:srgbClr val="000000"/>
                  </a:outerShdw>
                </a:effectLst>
              </a:rPr>
              <a:t>Discipline Definition Assignment</a:t>
            </a:r>
            <a:r>
              <a:rPr lang="en-US" sz="2800" b="1" dirty="0" smtClean="0">
                <a:solidFill>
                  <a:srgbClr val="CC3300"/>
                </a:solidFill>
                <a:effectLst>
                  <a:outerShdw blurRad="38100" dist="38100" dir="2700000" algn="tl">
                    <a:srgbClr val="000000"/>
                  </a:outerShdw>
                </a:effectLst>
                <a:ea typeface="Droid Sans Fallback" charset="0"/>
                <a:cs typeface="Droid Sans Fallback" charset="0"/>
              </a:rPr>
              <a:t> </a:t>
            </a:r>
            <a:endParaRPr lang="en-US" sz="2800" b="1" dirty="0">
              <a:solidFill>
                <a:srgbClr val="CC3300"/>
              </a:solidFill>
              <a:effectLst>
                <a:outerShdw blurRad="38100" dist="38100" dir="2700000" algn="tl">
                  <a:srgbClr val="000000"/>
                </a:outerShdw>
              </a:effectLst>
              <a:ea typeface="Droid Sans Fallback" charset="0"/>
              <a:cs typeface="Droid Sans Fallback" charset="0"/>
            </a:endParaRPr>
          </a:p>
        </p:txBody>
      </p:sp>
      <p:sp>
        <p:nvSpPr>
          <p:cNvPr id="23554" name="Text Box 2"/>
          <p:cNvSpPr txBox="1">
            <a:spLocks noChangeArrowheads="1"/>
          </p:cNvSpPr>
          <p:nvPr/>
        </p:nvSpPr>
        <p:spPr bwMode="auto">
          <a:xfrm>
            <a:off x="381000" y="1268413"/>
            <a:ext cx="8464550" cy="4903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1pPr>
            <a:lvl2pPr marL="739775" indent="-28257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2pPr>
            <a:lvl3pPr marL="1082675" indent="-2254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9pPr>
          </a:lstStyle>
          <a:p>
            <a:pPr marL="344488" indent="-342900" algn="just">
              <a:lnSpc>
                <a:spcPct val="150000"/>
              </a:lnSpc>
              <a:buFont typeface="Arial" pitchFamily="34" charset="0"/>
              <a:buChar char="•"/>
            </a:pPr>
            <a:r>
              <a:rPr lang="en-US" sz="2400" dirty="0" smtClean="0"/>
              <a:t>Study the reports and their supporting evidences to better understand the dialogues that have been made to define </a:t>
            </a:r>
            <a:r>
              <a:rPr lang="en-US" sz="2400" dirty="0"/>
              <a:t>the data science discipline and its knowledge areas  </a:t>
            </a:r>
          </a:p>
          <a:p>
            <a:pPr marL="344488" indent="-342900" algn="just">
              <a:lnSpc>
                <a:spcPct val="150000"/>
              </a:lnSpc>
              <a:buFont typeface="Arial" pitchFamily="34" charset="0"/>
              <a:buChar char="•"/>
            </a:pPr>
            <a:r>
              <a:rPr lang="en-US" sz="2400" dirty="0"/>
              <a:t>What is the difference and commonalities between each of the </a:t>
            </a:r>
            <a:r>
              <a:rPr lang="en-US" sz="2400" dirty="0" smtClean="0"/>
              <a:t>findings</a:t>
            </a:r>
          </a:p>
          <a:p>
            <a:pPr marL="344488" indent="-342900" algn="just">
              <a:lnSpc>
                <a:spcPct val="150000"/>
              </a:lnSpc>
              <a:buFont typeface="Arial" pitchFamily="34" charset="0"/>
              <a:buChar char="•"/>
            </a:pPr>
            <a:r>
              <a:rPr lang="en-US" sz="2400" dirty="0" smtClean="0"/>
              <a:t>How do they reach to such areas</a:t>
            </a:r>
            <a:endParaRPr lang="en-US" sz="2400" dirty="0"/>
          </a:p>
          <a:p>
            <a:pPr marL="344488" indent="-342900" algn="just">
              <a:lnSpc>
                <a:spcPct val="150000"/>
              </a:lnSpc>
              <a:buFont typeface="Arial" pitchFamily="34" charset="0"/>
              <a:buChar char="•"/>
            </a:pPr>
            <a:r>
              <a:rPr lang="en-US" sz="2400" dirty="0"/>
              <a:t>Which finding can be adopted and why</a:t>
            </a:r>
            <a:r>
              <a:rPr lang="en-US" sz="2400" dirty="0" smtClean="0"/>
              <a:t>?</a:t>
            </a:r>
            <a:endParaRPr lang="en-US" sz="2400" dirty="0"/>
          </a:p>
          <a:p>
            <a:pPr marL="344488" indent="-342900" algn="just">
              <a:lnSpc>
                <a:spcPct val="150000"/>
              </a:lnSpc>
              <a:buFont typeface="Arial" pitchFamily="34" charset="0"/>
              <a:buChar char="•"/>
            </a:pPr>
            <a:r>
              <a:rPr lang="en-US" sz="2400" dirty="0"/>
              <a:t>Evaluate your own curriculum </a:t>
            </a:r>
            <a:endParaRPr lang="en-US" sz="2400" dirty="0" smtClean="0"/>
          </a:p>
          <a:p>
            <a:pPr marL="344488" indent="-342900" algn="just">
              <a:lnSpc>
                <a:spcPct val="150000"/>
              </a:lnSpc>
              <a:buFont typeface="Arial" pitchFamily="34" charset="0"/>
              <a:buChar char="•"/>
            </a:pPr>
            <a:r>
              <a:rPr lang="en-US" sz="2400" dirty="0" smtClean="0"/>
              <a:t>Undergraduate level curriculums</a:t>
            </a:r>
          </a:p>
          <a:p>
            <a:pPr marL="344488" indent="-342900" algn="just">
              <a:lnSpc>
                <a:spcPct val="150000"/>
              </a:lnSpc>
              <a:buFont typeface="Arial" pitchFamily="34" charset="0"/>
              <a:buChar char="•"/>
            </a:pPr>
            <a:endParaRPr lang="en-US" sz="2400" dirty="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150</a:t>
            </a:fld>
            <a:endParaRPr lang="en-US" altLang="en-US" dirty="0"/>
          </a:p>
        </p:txBody>
      </p:sp>
    </p:spTree>
    <p:extLst>
      <p:ext uri="{BB962C8B-B14F-4D97-AF65-F5344CB8AC3E}">
        <p14:creationId xmlns:p14="http://schemas.microsoft.com/office/powerpoint/2010/main" val="19658817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768350" y="228600"/>
            <a:ext cx="80772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defRPr/>
            </a:pPr>
            <a:r>
              <a:rPr lang="en-US" sz="2800" b="1" dirty="0" smtClean="0">
                <a:solidFill>
                  <a:srgbClr val="CC3300"/>
                </a:solidFill>
                <a:effectLst>
                  <a:outerShdw blurRad="38100" dist="38100" dir="2700000" algn="tl">
                    <a:srgbClr val="000000"/>
                  </a:outerShdw>
                </a:effectLst>
                <a:ea typeface="Droid Sans Fallback" charset="0"/>
                <a:cs typeface="Droid Sans Fallback" charset="0"/>
              </a:rPr>
              <a:t>Assignment-I: </a:t>
            </a:r>
            <a:r>
              <a:rPr lang="en-US" sz="2800" dirty="0"/>
              <a:t>Paper Review</a:t>
            </a:r>
          </a:p>
          <a:p>
            <a:pPr algn="ctr">
              <a:buClrTx/>
              <a:buFontTx/>
              <a:buNone/>
              <a:defRPr/>
            </a:pPr>
            <a:r>
              <a:rPr lang="en-US" sz="2800" b="1" dirty="0" smtClean="0">
                <a:solidFill>
                  <a:srgbClr val="CC3300"/>
                </a:solidFill>
                <a:effectLst>
                  <a:outerShdw blurRad="38100" dist="38100" dir="2700000" algn="tl">
                    <a:srgbClr val="000000"/>
                  </a:outerShdw>
                </a:effectLst>
                <a:ea typeface="Droid Sans Fallback" charset="0"/>
                <a:cs typeface="Droid Sans Fallback" charset="0"/>
              </a:rPr>
              <a:t> </a:t>
            </a:r>
            <a:endParaRPr lang="en-US" sz="2800" b="1" dirty="0">
              <a:solidFill>
                <a:srgbClr val="CC3300"/>
              </a:solidFill>
              <a:effectLst>
                <a:outerShdw blurRad="38100" dist="38100" dir="2700000" algn="tl">
                  <a:srgbClr val="000000"/>
                </a:outerShdw>
              </a:effectLst>
              <a:ea typeface="Droid Sans Fallback" charset="0"/>
              <a:cs typeface="Droid Sans Fallback" charset="0"/>
            </a:endParaRPr>
          </a:p>
        </p:txBody>
      </p:sp>
      <p:sp>
        <p:nvSpPr>
          <p:cNvPr id="23554" name="Text Box 2"/>
          <p:cNvSpPr txBox="1">
            <a:spLocks noChangeArrowheads="1"/>
          </p:cNvSpPr>
          <p:nvPr/>
        </p:nvSpPr>
        <p:spPr bwMode="auto">
          <a:xfrm>
            <a:off x="381000" y="1093788"/>
            <a:ext cx="7948612" cy="4903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1pPr>
            <a:lvl2pPr marL="739775" indent="-28257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2pPr>
            <a:lvl3pPr marL="1082675" indent="-2254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9pPr>
          </a:lstStyle>
          <a:p>
            <a:pPr algn="just">
              <a:lnSpc>
                <a:spcPct val="150000"/>
              </a:lnSpc>
              <a:buFont typeface="Arial" pitchFamily="34" charset="0"/>
              <a:buChar char="•"/>
            </a:pPr>
            <a:r>
              <a:rPr lang="en-US" sz="2400" dirty="0" smtClean="0"/>
              <a:t>Select one research paper that tried to conceptualize data science as a new discipline</a:t>
            </a:r>
          </a:p>
          <a:p>
            <a:pPr lvl="1" algn="just">
              <a:lnSpc>
                <a:spcPct val="150000"/>
              </a:lnSpc>
              <a:buFont typeface="Arial" pitchFamily="34" charset="0"/>
              <a:buChar char="•"/>
            </a:pPr>
            <a:r>
              <a:rPr lang="en-US" sz="2400" dirty="0" smtClean="0"/>
              <a:t>How was data science defined or conceptualized </a:t>
            </a:r>
          </a:p>
          <a:p>
            <a:pPr lvl="1" algn="just">
              <a:lnSpc>
                <a:spcPct val="150000"/>
              </a:lnSpc>
              <a:buFont typeface="Arial" pitchFamily="34" charset="0"/>
              <a:buChar char="•"/>
            </a:pPr>
            <a:r>
              <a:rPr lang="en-US" sz="2400" dirty="0" smtClean="0"/>
              <a:t>What are the sub knowledge areas of the discipline</a:t>
            </a:r>
          </a:p>
          <a:p>
            <a:pPr lvl="1" algn="just">
              <a:lnSpc>
                <a:spcPct val="150000"/>
              </a:lnSpc>
              <a:buFont typeface="Arial" pitchFamily="34" charset="0"/>
              <a:buChar char="•"/>
            </a:pPr>
            <a:r>
              <a:rPr lang="en-US" sz="2400" dirty="0" smtClean="0"/>
              <a:t>What is the limitation of the conceptualization as compared with the accepted definition </a:t>
            </a:r>
          </a:p>
          <a:p>
            <a:pPr lvl="1" algn="just">
              <a:lnSpc>
                <a:spcPct val="150000"/>
              </a:lnSpc>
              <a:buFont typeface="Arial" pitchFamily="34" charset="0"/>
              <a:buChar char="•"/>
            </a:pPr>
            <a:endParaRPr lang="en-US" sz="2400" dirty="0" smtClean="0"/>
          </a:p>
          <a:p>
            <a:pPr lvl="2" algn="just">
              <a:lnSpc>
                <a:spcPct val="150000"/>
              </a:lnSpc>
              <a:buFont typeface="Arial" pitchFamily="34" charset="0"/>
              <a:buChar char="•"/>
            </a:pPr>
            <a:endParaRPr lang="en-US" sz="2400" dirty="0" smtClean="0"/>
          </a:p>
          <a:p>
            <a:pPr lvl="2" algn="just">
              <a:lnSpc>
                <a:spcPct val="150000"/>
              </a:lnSpc>
              <a:buFont typeface="Arial" pitchFamily="34" charset="0"/>
              <a:buChar char="•"/>
            </a:pPr>
            <a:endParaRPr lang="en-US" sz="2400" dirty="0" smtClean="0"/>
          </a:p>
          <a:p>
            <a:pPr lvl="1" algn="just">
              <a:lnSpc>
                <a:spcPct val="150000"/>
              </a:lnSpc>
              <a:buFont typeface="Arial" pitchFamily="34" charset="0"/>
              <a:buChar char="•"/>
            </a:pPr>
            <a:endParaRPr lang="en-US" sz="2400" dirty="0" smtClean="0"/>
          </a:p>
          <a:p>
            <a:pPr lvl="1" algn="just">
              <a:lnSpc>
                <a:spcPct val="150000"/>
              </a:lnSpc>
              <a:buFont typeface="Arial" pitchFamily="34" charset="0"/>
              <a:buChar char="•"/>
            </a:pPr>
            <a:endParaRPr lang="en-US" sz="2400" dirty="0" smtClean="0"/>
          </a:p>
          <a:p>
            <a:pPr algn="just">
              <a:lnSpc>
                <a:spcPct val="150000"/>
              </a:lnSpc>
              <a:spcBef>
                <a:spcPts val="788"/>
              </a:spcBef>
              <a:buClrTx/>
              <a:buSzPct val="90000"/>
              <a:buFont typeface="Wingdings" pitchFamily="2" charset="2"/>
              <a:buChar char="q"/>
              <a:defRPr/>
            </a:pPr>
            <a:endParaRPr lang="en-US" sz="2400" dirty="0" smtClean="0"/>
          </a:p>
          <a:p>
            <a:pPr algn="just">
              <a:lnSpc>
                <a:spcPct val="150000"/>
              </a:lnSpc>
              <a:spcBef>
                <a:spcPts val="788"/>
              </a:spcBef>
              <a:buClrTx/>
              <a:buSzPct val="90000"/>
              <a:buFont typeface="Wingdings" pitchFamily="2" charset="2"/>
              <a:buChar char="q"/>
              <a:defRPr/>
            </a:pPr>
            <a:endParaRPr lang="en-US" sz="2400" dirty="0" smtClean="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151</a:t>
            </a:fld>
            <a:endParaRPr lang="en-US" altLang="en-US" dirty="0"/>
          </a:p>
        </p:txBody>
      </p:sp>
    </p:spTree>
    <p:extLst>
      <p:ext uri="{BB962C8B-B14F-4D97-AF65-F5344CB8AC3E}">
        <p14:creationId xmlns:p14="http://schemas.microsoft.com/office/powerpoint/2010/main" val="367610287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768350" y="228600"/>
            <a:ext cx="80772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defRPr/>
            </a:pPr>
            <a:r>
              <a:rPr lang="en-US" sz="2800" b="1" dirty="0" smtClean="0">
                <a:solidFill>
                  <a:srgbClr val="CC3300"/>
                </a:solidFill>
                <a:effectLst>
                  <a:outerShdw blurRad="38100" dist="38100" dir="2700000" algn="tl">
                    <a:srgbClr val="000000"/>
                  </a:outerShdw>
                </a:effectLst>
                <a:ea typeface="Droid Sans Fallback" charset="0"/>
                <a:cs typeface="Droid Sans Fallback" charset="0"/>
              </a:rPr>
              <a:t>Assignment-II: </a:t>
            </a:r>
            <a:r>
              <a:rPr lang="en-US" sz="2800" dirty="0"/>
              <a:t>Data Science Project</a:t>
            </a:r>
          </a:p>
        </p:txBody>
      </p:sp>
      <p:sp>
        <p:nvSpPr>
          <p:cNvPr id="23554" name="Text Box 2"/>
          <p:cNvSpPr txBox="1">
            <a:spLocks noChangeArrowheads="1"/>
          </p:cNvSpPr>
          <p:nvPr/>
        </p:nvSpPr>
        <p:spPr bwMode="auto">
          <a:xfrm>
            <a:off x="533400" y="1268413"/>
            <a:ext cx="8229600" cy="4903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1pPr>
            <a:lvl2pPr marL="739775" indent="-28257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2pPr>
            <a:lvl3pPr marL="1082675" indent="-2254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9pPr>
          </a:lstStyle>
          <a:p>
            <a:pPr lvl="1">
              <a:lnSpc>
                <a:spcPct val="150000"/>
              </a:lnSpc>
              <a:buFont typeface="Arial" pitchFamily="34" charset="0"/>
              <a:buChar char="•"/>
            </a:pPr>
            <a:r>
              <a:rPr lang="en-US" sz="2000" dirty="0" smtClean="0"/>
              <a:t>Identify a problem that need a data driven solution in Ethiopia</a:t>
            </a:r>
          </a:p>
          <a:p>
            <a:pPr lvl="2">
              <a:lnSpc>
                <a:spcPct val="150000"/>
              </a:lnSpc>
              <a:buFont typeface="Arial" pitchFamily="34" charset="0"/>
              <a:buChar char="•"/>
            </a:pPr>
            <a:r>
              <a:rPr lang="en-US" sz="1800" dirty="0" smtClean="0"/>
              <a:t>E.g. cannot access the research data produced by Ethiopian universities  </a:t>
            </a:r>
          </a:p>
          <a:p>
            <a:pPr lvl="1">
              <a:lnSpc>
                <a:spcPct val="150000"/>
              </a:lnSpc>
              <a:buFont typeface="Arial" pitchFamily="34" charset="0"/>
              <a:buChar char="•"/>
            </a:pPr>
            <a:r>
              <a:rPr lang="en-US" sz="2000" dirty="0" smtClean="0"/>
              <a:t>Describe why this is a problem</a:t>
            </a:r>
          </a:p>
          <a:p>
            <a:pPr lvl="2">
              <a:lnSpc>
                <a:spcPct val="150000"/>
              </a:lnSpc>
              <a:buFont typeface="Arial" pitchFamily="34" charset="0"/>
              <a:buChar char="•"/>
            </a:pPr>
            <a:r>
              <a:rPr lang="en-US" sz="1800" dirty="0" smtClean="0"/>
              <a:t>e.g. additional cost for data collection, not possible to compare experimental results, lack of transparency on the research procedure they followed, not convinced with their findings, decrease education quality</a:t>
            </a:r>
          </a:p>
          <a:p>
            <a:pPr lvl="1">
              <a:lnSpc>
                <a:spcPct val="150000"/>
              </a:lnSpc>
              <a:buFont typeface="Arial" pitchFamily="34" charset="0"/>
              <a:buChar char="•"/>
            </a:pPr>
            <a:r>
              <a:rPr lang="en-US" sz="2400" dirty="0" smtClean="0"/>
              <a:t>Identify stakeholders</a:t>
            </a:r>
          </a:p>
          <a:p>
            <a:pPr lvl="2">
              <a:lnSpc>
                <a:spcPct val="150000"/>
              </a:lnSpc>
              <a:buFont typeface="Arial" pitchFamily="34" charset="0"/>
              <a:buChar char="•"/>
            </a:pPr>
            <a:r>
              <a:rPr lang="en-US" sz="1800" dirty="0"/>
              <a:t>MOE, Universities</a:t>
            </a:r>
          </a:p>
          <a:p>
            <a:pPr lvl="1">
              <a:lnSpc>
                <a:spcPct val="150000"/>
              </a:lnSpc>
              <a:buFont typeface="Arial" pitchFamily="34" charset="0"/>
              <a:buChar char="•"/>
            </a:pPr>
            <a:endParaRPr lang="en-US" sz="2400" dirty="0" smtClean="0"/>
          </a:p>
          <a:p>
            <a:pPr>
              <a:lnSpc>
                <a:spcPct val="150000"/>
              </a:lnSpc>
              <a:spcBef>
                <a:spcPts val="788"/>
              </a:spcBef>
              <a:buClrTx/>
              <a:buSzPct val="90000"/>
              <a:buFont typeface="Wingdings" pitchFamily="2" charset="2"/>
              <a:buChar char="q"/>
              <a:defRPr/>
            </a:pPr>
            <a:endParaRPr lang="en-US" sz="2400" dirty="0" smtClean="0"/>
          </a:p>
          <a:p>
            <a:pPr>
              <a:lnSpc>
                <a:spcPct val="150000"/>
              </a:lnSpc>
              <a:spcBef>
                <a:spcPts val="788"/>
              </a:spcBef>
              <a:buClrTx/>
              <a:buSzPct val="90000"/>
              <a:buFont typeface="Wingdings" pitchFamily="2" charset="2"/>
              <a:buChar char="q"/>
              <a:defRPr/>
            </a:pPr>
            <a:endParaRPr lang="en-US" sz="2400" dirty="0" smtClean="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152</a:t>
            </a:fld>
            <a:endParaRPr lang="en-US" altLang="en-US" dirty="0"/>
          </a:p>
        </p:txBody>
      </p:sp>
    </p:spTree>
    <p:extLst>
      <p:ext uri="{BB962C8B-B14F-4D97-AF65-F5344CB8AC3E}">
        <p14:creationId xmlns:p14="http://schemas.microsoft.com/office/powerpoint/2010/main" val="367610287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768350" y="228600"/>
            <a:ext cx="80772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defRPr/>
            </a:pPr>
            <a:r>
              <a:rPr lang="en-US" sz="2800" b="1" dirty="0">
                <a:solidFill>
                  <a:srgbClr val="CC3300"/>
                </a:solidFill>
                <a:effectLst>
                  <a:outerShdw blurRad="38100" dist="38100" dir="2700000" algn="tl">
                    <a:srgbClr val="000000"/>
                  </a:outerShdw>
                </a:effectLst>
                <a:ea typeface="Droid Sans Fallback" charset="0"/>
                <a:cs typeface="Droid Sans Fallback" charset="0"/>
              </a:rPr>
              <a:t>Assignment-II: </a:t>
            </a:r>
            <a:r>
              <a:rPr lang="en-US" sz="2800" dirty="0"/>
              <a:t>Data Science Project</a:t>
            </a:r>
          </a:p>
        </p:txBody>
      </p:sp>
      <p:sp>
        <p:nvSpPr>
          <p:cNvPr id="23554" name="Text Box 2"/>
          <p:cNvSpPr txBox="1">
            <a:spLocks noChangeArrowheads="1"/>
          </p:cNvSpPr>
          <p:nvPr/>
        </p:nvSpPr>
        <p:spPr bwMode="auto">
          <a:xfrm>
            <a:off x="814388" y="1093788"/>
            <a:ext cx="7948612" cy="4903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1pPr>
            <a:lvl2pPr marL="739775" indent="-28257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2pPr>
            <a:lvl3pPr marL="1082675" indent="-2254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9pPr>
          </a:lstStyle>
          <a:p>
            <a:pPr>
              <a:lnSpc>
                <a:spcPct val="150000"/>
              </a:lnSpc>
              <a:buFont typeface="Arial" pitchFamily="34" charset="0"/>
              <a:buChar char="•"/>
            </a:pPr>
            <a:r>
              <a:rPr lang="en-US" sz="2400" dirty="0" smtClean="0"/>
              <a:t>Proposed Data Science Solution</a:t>
            </a:r>
          </a:p>
          <a:p>
            <a:pPr lvl="1">
              <a:lnSpc>
                <a:spcPct val="150000"/>
              </a:lnSpc>
              <a:buFont typeface="Arial" pitchFamily="34" charset="0"/>
              <a:buChar char="•"/>
            </a:pPr>
            <a:r>
              <a:rPr lang="en-US" sz="1800" dirty="0" smtClean="0"/>
              <a:t>Plan your own data science solution for the problem mentioned (e.g. having a national research data portal) </a:t>
            </a:r>
          </a:p>
          <a:p>
            <a:pPr lvl="1">
              <a:lnSpc>
                <a:spcPct val="150000"/>
              </a:lnSpc>
              <a:buFont typeface="Arial" pitchFamily="34" charset="0"/>
              <a:buChar char="•"/>
            </a:pPr>
            <a:r>
              <a:rPr lang="en-US" sz="1800" dirty="0" smtClean="0"/>
              <a:t>Convince readers how this can be a solution (use literature, experience of other countries, your own analogy)</a:t>
            </a:r>
          </a:p>
          <a:p>
            <a:pPr>
              <a:lnSpc>
                <a:spcPct val="150000"/>
              </a:lnSpc>
              <a:buFont typeface="Arial" pitchFamily="34" charset="0"/>
              <a:buChar char="•"/>
            </a:pPr>
            <a:r>
              <a:rPr lang="en-US" sz="2400" dirty="0" smtClean="0"/>
              <a:t>Implementation plan</a:t>
            </a:r>
          </a:p>
          <a:p>
            <a:pPr lvl="1">
              <a:lnSpc>
                <a:spcPct val="150000"/>
              </a:lnSpc>
              <a:buFont typeface="Arial" pitchFamily="34" charset="0"/>
              <a:buChar char="•"/>
            </a:pPr>
            <a:r>
              <a:rPr lang="en-US" sz="1800" dirty="0"/>
              <a:t>Detail activities to be done </a:t>
            </a:r>
          </a:p>
          <a:p>
            <a:pPr lvl="1">
              <a:lnSpc>
                <a:spcPct val="150000"/>
              </a:lnSpc>
              <a:buFont typeface="Arial" pitchFamily="34" charset="0"/>
              <a:buChar char="•"/>
            </a:pPr>
            <a:r>
              <a:rPr lang="en-US" sz="1800" dirty="0"/>
              <a:t>Resources needed to implement</a:t>
            </a:r>
          </a:p>
          <a:p>
            <a:pPr lvl="2">
              <a:lnSpc>
                <a:spcPct val="150000"/>
              </a:lnSpc>
              <a:buFont typeface="Arial" pitchFamily="34" charset="0"/>
              <a:buChar char="•"/>
            </a:pPr>
            <a:r>
              <a:rPr lang="en-US" sz="1800" dirty="0"/>
              <a:t>Software, programming languages, human resource</a:t>
            </a:r>
          </a:p>
          <a:p>
            <a:pPr lvl="1">
              <a:lnSpc>
                <a:spcPct val="150000"/>
              </a:lnSpc>
              <a:buFont typeface="Arial" pitchFamily="34" charset="0"/>
              <a:buChar char="•"/>
            </a:pPr>
            <a:endParaRPr lang="en-US" sz="2400" dirty="0" smtClean="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153</a:t>
            </a:fld>
            <a:endParaRPr lang="en-US" altLang="en-US" dirty="0"/>
          </a:p>
        </p:txBody>
      </p:sp>
    </p:spTree>
    <p:extLst>
      <p:ext uri="{BB962C8B-B14F-4D97-AF65-F5344CB8AC3E}">
        <p14:creationId xmlns:p14="http://schemas.microsoft.com/office/powerpoint/2010/main" val="367610287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768350" y="304800"/>
            <a:ext cx="807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defRPr/>
            </a:pPr>
            <a:r>
              <a:rPr lang="en-US" sz="2800" b="1" dirty="0" smtClean="0">
                <a:solidFill>
                  <a:srgbClr val="CC3300"/>
                </a:solidFill>
                <a:effectLst>
                  <a:outerShdw blurRad="38100" dist="38100" dir="2700000" algn="tl">
                    <a:srgbClr val="000000"/>
                  </a:outerShdw>
                </a:effectLst>
                <a:ea typeface="Droid Sans Fallback" charset="0"/>
                <a:cs typeface="Droid Sans Fallback" charset="0"/>
              </a:rPr>
              <a:t>Assignment-III: </a:t>
            </a:r>
            <a:r>
              <a:rPr lang="en-US" sz="2800" dirty="0" smtClean="0"/>
              <a:t>Data Analytics </a:t>
            </a:r>
            <a:endParaRPr lang="en-US" sz="2800" dirty="0"/>
          </a:p>
        </p:txBody>
      </p:sp>
      <p:sp>
        <p:nvSpPr>
          <p:cNvPr id="23554" name="Text Box 2"/>
          <p:cNvSpPr txBox="1">
            <a:spLocks noChangeArrowheads="1"/>
          </p:cNvSpPr>
          <p:nvPr/>
        </p:nvSpPr>
        <p:spPr bwMode="auto">
          <a:xfrm>
            <a:off x="762000" y="990600"/>
            <a:ext cx="7948612" cy="4903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1pPr>
            <a:lvl2pPr marL="739775" indent="-28257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2pPr>
            <a:lvl3pPr marL="1082675" indent="-2254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9pPr>
          </a:lstStyle>
          <a:p>
            <a:pPr>
              <a:lnSpc>
                <a:spcPct val="150000"/>
              </a:lnSpc>
              <a:buFont typeface="Arial" pitchFamily="34" charset="0"/>
              <a:buChar char="•"/>
            </a:pPr>
            <a:r>
              <a:rPr lang="en-US" sz="2400" dirty="0"/>
              <a:t>Identify a problem that need a data analytics </a:t>
            </a:r>
            <a:r>
              <a:rPr lang="en-US" sz="2400" dirty="0" smtClean="0"/>
              <a:t>solution from the following domains</a:t>
            </a:r>
          </a:p>
          <a:p>
            <a:pPr lvl="1">
              <a:lnSpc>
                <a:spcPct val="150000"/>
              </a:lnSpc>
              <a:buFont typeface="Arial" pitchFamily="34" charset="0"/>
              <a:buChar char="•"/>
            </a:pPr>
            <a:r>
              <a:rPr lang="en-US" sz="2400" dirty="0" smtClean="0"/>
              <a:t>Healthcare </a:t>
            </a:r>
          </a:p>
          <a:p>
            <a:pPr lvl="1">
              <a:lnSpc>
                <a:spcPct val="150000"/>
              </a:lnSpc>
              <a:buFont typeface="Arial" pitchFamily="34" charset="0"/>
              <a:buChar char="•"/>
            </a:pPr>
            <a:r>
              <a:rPr lang="en-US" sz="2400" dirty="0" smtClean="0"/>
              <a:t>Finance etc…</a:t>
            </a:r>
            <a:endParaRPr lang="en-US" sz="2400" dirty="0"/>
          </a:p>
          <a:p>
            <a:pPr>
              <a:lnSpc>
                <a:spcPct val="150000"/>
              </a:lnSpc>
              <a:buFont typeface="Arial" pitchFamily="34" charset="0"/>
              <a:buChar char="•"/>
            </a:pPr>
            <a:r>
              <a:rPr lang="en-US" sz="2400" dirty="0" smtClean="0"/>
              <a:t>Plan the data source </a:t>
            </a:r>
          </a:p>
          <a:p>
            <a:pPr lvl="1">
              <a:lnSpc>
                <a:spcPct val="150000"/>
              </a:lnSpc>
              <a:buFont typeface="Arial" pitchFamily="34" charset="0"/>
              <a:buChar char="•"/>
            </a:pPr>
            <a:r>
              <a:rPr lang="en-US" sz="1800" dirty="0" smtClean="0"/>
              <a:t>Extract data from the web </a:t>
            </a:r>
          </a:p>
          <a:p>
            <a:pPr lvl="1">
              <a:lnSpc>
                <a:spcPct val="150000"/>
              </a:lnSpc>
              <a:buFont typeface="Arial" pitchFamily="34" charset="0"/>
              <a:buChar char="•"/>
            </a:pPr>
            <a:r>
              <a:rPr lang="en-US" sz="1800" dirty="0" smtClean="0"/>
              <a:t>Preprocess the data </a:t>
            </a:r>
          </a:p>
          <a:p>
            <a:pPr>
              <a:lnSpc>
                <a:spcPct val="150000"/>
              </a:lnSpc>
              <a:buFont typeface="Arial" pitchFamily="34" charset="0"/>
              <a:buChar char="•"/>
            </a:pPr>
            <a:r>
              <a:rPr lang="en-US" sz="2400" dirty="0" smtClean="0"/>
              <a:t>Build a Model</a:t>
            </a:r>
          </a:p>
          <a:p>
            <a:pPr lvl="1">
              <a:lnSpc>
                <a:spcPct val="150000"/>
              </a:lnSpc>
              <a:buFont typeface="Arial" pitchFamily="34" charset="0"/>
              <a:buChar char="•"/>
            </a:pPr>
            <a:endParaRPr lang="en-US" sz="1800" dirty="0"/>
          </a:p>
          <a:p>
            <a:pPr lvl="1">
              <a:lnSpc>
                <a:spcPct val="150000"/>
              </a:lnSpc>
              <a:buFont typeface="Arial" pitchFamily="34" charset="0"/>
              <a:buChar char="•"/>
            </a:pPr>
            <a:endParaRPr lang="en-US" sz="2400" dirty="0" smtClean="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154</a:t>
            </a:fld>
            <a:endParaRPr lang="en-US" altLang="en-US" dirty="0"/>
          </a:p>
        </p:txBody>
      </p:sp>
    </p:spTree>
    <p:extLst>
      <p:ext uri="{BB962C8B-B14F-4D97-AF65-F5344CB8AC3E}">
        <p14:creationId xmlns:p14="http://schemas.microsoft.com/office/powerpoint/2010/main" val="148454859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ext Box 1"/>
          <p:cNvSpPr txBox="1">
            <a:spLocks noChangeArrowheads="1"/>
          </p:cNvSpPr>
          <p:nvPr/>
        </p:nvSpPr>
        <p:spPr bwMode="auto">
          <a:xfrm>
            <a:off x="768350" y="117475"/>
            <a:ext cx="8077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buClrTx/>
              <a:buFontTx/>
              <a:buNone/>
              <a:defRPr/>
            </a:pPr>
            <a:r>
              <a:rPr lang="en-US" sz="2800" b="1" dirty="0">
                <a:solidFill>
                  <a:srgbClr val="CC3300"/>
                </a:solidFill>
                <a:effectLst>
                  <a:outerShdw blurRad="38100" dist="38100" dir="2700000" algn="tl">
                    <a:srgbClr val="000000"/>
                  </a:outerShdw>
                </a:effectLst>
                <a:ea typeface="Droid Sans Fallback" charset="0"/>
                <a:cs typeface="Droid Sans Fallback" charset="0"/>
              </a:rPr>
              <a:t>Variety</a:t>
            </a:r>
          </a:p>
        </p:txBody>
      </p:sp>
      <p:sp>
        <p:nvSpPr>
          <p:cNvPr id="13314" name="Text Box 2"/>
          <p:cNvSpPr txBox="1">
            <a:spLocks noChangeArrowheads="1"/>
          </p:cNvSpPr>
          <p:nvPr/>
        </p:nvSpPr>
        <p:spPr bwMode="auto">
          <a:xfrm>
            <a:off x="814388" y="949325"/>
            <a:ext cx="7661275" cy="4903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9725" indent="-33972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1pPr>
            <a:lvl2pPr marL="739775" indent="-28257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2pPr>
            <a:lvl3pPr marL="1082675" indent="-22542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3pPr>
            <a:lvl4pPr marL="1598613" indent="-227013">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4pPr>
            <a:lvl5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9pPr>
          </a:lstStyle>
          <a:p>
            <a:pPr>
              <a:spcBef>
                <a:spcPts val="788"/>
              </a:spcBef>
              <a:buClr>
                <a:srgbClr val="CC3300"/>
              </a:buClr>
              <a:buSzPct val="90000"/>
              <a:buFont typeface="Monotype Sorts" charset="2"/>
              <a:buChar char=""/>
              <a:defRPr/>
            </a:pPr>
            <a:r>
              <a:rPr lang="en-US" sz="1800" dirty="0" smtClean="0"/>
              <a:t>Data today comes in all types of formats. </a:t>
            </a:r>
          </a:p>
          <a:p>
            <a:pPr lvl="2">
              <a:spcBef>
                <a:spcPts val="788"/>
              </a:spcBef>
              <a:buClr>
                <a:srgbClr val="33CC33"/>
              </a:buClr>
              <a:buSzPct val="75000"/>
              <a:buFont typeface="Webdings" pitchFamily="16" charset="2"/>
              <a:buChar char=""/>
              <a:defRPr/>
            </a:pPr>
            <a:r>
              <a:rPr lang="en-US" sz="1800" dirty="0" smtClean="0">
                <a:solidFill>
                  <a:srgbClr val="FF0000"/>
                </a:solidFill>
              </a:rPr>
              <a:t>Structured</a:t>
            </a:r>
          </a:p>
          <a:p>
            <a:pPr lvl="3">
              <a:spcBef>
                <a:spcPts val="788"/>
              </a:spcBef>
              <a:buFont typeface="Times New Roman" pitchFamily="16" charset="0"/>
              <a:buChar char="–"/>
              <a:defRPr/>
            </a:pPr>
            <a:r>
              <a:rPr lang="en-US" dirty="0" smtClean="0"/>
              <a:t>Relational </a:t>
            </a:r>
            <a:r>
              <a:rPr lang="en-US" dirty="0" smtClean="0"/>
              <a:t>database , social network </a:t>
            </a:r>
          </a:p>
          <a:p>
            <a:pPr lvl="2">
              <a:spcBef>
                <a:spcPts val="788"/>
              </a:spcBef>
              <a:buClr>
                <a:srgbClr val="33CC33"/>
              </a:buClr>
              <a:buSzPct val="75000"/>
              <a:buFont typeface="Webdings" pitchFamily="16" charset="2"/>
              <a:buChar char=""/>
              <a:defRPr/>
            </a:pPr>
            <a:r>
              <a:rPr lang="en-US" sz="1800" dirty="0" smtClean="0">
                <a:solidFill>
                  <a:srgbClr val="FF0000"/>
                </a:solidFill>
              </a:rPr>
              <a:t>Semi-structured Data </a:t>
            </a:r>
          </a:p>
          <a:p>
            <a:pPr lvl="3">
              <a:spcBef>
                <a:spcPts val="788"/>
              </a:spcBef>
              <a:buFont typeface="Times New Roman" pitchFamily="16" charset="0"/>
              <a:buChar char="–"/>
              <a:defRPr/>
            </a:pPr>
            <a:r>
              <a:rPr lang="en-US" sz="1800" dirty="0" smtClean="0"/>
              <a:t>XML</a:t>
            </a:r>
            <a:endParaRPr lang="en-US" sz="1800" dirty="0" smtClean="0"/>
          </a:p>
          <a:p>
            <a:pPr lvl="2">
              <a:spcBef>
                <a:spcPts val="788"/>
              </a:spcBef>
              <a:buClr>
                <a:srgbClr val="33CC33"/>
              </a:buClr>
              <a:buSzPct val="75000"/>
              <a:buFont typeface="Webdings" pitchFamily="16" charset="2"/>
              <a:buChar char=""/>
              <a:defRPr/>
            </a:pPr>
            <a:r>
              <a:rPr lang="en-US" sz="1800" dirty="0" smtClean="0">
                <a:solidFill>
                  <a:srgbClr val="FF0000"/>
                </a:solidFill>
              </a:rPr>
              <a:t>Unstructured </a:t>
            </a:r>
          </a:p>
          <a:p>
            <a:pPr lvl="3">
              <a:spcBef>
                <a:spcPts val="788"/>
              </a:spcBef>
              <a:buFont typeface="Times New Roman" pitchFamily="16" charset="0"/>
              <a:buChar char="–"/>
              <a:defRPr/>
            </a:pPr>
            <a:r>
              <a:rPr lang="en-US" sz="1800" dirty="0" smtClean="0"/>
              <a:t>text documents, email, video, </a:t>
            </a:r>
            <a:r>
              <a:rPr lang="en-US" sz="1800" dirty="0" smtClean="0"/>
              <a:t>audio</a:t>
            </a:r>
          </a:p>
          <a:p>
            <a:pPr lvl="3">
              <a:spcBef>
                <a:spcPts val="788"/>
              </a:spcBef>
              <a:buFont typeface="Times New Roman" pitchFamily="16" charset="0"/>
              <a:buChar char="–"/>
              <a:defRPr/>
            </a:pPr>
            <a:r>
              <a:rPr lang="en-US" sz="1800" dirty="0" smtClean="0"/>
              <a:t>Streaming </a:t>
            </a:r>
            <a:r>
              <a:rPr lang="en-US" sz="1800" dirty="0" smtClean="0"/>
              <a:t>Data </a:t>
            </a:r>
          </a:p>
          <a:p>
            <a:pPr>
              <a:spcBef>
                <a:spcPts val="788"/>
              </a:spcBef>
              <a:buClr>
                <a:srgbClr val="CC3300"/>
              </a:buClr>
              <a:buSzPct val="90000"/>
              <a:buFont typeface="Monotype Sorts" charset="2"/>
              <a:buChar char=""/>
              <a:defRPr/>
            </a:pPr>
            <a:r>
              <a:rPr lang="en-US" sz="1800" dirty="0" smtClean="0"/>
              <a:t>Different </a:t>
            </a:r>
            <a:r>
              <a:rPr lang="en-US" sz="1800" dirty="0" smtClean="0"/>
              <a:t>Sources of data is also variety</a:t>
            </a:r>
            <a:endParaRPr lang="zh-CN" sz="1800" dirty="0" smtClean="0"/>
          </a:p>
          <a:p>
            <a:pPr marL="341313">
              <a:spcBef>
                <a:spcPts val="788"/>
              </a:spcBef>
              <a:buClrTx/>
              <a:buSzPct val="90000"/>
              <a:buFontTx/>
              <a:buNone/>
              <a:defRPr/>
            </a:pPr>
            <a:endParaRPr lang="en-US" sz="1800" dirty="0" smtClean="0"/>
          </a:p>
          <a:p>
            <a:pPr marL="341313">
              <a:spcBef>
                <a:spcPts val="788"/>
              </a:spcBef>
              <a:buClrTx/>
              <a:buSzPct val="90000"/>
              <a:buFontTx/>
              <a:buNone/>
              <a:defRPr/>
            </a:pPr>
            <a:endParaRPr lang="en-US" sz="1800" dirty="0" smtClean="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16</a:t>
            </a:fld>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buClrTx/>
              <a:buFontTx/>
              <a:buNone/>
              <a:defRPr/>
            </a:pPr>
            <a:r>
              <a:rPr lang="en-US" sz="2800" b="1" dirty="0">
                <a:solidFill>
                  <a:srgbClr val="CC3300"/>
                </a:solidFill>
                <a:effectLst>
                  <a:outerShdw blurRad="38100" dist="38100" dir="2700000" algn="tl">
                    <a:srgbClr val="000000"/>
                  </a:outerShdw>
                </a:effectLst>
                <a:ea typeface="Droid Sans Fallback" charset="0"/>
                <a:cs typeface="Droid Sans Fallback" charset="0"/>
              </a:rPr>
              <a:t>Velocity</a:t>
            </a: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17</a:t>
            </a:fld>
            <a:endParaRPr lang="en-US" altLang="en-US" dirty="0"/>
          </a:p>
        </p:txBody>
      </p:sp>
      <p:pic>
        <p:nvPicPr>
          <p:cNvPr id="1026" name="Picture 2" descr="What Does The Attribute &quot;Velocity&quot; Imply In The Context Of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1143000"/>
            <a:ext cx="6324600" cy="48134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1"/>
          <p:cNvSpPr txBox="1">
            <a:spLocks noChangeArrowheads="1"/>
          </p:cNvSpPr>
          <p:nvPr/>
        </p:nvSpPr>
        <p:spPr bwMode="auto">
          <a:xfrm>
            <a:off x="768350" y="117475"/>
            <a:ext cx="8077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buClrTx/>
              <a:buFontTx/>
              <a:buNone/>
              <a:defRPr/>
            </a:pPr>
            <a:r>
              <a:rPr lang="en-US" sz="2800" b="1" dirty="0">
                <a:solidFill>
                  <a:srgbClr val="CC3300"/>
                </a:solidFill>
                <a:effectLst>
                  <a:outerShdw blurRad="38100" dist="38100" dir="2700000" algn="tl">
                    <a:srgbClr val="000000"/>
                  </a:outerShdw>
                </a:effectLst>
                <a:ea typeface="Droid Sans Fallback" charset="0"/>
                <a:cs typeface="Droid Sans Fallback" charset="0"/>
              </a:rPr>
              <a:t>Velocity</a:t>
            </a:r>
          </a:p>
        </p:txBody>
      </p:sp>
      <p:sp>
        <p:nvSpPr>
          <p:cNvPr id="21507" name="Text Box 2"/>
          <p:cNvSpPr txBox="1">
            <a:spLocks noChangeArrowheads="1"/>
          </p:cNvSpPr>
          <p:nvPr/>
        </p:nvSpPr>
        <p:spPr bwMode="auto">
          <a:xfrm>
            <a:off x="463550" y="727075"/>
            <a:ext cx="8382000" cy="5006975"/>
          </a:xfrm>
          <a:prstGeom prst="rect">
            <a:avLst/>
          </a:prstGeom>
          <a:noFill/>
          <a:ln w="9525">
            <a:noFill/>
            <a:round/>
            <a:headEnd/>
            <a:tailEnd/>
          </a:ln>
          <a:effectLst/>
        </p:spPr>
        <p:txBody>
          <a:bodyPr/>
          <a:lstStyle/>
          <a:p>
            <a:pPr marL="339725" indent="-339725">
              <a:lnSpc>
                <a:spcPct val="150000"/>
              </a:lnSpc>
              <a:spcBef>
                <a:spcPts val="788"/>
              </a:spcBef>
              <a:buClr>
                <a:srgbClr val="CC3300"/>
              </a:buClr>
              <a:buSzPct val="90000"/>
              <a:buFont typeface="Monotype Sorts"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sz="1800" dirty="0">
                <a:solidFill>
                  <a:srgbClr val="000000"/>
                </a:solidFill>
              </a:rPr>
              <a:t>Data is streaming in at </a:t>
            </a:r>
            <a:r>
              <a:rPr lang="en-US" sz="1800" dirty="0">
                <a:solidFill>
                  <a:srgbClr val="FF0000"/>
                </a:solidFill>
              </a:rPr>
              <a:t>unprecedented speed </a:t>
            </a:r>
            <a:r>
              <a:rPr lang="en-US" sz="1800" dirty="0">
                <a:solidFill>
                  <a:srgbClr val="000000"/>
                </a:solidFill>
              </a:rPr>
              <a:t>and must be </a:t>
            </a:r>
            <a:r>
              <a:rPr lang="en-US" sz="1800" dirty="0">
                <a:solidFill>
                  <a:srgbClr val="FF0000"/>
                </a:solidFill>
              </a:rPr>
              <a:t>dealt with in a timely manner</a:t>
            </a:r>
          </a:p>
          <a:p>
            <a:pPr marL="339725" indent="-339725">
              <a:lnSpc>
                <a:spcPct val="150000"/>
              </a:lnSpc>
              <a:spcBef>
                <a:spcPts val="788"/>
              </a:spcBef>
              <a:buClr>
                <a:srgbClr val="CC3300"/>
              </a:buClr>
              <a:buSzPct val="90000"/>
              <a:buFont typeface="Monotype Sorts"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sz="1800" dirty="0">
                <a:solidFill>
                  <a:srgbClr val="000000"/>
                </a:solidFill>
              </a:rPr>
              <a:t>Reacting quickly enough to deal with data velocity is </a:t>
            </a:r>
            <a:r>
              <a:rPr lang="en-US" sz="1800" dirty="0">
                <a:solidFill>
                  <a:srgbClr val="FF0000"/>
                </a:solidFill>
              </a:rPr>
              <a:t>a challenge for most organizations</a:t>
            </a:r>
          </a:p>
          <a:p>
            <a:pPr marL="339725" indent="-339725">
              <a:lnSpc>
                <a:spcPct val="150000"/>
              </a:lnSpc>
              <a:spcBef>
                <a:spcPts val="788"/>
              </a:spcBef>
              <a:buClr>
                <a:srgbClr val="CC3300"/>
              </a:buClr>
              <a:buSzPct val="90000"/>
              <a:buFont typeface="Monotype Sorts"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sz="1800" dirty="0">
                <a:solidFill>
                  <a:srgbClr val="000000"/>
                </a:solidFill>
              </a:rPr>
              <a:t>Data is being </a:t>
            </a:r>
            <a:r>
              <a:rPr lang="en-US" sz="1800" dirty="0">
                <a:solidFill>
                  <a:srgbClr val="FF0000"/>
                </a:solidFill>
              </a:rPr>
              <a:t>generated f</a:t>
            </a:r>
            <a:r>
              <a:rPr lang="en-US" sz="1800" dirty="0">
                <a:solidFill>
                  <a:srgbClr val="000000"/>
                </a:solidFill>
              </a:rPr>
              <a:t>ast and need to be </a:t>
            </a:r>
            <a:r>
              <a:rPr lang="en-US" sz="1800" dirty="0">
                <a:solidFill>
                  <a:srgbClr val="FF0000"/>
                </a:solidFill>
              </a:rPr>
              <a:t>processed fast</a:t>
            </a:r>
          </a:p>
          <a:p>
            <a:pPr marL="339725" indent="-339725">
              <a:lnSpc>
                <a:spcPct val="150000"/>
              </a:lnSpc>
              <a:spcBef>
                <a:spcPts val="788"/>
              </a:spcBef>
              <a:buClr>
                <a:srgbClr val="CC3300"/>
              </a:buClr>
              <a:buSzPct val="90000"/>
              <a:buFont typeface="Monotype Sorts"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sz="1800" dirty="0">
                <a:solidFill>
                  <a:srgbClr val="000000"/>
                </a:solidFill>
              </a:rPr>
              <a:t>Late decisions </a:t>
            </a:r>
            <a:r>
              <a:rPr lang="en-US" sz="1800" dirty="0" smtClean="0">
                <a:solidFill>
                  <a:srgbClr val="000000"/>
                </a:solidFill>
              </a:rPr>
              <a:t>= missing </a:t>
            </a:r>
            <a:r>
              <a:rPr lang="en-US" sz="1800" dirty="0">
                <a:solidFill>
                  <a:srgbClr val="000000"/>
                </a:solidFill>
              </a:rPr>
              <a:t>opportunities</a:t>
            </a:r>
          </a:p>
          <a:p>
            <a:pPr marL="339725" indent="-339725">
              <a:lnSpc>
                <a:spcPct val="150000"/>
              </a:lnSpc>
              <a:spcBef>
                <a:spcPts val="788"/>
              </a:spcBef>
              <a:buClr>
                <a:srgbClr val="CC3300"/>
              </a:buClr>
              <a:buSzPct val="90000"/>
              <a:buFont typeface="Monotype Sorts"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sz="1800" dirty="0">
                <a:solidFill>
                  <a:srgbClr val="000000"/>
                </a:solidFill>
              </a:rPr>
              <a:t>Examples</a:t>
            </a:r>
          </a:p>
          <a:p>
            <a:pPr marL="1082675" lvl="2" indent="-225425">
              <a:lnSpc>
                <a:spcPct val="150000"/>
              </a:lnSpc>
              <a:spcBef>
                <a:spcPts val="788"/>
              </a:spcBef>
              <a:buClr>
                <a:srgbClr val="33CC33"/>
              </a:buClr>
              <a:buSzPct val="75000"/>
              <a:buFont typeface="Webdings" pitchFamily="18"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sz="1800" dirty="0">
                <a:solidFill>
                  <a:srgbClr val="FF0000"/>
                </a:solidFill>
              </a:rPr>
              <a:t>E-Promotions: </a:t>
            </a:r>
            <a:r>
              <a:rPr lang="en-US" sz="1800" dirty="0">
                <a:solidFill>
                  <a:srgbClr val="000000"/>
                </a:solidFill>
              </a:rPr>
              <a:t>Based on your current location, your purchase history, what you like, </a:t>
            </a:r>
            <a:r>
              <a:rPr lang="en-US" sz="1800" dirty="0" smtClean="0">
                <a:solidFill>
                  <a:srgbClr val="000000"/>
                </a:solidFill>
              </a:rPr>
              <a:t>should send </a:t>
            </a:r>
            <a:r>
              <a:rPr lang="en-US" sz="1800" dirty="0">
                <a:solidFill>
                  <a:srgbClr val="000000"/>
                </a:solidFill>
              </a:rPr>
              <a:t>promotions </a:t>
            </a:r>
            <a:r>
              <a:rPr lang="en-US" dirty="0" err="1" smtClean="0">
                <a:solidFill>
                  <a:srgbClr val="000000"/>
                </a:solidFill>
              </a:rPr>
              <a:t>timly</a:t>
            </a:r>
            <a:endParaRPr lang="en-US" sz="1800" dirty="0">
              <a:solidFill>
                <a:srgbClr val="000000"/>
              </a:solidFill>
            </a:endParaRPr>
          </a:p>
          <a:p>
            <a:pPr marL="1082675" lvl="2" indent="-225425">
              <a:lnSpc>
                <a:spcPct val="150000"/>
              </a:lnSpc>
              <a:spcBef>
                <a:spcPts val="788"/>
              </a:spcBef>
              <a:buClr>
                <a:srgbClr val="33CC33"/>
              </a:buClr>
              <a:buSzPct val="75000"/>
              <a:buFont typeface="Webdings" pitchFamily="18"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sz="1800" dirty="0">
                <a:solidFill>
                  <a:srgbClr val="FF0000"/>
                </a:solidFill>
              </a:rPr>
              <a:t>Healthcare monitoring: </a:t>
            </a:r>
            <a:r>
              <a:rPr lang="en-US" sz="1800" dirty="0">
                <a:solidFill>
                  <a:srgbClr val="000000"/>
                </a:solidFill>
              </a:rPr>
              <a:t>sensors monitoring your activities </a:t>
            </a:r>
            <a:r>
              <a:rPr lang="en-US" sz="1800" dirty="0" smtClean="0">
                <a:solidFill>
                  <a:srgbClr val="000000"/>
                </a:solidFill>
              </a:rPr>
              <a:t> </a:t>
            </a:r>
          </a:p>
          <a:p>
            <a:pPr marL="1082675" lvl="2" indent="-225425">
              <a:lnSpc>
                <a:spcPct val="150000"/>
              </a:lnSpc>
              <a:spcBef>
                <a:spcPts val="788"/>
              </a:spcBef>
              <a:buClr>
                <a:srgbClr val="33CC33"/>
              </a:buClr>
              <a:buSzPct val="75000"/>
              <a:buFont typeface="Webdings" pitchFamily="18"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sz="1800" dirty="0" smtClean="0">
                <a:solidFill>
                  <a:srgbClr val="FF0000"/>
                </a:solidFill>
              </a:rPr>
              <a:t>Users </a:t>
            </a:r>
            <a:r>
              <a:rPr lang="en-US" sz="1800" dirty="0">
                <a:solidFill>
                  <a:srgbClr val="FF0000"/>
                </a:solidFill>
              </a:rPr>
              <a:t>comments </a:t>
            </a:r>
            <a:r>
              <a:rPr lang="en-US" sz="1800" dirty="0">
                <a:solidFill>
                  <a:srgbClr val="000000"/>
                </a:solidFill>
              </a:rPr>
              <a:t>from social networking sites must be dealt timely </a:t>
            </a: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18</a:t>
            </a:fld>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buClrTx/>
              <a:buFontTx/>
              <a:buNone/>
              <a:defRPr/>
            </a:pPr>
            <a:r>
              <a:rPr lang="en-US" sz="2800" b="1" dirty="0" smtClean="0">
                <a:solidFill>
                  <a:srgbClr val="CC3300"/>
                </a:solidFill>
                <a:effectLst>
                  <a:outerShdw blurRad="38100" dist="38100" dir="2700000" algn="tl">
                    <a:srgbClr val="000000"/>
                  </a:outerShdw>
                </a:effectLst>
                <a:ea typeface="Droid Sans Fallback" charset="0"/>
                <a:cs typeface="Droid Sans Fallback" charset="0"/>
              </a:rPr>
              <a:t>Veracity</a:t>
            </a:r>
            <a:endParaRPr lang="en-US" sz="2800" b="1" dirty="0">
              <a:solidFill>
                <a:srgbClr val="CC3300"/>
              </a:solidFill>
              <a:effectLst>
                <a:outerShdw blurRad="38100" dist="38100" dir="2700000" algn="tl">
                  <a:srgbClr val="000000"/>
                </a:outerShdw>
              </a:effectLst>
              <a:ea typeface="Droid Sans Fallback" charset="0"/>
              <a:cs typeface="Droid Sans Fallback" charset="0"/>
            </a:endParaRPr>
          </a:p>
        </p:txBody>
      </p:sp>
      <p:pic>
        <p:nvPicPr>
          <p:cNvPr id="22531" name="Picture 2"/>
          <p:cNvPicPr>
            <a:picLocks noChangeAspect="1" noChangeArrowheads="1"/>
          </p:cNvPicPr>
          <p:nvPr/>
        </p:nvPicPr>
        <p:blipFill>
          <a:blip r:embed="rId3"/>
          <a:srcRect/>
          <a:stretch>
            <a:fillRect/>
          </a:stretch>
        </p:blipFill>
        <p:spPr bwMode="auto">
          <a:xfrm>
            <a:off x="1416050" y="1600200"/>
            <a:ext cx="6311900" cy="4525963"/>
          </a:xfrm>
          <a:prstGeom prst="rect">
            <a:avLst/>
          </a:prstGeom>
          <a:noFill/>
          <a:ln w="9525">
            <a:noFill/>
            <a:round/>
            <a:headEnd/>
            <a:tailEnd/>
          </a:ln>
          <a:effectLst/>
        </p:spPr>
      </p:pic>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19</a:t>
            </a:fld>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1130220" y="228600"/>
            <a:ext cx="6997860" cy="615600"/>
          </a:xfrm>
          <a:prstGeom prst="rect">
            <a:avLst/>
          </a:prstGeom>
          <a:noFill/>
          <a:ln>
            <a:noFill/>
          </a:ln>
        </p:spPr>
        <p:txBody>
          <a:bodyPr lIns="92160" tIns="46080" rIns="92160" bIns="46080" anchor="ctr"/>
          <a:lstStyle/>
          <a:p>
            <a:pPr algn="ctr">
              <a:lnSpc>
                <a:spcPct val="80000"/>
              </a:lnSpc>
            </a:pPr>
            <a:r>
              <a:rPr lang="en-US" sz="4200" dirty="0">
                <a:solidFill>
                  <a:schemeClr val="tx2"/>
                </a:solidFill>
                <a:latin typeface="+mj-lt"/>
                <a:ea typeface="+mj-ea"/>
                <a:cs typeface="+mj-cs"/>
              </a:rPr>
              <a:t>Course </a:t>
            </a:r>
            <a:r>
              <a:rPr lang="en-US" sz="4200" dirty="0" smtClean="0">
                <a:solidFill>
                  <a:schemeClr val="tx2"/>
                </a:solidFill>
                <a:latin typeface="+mj-lt"/>
                <a:ea typeface="+mj-ea"/>
                <a:cs typeface="+mj-cs"/>
              </a:rPr>
              <a:t>Outline</a:t>
            </a:r>
            <a:endParaRPr sz="4200" dirty="0">
              <a:solidFill>
                <a:schemeClr val="tx2"/>
              </a:solidFill>
              <a:latin typeface="+mj-lt"/>
              <a:ea typeface="+mj-ea"/>
              <a:cs typeface="+mj-cs"/>
            </a:endParaRPr>
          </a:p>
        </p:txBody>
      </p:sp>
      <p:sp>
        <p:nvSpPr>
          <p:cNvPr id="123" name="CustomShape 2"/>
          <p:cNvSpPr/>
          <p:nvPr/>
        </p:nvSpPr>
        <p:spPr>
          <a:xfrm>
            <a:off x="685800" y="685800"/>
            <a:ext cx="8169930" cy="5180520"/>
          </a:xfrm>
          <a:prstGeom prst="rect">
            <a:avLst/>
          </a:prstGeom>
          <a:noFill/>
          <a:ln>
            <a:noFill/>
          </a:ln>
        </p:spPr>
        <p:txBody>
          <a:bodyPr lIns="92160" tIns="46080" rIns="92160" bIns="46080"/>
          <a:lstStyle/>
          <a:p>
            <a:pPr marL="800100" lvl="1" indent="-342900">
              <a:lnSpc>
                <a:spcPct val="110000"/>
              </a:lnSpc>
              <a:buFont typeface="Arial" panose="020B0604020202020204" pitchFamily="34" charset="0"/>
              <a:buChar char="•"/>
            </a:pPr>
            <a:r>
              <a:rPr lang="en-US" sz="2400" dirty="0" smtClean="0"/>
              <a:t>Over view of Data Science </a:t>
            </a:r>
          </a:p>
          <a:p>
            <a:pPr marL="1257300" lvl="2" indent="-342900">
              <a:lnSpc>
                <a:spcPct val="110000"/>
              </a:lnSpc>
              <a:buFont typeface="Arial" pitchFamily="34" charset="0"/>
              <a:buChar char="•"/>
            </a:pPr>
            <a:r>
              <a:rPr lang="en-GB" sz="2000" dirty="0" smtClean="0"/>
              <a:t>Data Revolution</a:t>
            </a:r>
          </a:p>
          <a:p>
            <a:pPr marL="1257300" lvl="2" indent="-342900">
              <a:lnSpc>
                <a:spcPct val="110000"/>
              </a:lnSpc>
              <a:buFont typeface="Arial" pitchFamily="34" charset="0"/>
              <a:buChar char="•"/>
            </a:pPr>
            <a:r>
              <a:rPr lang="en-GB" sz="2000" dirty="0" smtClean="0"/>
              <a:t>Causes of the Data Revolution</a:t>
            </a:r>
          </a:p>
          <a:p>
            <a:pPr marL="1257300" lvl="2" indent="-342900">
              <a:lnSpc>
                <a:spcPct val="110000"/>
              </a:lnSpc>
              <a:buFont typeface="Arial" pitchFamily="34" charset="0"/>
              <a:buChar char="•"/>
            </a:pPr>
            <a:r>
              <a:rPr lang="en-GB" sz="2000" dirty="0" smtClean="0"/>
              <a:t>Demand for Data Science and data related professions</a:t>
            </a:r>
          </a:p>
          <a:p>
            <a:pPr marL="1257300" lvl="2" indent="-342900">
              <a:lnSpc>
                <a:spcPct val="110000"/>
              </a:lnSpc>
              <a:buFont typeface="Arial" pitchFamily="34" charset="0"/>
              <a:buChar char="•"/>
            </a:pPr>
            <a:r>
              <a:rPr lang="en-US" sz="2000" dirty="0" smtClean="0"/>
              <a:t>Definition of data science </a:t>
            </a:r>
          </a:p>
          <a:p>
            <a:pPr marL="1257300" lvl="2" indent="-342900">
              <a:lnSpc>
                <a:spcPct val="110000"/>
              </a:lnSpc>
              <a:buFont typeface="Arial" pitchFamily="34" charset="0"/>
              <a:buChar char="•"/>
            </a:pPr>
            <a:r>
              <a:rPr lang="en-US" sz="2000" dirty="0" smtClean="0"/>
              <a:t>The Data Science Discipline Venn Diagram</a:t>
            </a:r>
            <a:endParaRPr lang="en-US" sz="2000" dirty="0"/>
          </a:p>
          <a:p>
            <a:pPr marL="1257300" lvl="2" indent="-342900">
              <a:lnSpc>
                <a:spcPct val="110000"/>
              </a:lnSpc>
              <a:buFont typeface="Arial" pitchFamily="34" charset="0"/>
              <a:buChar char="•"/>
            </a:pPr>
            <a:r>
              <a:rPr lang="en-US" sz="2000" dirty="0"/>
              <a:t>The Identity of Data Science Discipline</a:t>
            </a:r>
          </a:p>
          <a:p>
            <a:pPr marL="1257300" lvl="2" indent="-342900">
              <a:lnSpc>
                <a:spcPct val="110000"/>
              </a:lnSpc>
              <a:buFont typeface="Arial" pitchFamily="34" charset="0"/>
              <a:buChar char="•"/>
            </a:pPr>
            <a:r>
              <a:rPr lang="en-US" sz="2000" dirty="0"/>
              <a:t>Skills of data scientists </a:t>
            </a:r>
          </a:p>
          <a:p>
            <a:pPr marL="342900" indent="-342900">
              <a:lnSpc>
                <a:spcPct val="110000"/>
              </a:lnSpc>
              <a:buFont typeface="Arial" pitchFamily="34" charset="0"/>
              <a:buChar char="•"/>
            </a:pPr>
            <a:r>
              <a:rPr lang="en-US" sz="2400" dirty="0" smtClean="0">
                <a:solidFill>
                  <a:srgbClr val="000000"/>
                </a:solidFill>
                <a:latin typeface="Tw Cen MT"/>
              </a:rPr>
              <a:t>DS and its relation with other disciplines</a:t>
            </a:r>
          </a:p>
          <a:p>
            <a:pPr marL="1257300" lvl="2" indent="-342900">
              <a:lnSpc>
                <a:spcPct val="110000"/>
              </a:lnSpc>
              <a:buFont typeface="Arial" pitchFamily="34" charset="0"/>
              <a:buChar char="•"/>
            </a:pPr>
            <a:r>
              <a:rPr lang="en-US" sz="2400" dirty="0" smtClean="0">
                <a:solidFill>
                  <a:srgbClr val="000000"/>
                </a:solidFill>
                <a:latin typeface="Tw Cen MT"/>
              </a:rPr>
              <a:t>AI-Vs Data science</a:t>
            </a:r>
          </a:p>
          <a:p>
            <a:pPr marL="1257300" lvl="2" indent="-342900">
              <a:lnSpc>
                <a:spcPct val="110000"/>
              </a:lnSpc>
              <a:buFont typeface="Arial" pitchFamily="34" charset="0"/>
              <a:buChar char="•"/>
            </a:pPr>
            <a:r>
              <a:rPr lang="en-US" sz="2400" dirty="0" smtClean="0">
                <a:solidFill>
                  <a:srgbClr val="000000"/>
                </a:solidFill>
                <a:latin typeface="Tw Cen MT"/>
              </a:rPr>
              <a:t>Statistics</a:t>
            </a:r>
          </a:p>
          <a:p>
            <a:pPr marL="1257300" lvl="2" indent="-342900">
              <a:lnSpc>
                <a:spcPct val="110000"/>
              </a:lnSpc>
              <a:buFont typeface="Arial" pitchFamily="34" charset="0"/>
              <a:buChar char="•"/>
            </a:pPr>
            <a:r>
              <a:rPr lang="en-US" sz="2400" dirty="0" smtClean="0">
                <a:solidFill>
                  <a:srgbClr val="000000"/>
                </a:solidFill>
                <a:latin typeface="Tw Cen MT"/>
              </a:rPr>
              <a:t>Machine Learning</a:t>
            </a:r>
            <a:endParaRPr lang="en-US" sz="2400" dirty="0">
              <a:solidFill>
                <a:srgbClr val="000000"/>
              </a:solidFill>
              <a:latin typeface="Tw Cen MT"/>
            </a:endParaRPr>
          </a:p>
          <a:p>
            <a:pPr marL="1257300" lvl="2" indent="-342900">
              <a:lnSpc>
                <a:spcPct val="110000"/>
              </a:lnSpc>
              <a:buFont typeface="Arial" pitchFamily="34" charset="0"/>
              <a:buChar char="•"/>
            </a:pPr>
            <a:r>
              <a:rPr lang="en-US" sz="2400" dirty="0" smtClean="0">
                <a:solidFill>
                  <a:srgbClr val="000000"/>
                </a:solidFill>
                <a:latin typeface="Tw Cen MT"/>
              </a:rPr>
              <a:t>Data Mining</a:t>
            </a:r>
          </a:p>
          <a:p>
            <a:pPr marL="1257300" lvl="2" indent="-342900">
              <a:lnSpc>
                <a:spcPct val="110000"/>
              </a:lnSpc>
              <a:buFont typeface="Arial" pitchFamily="34" charset="0"/>
              <a:buChar char="•"/>
            </a:pPr>
            <a:r>
              <a:rPr lang="en-US" sz="2400" dirty="0" smtClean="0">
                <a:solidFill>
                  <a:srgbClr val="000000"/>
                </a:solidFill>
                <a:latin typeface="Tw Cen MT"/>
              </a:rPr>
              <a:t>Database System </a:t>
            </a:r>
          </a:p>
        </p:txBody>
      </p:sp>
      <p:sp>
        <p:nvSpPr>
          <p:cNvPr id="124" name="CustomShape 3"/>
          <p:cNvSpPr/>
          <p:nvPr/>
        </p:nvSpPr>
        <p:spPr>
          <a:xfrm>
            <a:off x="8128080" y="6470640"/>
            <a:ext cx="727650" cy="270720"/>
          </a:xfrm>
          <a:prstGeom prst="rect">
            <a:avLst/>
          </a:prstGeom>
          <a:noFill/>
          <a:ln>
            <a:noFill/>
          </a:ln>
        </p:spPr>
        <p:txBody>
          <a:bodyPr lIns="90000" tIns="45000" rIns="90000" bIns="45000" anchor="ctr"/>
          <a:lstStyle/>
          <a:p>
            <a:pPr>
              <a:lnSpc>
                <a:spcPct val="100000"/>
              </a:lnSpc>
            </a:pPr>
            <a:fld id="{0F95E96B-D102-4F60-A8DB-05121329F290}" type="slidenum">
              <a:rPr lang="en-US" sz="1000">
                <a:solidFill>
                  <a:srgbClr val="0D0D0D"/>
                </a:solidFill>
                <a:latin typeface="Tw Cen MT Condensed"/>
              </a:rPr>
              <a:pPr>
                <a:lnSpc>
                  <a:spcPct val="100000"/>
                </a:lnSpc>
              </a:pPr>
              <a:t>2</a:t>
            </a:fld>
            <a:endParaRP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2</a:t>
            </a:fld>
            <a:endParaRPr lang="en-US" altLang="en-US" dirty="0"/>
          </a:p>
        </p:txBody>
      </p:sp>
    </p:spTree>
    <p:extLst>
      <p:ext uri="{BB962C8B-B14F-4D97-AF65-F5344CB8AC3E}">
        <p14:creationId xmlns:p14="http://schemas.microsoft.com/office/powerpoint/2010/main" val="237676060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1"/>
          <p:cNvSpPr txBox="1">
            <a:spLocks noChangeArrowheads="1"/>
          </p:cNvSpPr>
          <p:nvPr/>
        </p:nvSpPr>
        <p:spPr bwMode="auto">
          <a:xfrm>
            <a:off x="768350" y="117475"/>
            <a:ext cx="8077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buClrTx/>
              <a:buFontTx/>
              <a:buNone/>
              <a:defRPr/>
            </a:pPr>
            <a:r>
              <a:rPr lang="en-US" sz="2800" b="1" dirty="0">
                <a:solidFill>
                  <a:srgbClr val="CC3300"/>
                </a:solidFill>
                <a:effectLst>
                  <a:outerShdw blurRad="38100" dist="38100" dir="2700000" algn="tl">
                    <a:srgbClr val="000000"/>
                  </a:outerShdw>
                </a:effectLst>
                <a:ea typeface="Droid Sans Fallback" charset="0"/>
                <a:cs typeface="Droid Sans Fallback" charset="0"/>
              </a:rPr>
              <a:t>Veracity</a:t>
            </a:r>
          </a:p>
        </p:txBody>
      </p:sp>
      <p:sp>
        <p:nvSpPr>
          <p:cNvPr id="17410" name="Text Box 2"/>
          <p:cNvSpPr txBox="1">
            <a:spLocks noChangeArrowheads="1"/>
          </p:cNvSpPr>
          <p:nvPr/>
        </p:nvSpPr>
        <p:spPr bwMode="auto">
          <a:xfrm>
            <a:off x="802470" y="1033463"/>
            <a:ext cx="8063552" cy="4903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9725" indent="-33972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1pPr>
            <a:lvl2pPr marL="739775" indent="-28257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2pPr>
            <a:lvl3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3pPr>
            <a:lvl4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4pPr>
            <a:lvl5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9pPr>
          </a:lstStyle>
          <a:p>
            <a:pPr>
              <a:lnSpc>
                <a:spcPct val="150000"/>
              </a:lnSpc>
              <a:spcBef>
                <a:spcPts val="788"/>
              </a:spcBef>
              <a:buClr>
                <a:srgbClr val="CC3300"/>
              </a:buClr>
              <a:buSzPct val="90000"/>
              <a:buFont typeface="Monotype Sorts" charset="2"/>
              <a:buChar char=""/>
              <a:defRPr/>
            </a:pPr>
            <a:r>
              <a:rPr lang="en-US" sz="1800" i="1" dirty="0" smtClean="0"/>
              <a:t>Refers to the </a:t>
            </a:r>
            <a:r>
              <a:rPr lang="en-US" sz="1800" i="1" dirty="0" smtClean="0">
                <a:solidFill>
                  <a:srgbClr val="FF0000"/>
                </a:solidFill>
              </a:rPr>
              <a:t>biases, noise and abnormality </a:t>
            </a:r>
            <a:r>
              <a:rPr lang="en-US" sz="1800" i="1" dirty="0" smtClean="0"/>
              <a:t>in data</a:t>
            </a:r>
          </a:p>
          <a:p>
            <a:pPr>
              <a:lnSpc>
                <a:spcPct val="150000"/>
              </a:lnSpc>
              <a:spcBef>
                <a:spcPts val="788"/>
              </a:spcBef>
              <a:buClr>
                <a:srgbClr val="CC3300"/>
              </a:buClr>
              <a:buSzPct val="90000"/>
              <a:buFont typeface="Monotype Sorts" charset="2"/>
              <a:buChar char=""/>
              <a:defRPr/>
            </a:pPr>
            <a:r>
              <a:rPr lang="en-US" sz="1800" dirty="0" smtClean="0"/>
              <a:t>When we talk about big data, we typically mean </a:t>
            </a:r>
            <a:r>
              <a:rPr lang="en-US" sz="1800" dirty="0" smtClean="0"/>
              <a:t>its quantity:</a:t>
            </a:r>
            <a:endParaRPr lang="en-US" sz="1800" dirty="0" smtClean="0"/>
          </a:p>
          <a:p>
            <a:pPr lvl="1">
              <a:lnSpc>
                <a:spcPct val="150000"/>
              </a:lnSpc>
              <a:spcBef>
                <a:spcPts val="788"/>
              </a:spcBef>
              <a:buClr>
                <a:srgbClr val="FF9900"/>
              </a:buClr>
              <a:buSzPct val="80000"/>
              <a:buFont typeface="Monotype Sorts" charset="2"/>
              <a:buChar char=""/>
              <a:defRPr/>
            </a:pPr>
            <a:r>
              <a:rPr lang="en-US" sz="1800" dirty="0" smtClean="0"/>
              <a:t>Is </a:t>
            </a:r>
            <a:r>
              <a:rPr lang="en-US" sz="1800" dirty="0" smtClean="0"/>
              <a:t>a query feasible on big data within our available resources?</a:t>
            </a:r>
          </a:p>
          <a:p>
            <a:pPr lvl="1">
              <a:lnSpc>
                <a:spcPct val="150000"/>
              </a:lnSpc>
              <a:spcBef>
                <a:spcPts val="788"/>
              </a:spcBef>
              <a:buClr>
                <a:srgbClr val="FF9900"/>
              </a:buClr>
              <a:buSzPct val="80000"/>
              <a:buFont typeface="Monotype Sorts" charset="2"/>
              <a:buChar char=""/>
              <a:defRPr/>
            </a:pPr>
            <a:r>
              <a:rPr lang="en-US" sz="1800" dirty="0" smtClean="0"/>
              <a:t>How can we make our queries tractable on big data?</a:t>
            </a:r>
          </a:p>
          <a:p>
            <a:pPr>
              <a:lnSpc>
                <a:spcPct val="150000"/>
              </a:lnSpc>
              <a:spcBef>
                <a:spcPts val="788"/>
              </a:spcBef>
              <a:buClr>
                <a:srgbClr val="CC3300"/>
              </a:buClr>
              <a:buSzPct val="90000"/>
              <a:buFont typeface="Monotype Sorts" charset="2"/>
              <a:buChar char=""/>
              <a:defRPr/>
            </a:pPr>
            <a:r>
              <a:rPr lang="en-US" sz="1800" dirty="0" smtClean="0">
                <a:solidFill>
                  <a:srgbClr val="FF0000"/>
                </a:solidFill>
              </a:rPr>
              <a:t>Can we trust the answers to our queries?</a:t>
            </a:r>
          </a:p>
          <a:p>
            <a:pPr lvl="1">
              <a:lnSpc>
                <a:spcPct val="150000"/>
              </a:lnSpc>
              <a:spcBef>
                <a:spcPts val="788"/>
              </a:spcBef>
              <a:buClr>
                <a:srgbClr val="FF9900"/>
              </a:buClr>
              <a:buSzPct val="80000"/>
              <a:buFont typeface="Monotype Sorts" charset="2"/>
              <a:buChar char=""/>
              <a:defRPr/>
            </a:pPr>
            <a:r>
              <a:rPr lang="en-US" sz="1800" dirty="0" smtClean="0"/>
              <a:t>Dirty data routinely lead to misleading financial reports, strategic business planning decision</a:t>
            </a:r>
            <a:r>
              <a:rPr lang="en-US" dirty="0" smtClean="0"/>
              <a:t> </a:t>
            </a:r>
            <a:r>
              <a:rPr lang="en-US" dirty="0" smtClean="0">
                <a:latin typeface="Symbol" pitchFamily="16" charset="2"/>
              </a:rPr>
              <a:t></a:t>
            </a:r>
            <a:r>
              <a:rPr lang="en-US" dirty="0" smtClean="0"/>
              <a:t> </a:t>
            </a:r>
            <a:r>
              <a:rPr lang="en-US" sz="1800" dirty="0" smtClean="0">
                <a:solidFill>
                  <a:srgbClr val="C00000"/>
                </a:solidFill>
              </a:rPr>
              <a:t>loss of revenue, credibility and customers, disastrous consequences</a:t>
            </a:r>
          </a:p>
          <a:p>
            <a:pPr>
              <a:lnSpc>
                <a:spcPct val="150000"/>
              </a:lnSpc>
              <a:spcBef>
                <a:spcPts val="788"/>
              </a:spcBef>
              <a:buClr>
                <a:srgbClr val="CC3300"/>
              </a:buClr>
              <a:buSzPct val="90000"/>
              <a:buFont typeface="Monotype Sorts" charset="2"/>
              <a:buChar char=""/>
              <a:defRPr/>
            </a:pPr>
            <a:r>
              <a:rPr lang="en-US" sz="1800" i="1" dirty="0" smtClean="0">
                <a:solidFill>
                  <a:srgbClr val="7030A0"/>
                </a:solidFill>
              </a:rPr>
              <a:t>The study of data quality is as important as data quantity</a:t>
            </a:r>
          </a:p>
          <a:p>
            <a:pPr marL="341313">
              <a:lnSpc>
                <a:spcPct val="150000"/>
              </a:lnSpc>
              <a:spcBef>
                <a:spcPts val="788"/>
              </a:spcBef>
              <a:buClrTx/>
              <a:buSzPct val="90000"/>
              <a:buFontTx/>
              <a:buNone/>
              <a:defRPr/>
            </a:pPr>
            <a:endParaRPr lang="en-US" sz="1800" i="1" dirty="0" smtClean="0">
              <a:solidFill>
                <a:srgbClr val="7030A0"/>
              </a:solidFill>
            </a:endParaRP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20</a:t>
            </a:fld>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ext Box 1"/>
          <p:cNvSpPr txBox="1">
            <a:spLocks noChangeArrowheads="1"/>
          </p:cNvSpPr>
          <p:nvPr/>
        </p:nvSpPr>
        <p:spPr bwMode="auto">
          <a:xfrm>
            <a:off x="685800" y="2286000"/>
            <a:ext cx="7772400" cy="157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defRPr/>
            </a:pPr>
            <a:r>
              <a:rPr lang="en-US" sz="3200" dirty="0" smtClean="0">
                <a:solidFill>
                  <a:schemeClr val="tx2"/>
                </a:solidFill>
              </a:rPr>
              <a:t>Causes of Data Revolution</a:t>
            </a:r>
            <a:br>
              <a:rPr lang="en-US" sz="3200" dirty="0" smtClean="0">
                <a:solidFill>
                  <a:schemeClr val="tx2"/>
                </a:solidFill>
              </a:rPr>
            </a:br>
            <a:endParaRPr lang="en-US" sz="3200" dirty="0" smtClean="0">
              <a:solidFill>
                <a:schemeClr val="tx2"/>
              </a:solidFill>
            </a:endParaRP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21</a:t>
            </a:fld>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814388" y="1093788"/>
            <a:ext cx="7661275" cy="4903787"/>
          </a:xfrm>
          <a:prstGeom prst="rect">
            <a:avLst/>
          </a:prstGeom>
          <a:noFill/>
          <a:ln w="9525">
            <a:noFill/>
            <a:round/>
            <a:headEnd/>
            <a:tailEnd/>
          </a:ln>
          <a:effectLst/>
        </p:spPr>
        <p:txBody>
          <a:bodyPr/>
          <a:lstStyle/>
          <a:p>
            <a:pPr marL="341313" indent="-339725">
              <a:spcBef>
                <a:spcPts val="788"/>
              </a:spcBef>
              <a:buClrTx/>
              <a:buSzPct val="90000"/>
              <a:buFontTx/>
              <a:buNone/>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pPr>
            <a:endParaRPr lang="en-US" sz="1800">
              <a:solidFill>
                <a:srgbClr val="000000"/>
              </a:solidFill>
            </a:endParaRPr>
          </a:p>
          <a:p>
            <a:pPr marL="341313" indent="-339725">
              <a:spcBef>
                <a:spcPts val="788"/>
              </a:spcBef>
              <a:buClrTx/>
              <a:buSzPct val="90000"/>
              <a:buFontTx/>
              <a:buNone/>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pPr>
            <a:endParaRPr lang="en-US" sz="1800">
              <a:solidFill>
                <a:srgbClr val="000000"/>
              </a:solidFill>
            </a:endParaRPr>
          </a:p>
          <a:p>
            <a:pPr marL="341313" indent="-339725">
              <a:spcBef>
                <a:spcPts val="788"/>
              </a:spcBef>
              <a:buClrTx/>
              <a:buSzPct val="90000"/>
              <a:buFontTx/>
              <a:buNone/>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pPr>
            <a:endParaRPr lang="en-US" sz="1800">
              <a:solidFill>
                <a:srgbClr val="000000"/>
              </a:solidFill>
            </a:endParaRPr>
          </a:p>
        </p:txBody>
      </p:sp>
      <p:graphicFrame>
        <p:nvGraphicFramePr>
          <p:cNvPr id="19459" name="Group 3"/>
          <p:cNvGraphicFramePr>
            <a:graphicFrameLocks noGrp="1"/>
          </p:cNvGraphicFramePr>
          <p:nvPr>
            <p:extLst>
              <p:ext uri="{D42A27DB-BD31-4B8C-83A1-F6EECF244321}">
                <p14:modId xmlns:p14="http://schemas.microsoft.com/office/powerpoint/2010/main" val="2594258872"/>
              </p:ext>
            </p:extLst>
          </p:nvPr>
        </p:nvGraphicFramePr>
        <p:xfrm>
          <a:off x="346075" y="884238"/>
          <a:ext cx="8597900" cy="5722939"/>
        </p:xfrm>
        <a:graphic>
          <a:graphicData uri="http://schemas.openxmlformats.org/drawingml/2006/table">
            <a:tbl>
              <a:tblPr/>
              <a:tblGrid>
                <a:gridCol w="2487612"/>
                <a:gridCol w="6110288"/>
              </a:tblGrid>
              <a:tr h="306388">
                <a:tc>
                  <a:txBody>
                    <a:bodyPr/>
                    <a:lstStyle/>
                    <a:p>
                      <a:pPr marL="0" marR="0" lvl="0" indent="0" algn="l" defTabSz="457200" rtl="0" eaLnBrk="1" fontAlgn="base" latinLnBrk="0" hangingPunct="0">
                        <a:lnSpc>
                          <a:spcPct val="94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smtClean="0">
                          <a:ln>
                            <a:noFill/>
                          </a:ln>
                          <a:solidFill>
                            <a:srgbClr val="000000"/>
                          </a:solidFill>
                          <a:effectLst/>
                          <a:latin typeface="Arial" charset="0"/>
                          <a:ea typeface="MS PGothic" pitchFamily="32" charset="-128"/>
                        </a:rPr>
                        <a:t>Year</a:t>
                      </a:r>
                    </a:p>
                  </a:txBody>
                  <a:tcPr marL="90000" marR="90000" marT="46800"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B3B3B3"/>
                    </a:solidFill>
                  </a:tcPr>
                </a:tc>
                <a:tc>
                  <a:txBody>
                    <a:bodyPr/>
                    <a:lstStyle/>
                    <a:p>
                      <a:pPr marL="0" marR="0" lvl="0" indent="0" algn="l" defTabSz="457200" rtl="0" eaLnBrk="1" fontAlgn="base" latinLnBrk="0" hangingPunct="0">
                        <a:lnSpc>
                          <a:spcPct val="94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smtClean="0">
                          <a:ln>
                            <a:noFill/>
                          </a:ln>
                          <a:solidFill>
                            <a:srgbClr val="000000"/>
                          </a:solidFill>
                          <a:effectLst/>
                          <a:latin typeface="Arial" charset="0"/>
                          <a:ea typeface="MS PGothic" pitchFamily="32" charset="-128"/>
                        </a:rPr>
                        <a:t>Event</a:t>
                      </a:r>
                    </a:p>
                  </a:txBody>
                  <a:tcPr marL="90000" marR="90000" marT="46800"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B3B3B3"/>
                    </a:solidFill>
                  </a:tcPr>
                </a:tc>
              </a:tr>
              <a:tr h="306388">
                <a:tc>
                  <a:txBody>
                    <a:bodyPr/>
                    <a:lstStyle/>
                    <a:p>
                      <a:pPr marL="0" marR="0" lvl="0" indent="0" algn="l" defTabSz="457200" rtl="0" eaLnBrk="1" fontAlgn="base" latinLnBrk="0" hangingPunct="0">
                        <a:lnSpc>
                          <a:spcPct val="94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smtClean="0">
                          <a:ln>
                            <a:noFill/>
                          </a:ln>
                          <a:solidFill>
                            <a:srgbClr val="000000"/>
                          </a:solidFill>
                          <a:effectLst/>
                          <a:latin typeface="Arial" charset="0"/>
                          <a:ea typeface="MS PGothic" pitchFamily="32" charset="-128"/>
                        </a:rPr>
                        <a:t>1991</a:t>
                      </a:r>
                    </a:p>
                  </a:txBody>
                  <a:tcPr marL="90000" marR="90000" marT="46800"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CCCC"/>
                    </a:solidFill>
                  </a:tcPr>
                </a:tc>
                <a:tc>
                  <a:txBody>
                    <a:bodyPr/>
                    <a:lstStyle/>
                    <a:p>
                      <a:pPr marL="285750" marR="0" lvl="0" indent="-285750" algn="l" defTabSz="457200" rtl="0" eaLnBrk="0" fontAlgn="base" latinLnBrk="0" hangingPunct="0">
                        <a:lnSpc>
                          <a:spcPct val="94000"/>
                        </a:lnSpc>
                        <a:spcBef>
                          <a:spcPct val="0"/>
                        </a:spcBef>
                        <a:spcAft>
                          <a:spcPct val="0"/>
                        </a:spcAft>
                        <a:buClrTx/>
                        <a:buSzPct val="100000"/>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smtClean="0">
                          <a:ln>
                            <a:noFill/>
                          </a:ln>
                          <a:solidFill>
                            <a:srgbClr val="000000"/>
                          </a:solidFill>
                          <a:effectLst/>
                          <a:latin typeface="Arial" charset="0"/>
                          <a:ea typeface="MS PGothic" pitchFamily="32" charset="-128"/>
                        </a:rPr>
                        <a:t>World Wide Web is born</a:t>
                      </a:r>
                    </a:p>
                  </a:txBody>
                  <a:tcPr marL="90000" marR="90000" marT="46800"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CCCC"/>
                    </a:solidFill>
                  </a:tcPr>
                </a:tc>
              </a:tr>
              <a:tr h="561975">
                <a:tc>
                  <a:txBody>
                    <a:bodyPr/>
                    <a:lstStyle/>
                    <a:p>
                      <a:pPr marL="0" marR="0" lvl="0" indent="0" algn="l" defTabSz="457200" rtl="0" eaLnBrk="1" fontAlgn="base" latinLnBrk="0" hangingPunct="0">
                        <a:lnSpc>
                          <a:spcPct val="94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smtClean="0">
                          <a:ln>
                            <a:noFill/>
                          </a:ln>
                          <a:solidFill>
                            <a:srgbClr val="000000"/>
                          </a:solidFill>
                          <a:effectLst/>
                          <a:latin typeface="Arial" charset="0"/>
                          <a:ea typeface="MS PGothic" pitchFamily="32" charset="-128"/>
                        </a:rPr>
                        <a:t>1995</a:t>
                      </a:r>
                    </a:p>
                  </a:txBody>
                  <a:tcPr marL="90000" marR="90000" marT="46800"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214313" marR="0" lvl="0" indent="-214313" algn="l" defTabSz="457200" rtl="0" eaLnBrk="0" fontAlgn="base" latinLnBrk="0" hangingPunct="0">
                        <a:lnSpc>
                          <a:spcPct val="94000"/>
                        </a:lnSpc>
                        <a:spcBef>
                          <a:spcPct val="0"/>
                        </a:spcBef>
                        <a:spcAft>
                          <a:spcPct val="0"/>
                        </a:spcAft>
                        <a:buClr>
                          <a:srgbClr val="000000"/>
                        </a:buClr>
                        <a:buSzPct val="45000"/>
                        <a:buFont typeface="Wingdings" charset="2"/>
                        <a:buChar char=""/>
                        <a:tabLst>
                          <a:tab pos="214313" algn="l"/>
                          <a:tab pos="671513"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pPr>
                      <a:r>
                        <a:rPr kumimoji="0" lang="en-US" sz="1400" b="0" i="0" u="none" strike="noStrike" cap="none" normalizeH="0" baseline="0" dirty="0" smtClean="0">
                          <a:ln>
                            <a:noFill/>
                          </a:ln>
                          <a:solidFill>
                            <a:srgbClr val="000000"/>
                          </a:solidFill>
                          <a:effectLst/>
                          <a:latin typeface="Arial" charset="0"/>
                          <a:ea typeface="MS PGothic" pitchFamily="32" charset="-128"/>
                        </a:rPr>
                        <a:t>Sun releases the Java platform</a:t>
                      </a:r>
                    </a:p>
                    <a:p>
                      <a:pPr marL="214313" marR="0" lvl="0" indent="-214313" algn="l" defTabSz="457200" rtl="0" eaLnBrk="0" fontAlgn="base" latinLnBrk="0" hangingPunct="0">
                        <a:lnSpc>
                          <a:spcPct val="113000"/>
                        </a:lnSpc>
                        <a:spcBef>
                          <a:spcPct val="0"/>
                        </a:spcBef>
                        <a:spcAft>
                          <a:spcPct val="0"/>
                        </a:spcAft>
                        <a:buClr>
                          <a:srgbClr val="000000"/>
                        </a:buClr>
                        <a:buSzPct val="45000"/>
                        <a:buFont typeface="Wingdings" charset="2"/>
                        <a:buChar char=""/>
                        <a:tabLst>
                          <a:tab pos="214313" algn="l"/>
                          <a:tab pos="671513"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pPr>
                      <a:r>
                        <a:rPr kumimoji="0" lang="en-US" sz="1400" b="0" i="0" u="none" strike="noStrike" cap="none" normalizeH="0" baseline="0" dirty="0" smtClean="0">
                          <a:ln>
                            <a:noFill/>
                          </a:ln>
                          <a:solidFill>
                            <a:srgbClr val="000000"/>
                          </a:solidFill>
                          <a:effectLst/>
                          <a:latin typeface="Arial" charset="0"/>
                          <a:ea typeface="MS PGothic" pitchFamily="32" charset="-128"/>
                        </a:rPr>
                        <a:t>Global Positioning System (GPS) omnipresence in car, airplane </a:t>
                      </a:r>
                    </a:p>
                  </a:txBody>
                  <a:tcPr marL="90000" marR="90000" marT="46800"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r>
              <a:tr h="306388">
                <a:tc>
                  <a:txBody>
                    <a:bodyPr/>
                    <a:lstStyle/>
                    <a:p>
                      <a:pPr marL="0" marR="0" lvl="0" indent="0" algn="l" defTabSz="457200" rtl="0" eaLnBrk="1" fontAlgn="base" latinLnBrk="0" hangingPunct="0">
                        <a:lnSpc>
                          <a:spcPct val="94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smtClean="0">
                          <a:ln>
                            <a:noFill/>
                          </a:ln>
                          <a:solidFill>
                            <a:srgbClr val="000000"/>
                          </a:solidFill>
                          <a:effectLst/>
                          <a:latin typeface="Arial" charset="0"/>
                          <a:ea typeface="MS PGothic" pitchFamily="32" charset="-128"/>
                        </a:rPr>
                        <a:t>1999</a:t>
                      </a:r>
                    </a:p>
                  </a:txBody>
                  <a:tcPr marL="90000" marR="90000" marT="46800"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CCCC"/>
                    </a:solidFill>
                  </a:tcPr>
                </a:tc>
                <a:tc>
                  <a:txBody>
                    <a:bodyPr/>
                    <a:lstStyle/>
                    <a:p>
                      <a:pPr marL="0" marR="0" lvl="0" indent="0" algn="l" defTabSz="457200" rtl="0" eaLnBrk="0" fontAlgn="base" latinLnBrk="0" hangingPunct="0">
                        <a:lnSpc>
                          <a:spcPct val="94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smtClean="0">
                          <a:ln>
                            <a:noFill/>
                          </a:ln>
                          <a:solidFill>
                            <a:srgbClr val="000000"/>
                          </a:solidFill>
                          <a:effectLst/>
                          <a:latin typeface="Arial" charset="0"/>
                          <a:ea typeface="MS PGothic" pitchFamily="32" charset="-128"/>
                        </a:rPr>
                        <a:t>invents the term the Internet of Things</a:t>
                      </a:r>
                    </a:p>
                  </a:txBody>
                  <a:tcPr marL="90000" marR="90000" marT="46800"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CCCC"/>
                    </a:solidFill>
                  </a:tcPr>
                </a:tc>
              </a:tr>
              <a:tr h="306388">
                <a:tc>
                  <a:txBody>
                    <a:bodyPr/>
                    <a:lstStyle/>
                    <a:p>
                      <a:pPr marL="0" marR="0" lvl="0" indent="0" algn="l" defTabSz="457200" rtl="0" eaLnBrk="1" fontAlgn="base" latinLnBrk="0" hangingPunct="0">
                        <a:lnSpc>
                          <a:spcPct val="94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smtClean="0">
                          <a:ln>
                            <a:noFill/>
                          </a:ln>
                          <a:solidFill>
                            <a:srgbClr val="000000"/>
                          </a:solidFill>
                          <a:effectLst/>
                          <a:latin typeface="Arial" charset="0"/>
                          <a:ea typeface="MS PGothic" pitchFamily="32" charset="-128"/>
                        </a:rPr>
                        <a:t>2001</a:t>
                      </a:r>
                    </a:p>
                  </a:txBody>
                  <a:tcPr marL="90000" marR="90000" marT="46800"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57200" rtl="0" eaLnBrk="1" fontAlgn="base" latinLnBrk="0" hangingPunct="0">
                        <a:lnSpc>
                          <a:spcPct val="94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smtClean="0">
                          <a:ln>
                            <a:noFill/>
                          </a:ln>
                          <a:solidFill>
                            <a:srgbClr val="000000"/>
                          </a:solidFill>
                          <a:effectLst/>
                          <a:latin typeface="Arial" charset="0"/>
                          <a:ea typeface="MS PGothic" pitchFamily="32" charset="-128"/>
                        </a:rPr>
                        <a:t>Wikipedia is launched</a:t>
                      </a:r>
                    </a:p>
                  </a:txBody>
                  <a:tcPr marL="90000" marR="90000" marT="46800"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r>
              <a:tr h="817563">
                <a:tc>
                  <a:txBody>
                    <a:bodyPr/>
                    <a:lstStyle/>
                    <a:p>
                      <a:pPr marL="0" marR="0" lvl="0" indent="0" algn="l" defTabSz="457200" rtl="0" eaLnBrk="1" fontAlgn="base" latinLnBrk="0" hangingPunct="0">
                        <a:lnSpc>
                          <a:spcPct val="94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smtClean="0">
                          <a:ln>
                            <a:noFill/>
                          </a:ln>
                          <a:solidFill>
                            <a:srgbClr val="000000"/>
                          </a:solidFill>
                          <a:effectLst/>
                          <a:latin typeface="Arial" charset="0"/>
                          <a:ea typeface="MS PGothic" pitchFamily="32" charset="-128"/>
                        </a:rPr>
                        <a:t>2003 </a:t>
                      </a:r>
                    </a:p>
                  </a:txBody>
                  <a:tcPr marL="90000" marR="90000" marT="46800"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CCCC"/>
                    </a:solidFill>
                  </a:tcPr>
                </a:tc>
                <a:tc>
                  <a:txBody>
                    <a:bodyPr/>
                    <a:lstStyle/>
                    <a:p>
                      <a:pPr marL="214313" marR="0" lvl="0" indent="-214313" algn="l" defTabSz="457200" rtl="0" eaLnBrk="0" fontAlgn="base" latinLnBrk="0" hangingPunct="0">
                        <a:lnSpc>
                          <a:spcPct val="94000"/>
                        </a:lnSpc>
                        <a:spcBef>
                          <a:spcPct val="0"/>
                        </a:spcBef>
                        <a:spcAft>
                          <a:spcPct val="0"/>
                        </a:spcAft>
                        <a:buClr>
                          <a:srgbClr val="000000"/>
                        </a:buClr>
                        <a:buSzPct val="45000"/>
                        <a:buFont typeface="Wingdings" charset="2"/>
                        <a:buChar char=""/>
                        <a:tabLst>
                          <a:tab pos="214313" algn="l"/>
                          <a:tab pos="671513"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pPr>
                      <a:r>
                        <a:rPr kumimoji="0" lang="en-US" sz="1400" b="0" i="0" u="none" strike="noStrike" cap="none" normalizeH="0" baseline="0" dirty="0" smtClean="0">
                          <a:ln>
                            <a:noFill/>
                          </a:ln>
                          <a:solidFill>
                            <a:srgbClr val="000000"/>
                          </a:solidFill>
                          <a:effectLst/>
                          <a:latin typeface="Arial" charset="0"/>
                          <a:ea typeface="MS PGothic" pitchFamily="32" charset="-128"/>
                        </a:rPr>
                        <a:t>The amount of data created surpasses the amount of data created in all of human history before then</a:t>
                      </a:r>
                    </a:p>
                    <a:p>
                      <a:pPr marL="214313" marR="0" lvl="0" indent="-214313" algn="l" defTabSz="457200" rtl="0" eaLnBrk="0" fontAlgn="base" latinLnBrk="0" hangingPunct="0">
                        <a:lnSpc>
                          <a:spcPct val="113000"/>
                        </a:lnSpc>
                        <a:spcBef>
                          <a:spcPct val="0"/>
                        </a:spcBef>
                        <a:spcAft>
                          <a:spcPct val="0"/>
                        </a:spcAft>
                        <a:buClr>
                          <a:srgbClr val="000000"/>
                        </a:buClr>
                        <a:buSzPct val="45000"/>
                        <a:buFont typeface="Wingdings" charset="2"/>
                        <a:buChar char=""/>
                        <a:tabLst>
                          <a:tab pos="214313" algn="l"/>
                          <a:tab pos="671513"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pPr>
                      <a:r>
                        <a:rPr kumimoji="0" lang="en-US" sz="1400" b="0" i="0" u="none" strike="noStrike" cap="none" normalizeH="0" baseline="0" dirty="0" smtClean="0">
                          <a:ln>
                            <a:noFill/>
                          </a:ln>
                          <a:solidFill>
                            <a:srgbClr val="000000"/>
                          </a:solidFill>
                          <a:effectLst/>
                          <a:latin typeface="Arial" charset="0"/>
                          <a:ea typeface="MS PGothic" pitchFamily="32" charset="-128"/>
                        </a:rPr>
                        <a:t>LinkedIn launched, 260 million users by 2013</a:t>
                      </a:r>
                    </a:p>
                  </a:txBody>
                  <a:tcPr marL="90000" marR="90000" marT="46800"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CCCC"/>
                    </a:solidFill>
                  </a:tcPr>
                </a:tc>
              </a:tr>
              <a:tr h="306388">
                <a:tc>
                  <a:txBody>
                    <a:bodyPr/>
                    <a:lstStyle/>
                    <a:p>
                      <a:pPr marL="0" marR="0" lvl="0" indent="0" algn="l" defTabSz="457200" rtl="0" eaLnBrk="0" fontAlgn="base" latinLnBrk="0" hangingPunct="0">
                        <a:lnSpc>
                          <a:spcPct val="94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smtClean="0">
                          <a:ln>
                            <a:noFill/>
                          </a:ln>
                          <a:solidFill>
                            <a:srgbClr val="000000"/>
                          </a:solidFill>
                          <a:effectLst/>
                          <a:latin typeface="Arial" charset="0"/>
                          <a:ea typeface="MS PGothic" pitchFamily="32" charset="-128"/>
                        </a:rPr>
                        <a:t>2004</a:t>
                      </a:r>
                    </a:p>
                  </a:txBody>
                  <a:tcPr marL="90000" marR="90000" marT="46800"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57200" rtl="0" eaLnBrk="0" fontAlgn="base" latinLnBrk="0" hangingPunct="0">
                        <a:lnSpc>
                          <a:spcPct val="94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smtClean="0">
                          <a:ln>
                            <a:noFill/>
                          </a:ln>
                          <a:solidFill>
                            <a:srgbClr val="000000"/>
                          </a:solidFill>
                          <a:effectLst/>
                          <a:latin typeface="Arial" charset="0"/>
                          <a:ea typeface="MS PGothic" pitchFamily="32" charset="-128"/>
                        </a:rPr>
                        <a:t>Facebook is launched, 1.15 billion user by 2013</a:t>
                      </a:r>
                    </a:p>
                  </a:txBody>
                  <a:tcPr marL="90000" marR="90000" marT="46800"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r>
              <a:tr h="561975">
                <a:tc>
                  <a:txBody>
                    <a:bodyPr/>
                    <a:lstStyle/>
                    <a:p>
                      <a:pPr marL="0" marR="0" lvl="0" indent="0" algn="l" defTabSz="457200" rtl="0" eaLnBrk="1" fontAlgn="base" latinLnBrk="0" hangingPunct="0">
                        <a:lnSpc>
                          <a:spcPct val="94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smtClean="0">
                          <a:ln>
                            <a:noFill/>
                          </a:ln>
                          <a:solidFill>
                            <a:srgbClr val="000000"/>
                          </a:solidFill>
                          <a:effectLst/>
                          <a:latin typeface="Arial" charset="0"/>
                          <a:ea typeface="MS PGothic" pitchFamily="32" charset="-128"/>
                        </a:rPr>
                        <a:t>2008</a:t>
                      </a:r>
                    </a:p>
                  </a:txBody>
                  <a:tcPr marL="90000" marR="90000" marT="46800"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CCCC"/>
                    </a:solidFill>
                  </a:tcPr>
                </a:tc>
                <a:tc>
                  <a:txBody>
                    <a:bodyPr/>
                    <a:lstStyle/>
                    <a:p>
                      <a:pPr marL="0" marR="0" lvl="0" indent="0" algn="l" defTabSz="457200" rtl="0" eaLnBrk="0" fontAlgn="base" latinLnBrk="0" hangingPunct="0">
                        <a:lnSpc>
                          <a:spcPct val="94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smtClean="0">
                          <a:ln>
                            <a:noFill/>
                          </a:ln>
                          <a:solidFill>
                            <a:srgbClr val="000000"/>
                          </a:solidFill>
                          <a:effectLst/>
                          <a:latin typeface="Arial" charset="0"/>
                          <a:ea typeface="MS PGothic" pitchFamily="32" charset="-128"/>
                        </a:rPr>
                        <a:t>The number of devices connected to the Internet exceeds the</a:t>
                      </a:r>
                    </a:p>
                    <a:p>
                      <a:pPr marL="0" marR="0" lvl="0" indent="0" algn="l" defTabSz="457200" rtl="0" eaLnBrk="0" fontAlgn="base" latinLnBrk="0" hangingPunct="0">
                        <a:lnSpc>
                          <a:spcPct val="11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smtClean="0">
                          <a:ln>
                            <a:noFill/>
                          </a:ln>
                          <a:solidFill>
                            <a:srgbClr val="000000"/>
                          </a:solidFill>
                          <a:effectLst/>
                          <a:latin typeface="Arial" charset="0"/>
                          <a:ea typeface="MS PGothic" pitchFamily="32" charset="-128"/>
                        </a:rPr>
                        <a:t>world’s population.</a:t>
                      </a:r>
                    </a:p>
                  </a:txBody>
                  <a:tcPr marL="90000" marR="90000" marT="46800"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CCCC"/>
                    </a:solidFill>
                  </a:tcPr>
                </a:tc>
              </a:tr>
              <a:tr h="1328736">
                <a:tc>
                  <a:txBody>
                    <a:bodyPr/>
                    <a:lstStyle/>
                    <a:p>
                      <a:pPr marL="0" marR="0" lvl="0" indent="0" algn="l" defTabSz="457200" rtl="0" eaLnBrk="1" fontAlgn="base" latinLnBrk="0" hangingPunct="0">
                        <a:lnSpc>
                          <a:spcPct val="94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smtClean="0">
                          <a:ln>
                            <a:noFill/>
                          </a:ln>
                          <a:solidFill>
                            <a:srgbClr val="000000"/>
                          </a:solidFill>
                          <a:effectLst/>
                          <a:latin typeface="Arial" charset="0"/>
                          <a:ea typeface="MS PGothic" pitchFamily="32" charset="-128"/>
                        </a:rPr>
                        <a:t>2011</a:t>
                      </a:r>
                    </a:p>
                  </a:txBody>
                  <a:tcPr marL="90000" marR="90000" marT="46800"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214313" marR="0" lvl="0" indent="-214313" algn="l" defTabSz="457200" rtl="0" eaLnBrk="0" fontAlgn="base" latinLnBrk="0" hangingPunct="0">
                        <a:lnSpc>
                          <a:spcPct val="113000"/>
                        </a:lnSpc>
                        <a:spcBef>
                          <a:spcPct val="0"/>
                        </a:spcBef>
                        <a:spcAft>
                          <a:spcPct val="0"/>
                        </a:spcAft>
                        <a:buClr>
                          <a:srgbClr val="000000"/>
                        </a:buClr>
                        <a:buSzPct val="45000"/>
                        <a:buFont typeface="Wingdings" charset="2"/>
                        <a:buChar char=""/>
                        <a:tabLst>
                          <a:tab pos="214313" algn="l"/>
                          <a:tab pos="671513"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pPr>
                      <a:r>
                        <a:rPr kumimoji="0" lang="en-US" sz="1400" b="0" i="0" u="none" strike="noStrike" cap="none" normalizeH="0" baseline="0" dirty="0" smtClean="0">
                          <a:ln>
                            <a:noFill/>
                          </a:ln>
                          <a:solidFill>
                            <a:srgbClr val="000000"/>
                          </a:solidFill>
                          <a:effectLst/>
                          <a:latin typeface="Arial" charset="0"/>
                          <a:ea typeface="MS PGothic" pitchFamily="32" charset="-128"/>
                        </a:rPr>
                        <a:t>The </a:t>
                      </a:r>
                      <a:r>
                        <a:rPr kumimoji="0" lang="en-US" sz="1400" b="0" i="0" u="none" strike="noStrike" cap="none" normalizeH="0" baseline="0" dirty="0" smtClean="0">
                          <a:ln>
                            <a:noFill/>
                          </a:ln>
                          <a:solidFill>
                            <a:srgbClr val="000000"/>
                          </a:solidFill>
                          <a:effectLst/>
                          <a:latin typeface="Arial" charset="0"/>
                          <a:ea typeface="MS PGothic" pitchFamily="32" charset="-128"/>
                        </a:rPr>
                        <a:t>IPv4 address space have all been assigned, 4.5 billion unique addresses </a:t>
                      </a:r>
                      <a:r>
                        <a:rPr kumimoji="0" lang="en-US" sz="1400" b="0" i="0" u="none" strike="noStrike" cap="none" normalizeH="0" baseline="0" dirty="0" smtClean="0">
                          <a:ln>
                            <a:noFill/>
                          </a:ln>
                          <a:solidFill>
                            <a:srgbClr val="000000"/>
                          </a:solidFill>
                          <a:effectLst/>
                          <a:latin typeface="Arial" charset="0"/>
                          <a:ea typeface="MS PGothic" pitchFamily="32" charset="-128"/>
                        </a:rPr>
                        <a:t>assigned</a:t>
                      </a:r>
                    </a:p>
                  </a:txBody>
                  <a:tcPr marL="90000" marR="90000" marT="46800"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r>
              <a:tr h="920750">
                <a:tc>
                  <a:txBody>
                    <a:bodyPr/>
                    <a:lstStyle/>
                    <a:p>
                      <a:pPr marL="0" marR="0" lvl="0" indent="0" algn="l" defTabSz="457200" rtl="0" eaLnBrk="1" fontAlgn="base" latinLnBrk="0" hangingPunct="0">
                        <a:lnSpc>
                          <a:spcPct val="94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smtClean="0">
                          <a:ln>
                            <a:noFill/>
                          </a:ln>
                          <a:solidFill>
                            <a:srgbClr val="000000"/>
                          </a:solidFill>
                          <a:effectLst/>
                          <a:latin typeface="Arial" charset="0"/>
                          <a:ea typeface="MS PGothic" pitchFamily="32" charset="-128"/>
                        </a:rPr>
                        <a:t>2012</a:t>
                      </a:r>
                    </a:p>
                  </a:txBody>
                  <a:tcPr marL="90000" marR="90000" marT="46800"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CCCC"/>
                    </a:solidFill>
                  </a:tcPr>
                </a:tc>
                <a:tc>
                  <a:txBody>
                    <a:bodyPr/>
                    <a:lstStyle/>
                    <a:p>
                      <a:pPr marL="0" marR="0" lvl="0" indent="0" algn="l" defTabSz="457200" rtl="0" eaLnBrk="0" fontAlgn="base" latinLnBrk="0" hangingPunct="0">
                        <a:lnSpc>
                          <a:spcPct val="94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dirty="0" smtClean="0">
                          <a:ln>
                            <a:noFill/>
                          </a:ln>
                          <a:solidFill>
                            <a:srgbClr val="000000"/>
                          </a:solidFill>
                          <a:effectLst/>
                          <a:latin typeface="Arial" charset="0"/>
                          <a:ea typeface="MS PGothic" pitchFamily="32" charset="-128"/>
                        </a:rPr>
                        <a:t>The Obama administration announces the Big Data Research and Development Initiative</a:t>
                      </a:r>
                    </a:p>
                  </a:txBody>
                  <a:tcPr marL="90000" marR="90000" marT="46800"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CCCC"/>
                    </a:solidFill>
                  </a:tcPr>
                </a:tc>
              </a:tr>
            </a:tbl>
          </a:graphicData>
        </a:graphic>
      </p:graphicFrame>
      <p:sp>
        <p:nvSpPr>
          <p:cNvPr id="5" name="Text Box 1"/>
          <p:cNvSpPr txBox="1">
            <a:spLocks noChangeArrowheads="1"/>
          </p:cNvSpPr>
          <p:nvPr/>
        </p:nvSpPr>
        <p:spPr bwMode="auto">
          <a:xfrm>
            <a:off x="762000" y="533400"/>
            <a:ext cx="804386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charset="0"/>
                <a:ea typeface="MS PGothic" pitchFamily="32" charset="-128"/>
              </a:defRPr>
            </a:lvl9pPr>
          </a:lstStyle>
          <a:p>
            <a:pPr algn="ctr">
              <a:defRPr/>
            </a:pPr>
            <a:r>
              <a:rPr lang="en-US" dirty="0" smtClean="0">
                <a:solidFill>
                  <a:schemeClr val="tx2"/>
                </a:solidFill>
              </a:rPr>
              <a:t>Causes of Data Revolution</a:t>
            </a:r>
            <a:br>
              <a:rPr lang="en-US" dirty="0" smtClean="0">
                <a:solidFill>
                  <a:schemeClr val="tx2"/>
                </a:solidFill>
              </a:rPr>
            </a:br>
            <a:endParaRPr lang="en-US" dirty="0" smtClean="0">
              <a:solidFill>
                <a:schemeClr val="tx2"/>
              </a:solidFill>
            </a:endParaRP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22</a:t>
            </a:fld>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p:cNvSpPr txBox="1">
            <a:spLocks noChangeArrowheads="1"/>
          </p:cNvSpPr>
          <p:nvPr/>
        </p:nvSpPr>
        <p:spPr bwMode="auto">
          <a:xfrm>
            <a:off x="630237" y="457200"/>
            <a:ext cx="8077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defRPr/>
            </a:pPr>
            <a:r>
              <a:rPr lang="en-US" sz="3200" dirty="0" smtClean="0">
                <a:solidFill>
                  <a:schemeClr val="tx2"/>
                </a:solidFill>
              </a:rPr>
              <a:t>Causes of Data Revolution</a:t>
            </a:r>
          </a:p>
        </p:txBody>
      </p:sp>
      <p:sp>
        <p:nvSpPr>
          <p:cNvPr id="6146" name="Text Box 2"/>
          <p:cNvSpPr txBox="1">
            <a:spLocks noChangeArrowheads="1"/>
          </p:cNvSpPr>
          <p:nvPr/>
        </p:nvSpPr>
        <p:spPr bwMode="auto">
          <a:xfrm>
            <a:off x="838200" y="1543430"/>
            <a:ext cx="7661275" cy="4903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9725" indent="-33972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1pPr>
            <a:lvl2pPr marL="739775" indent="-28257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2pPr>
            <a:lvl3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3pPr>
            <a:lvl4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4pPr>
            <a:lvl5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000000"/>
                </a:solidFill>
                <a:latin typeface="Arial" charset="0"/>
                <a:ea typeface="MS PGothic" pitchFamily="32" charset="-128"/>
              </a:defRPr>
            </a:lvl9pPr>
          </a:lstStyle>
          <a:p>
            <a:pPr marL="342900" indent="-342900">
              <a:buFont typeface="Arial" pitchFamily="34" charset="0"/>
              <a:buChar char="•"/>
              <a:defRPr/>
            </a:pPr>
            <a:r>
              <a:rPr lang="en-US" sz="2400" dirty="0" smtClean="0"/>
              <a:t>Major derivers can be identified as the major cause </a:t>
            </a:r>
          </a:p>
          <a:p>
            <a:pPr marL="742950" lvl="1" indent="-342900">
              <a:buFont typeface="Arial" pitchFamily="34" charset="0"/>
              <a:buChar char="•"/>
              <a:defRPr/>
            </a:pPr>
            <a:r>
              <a:rPr lang="en-US" sz="2400" dirty="0" smtClean="0"/>
              <a:t>Development of the Web </a:t>
            </a:r>
          </a:p>
          <a:p>
            <a:pPr marL="742950" lvl="1" indent="-342900">
              <a:buFont typeface="Arial" pitchFamily="34" charset="0"/>
              <a:buChar char="•"/>
              <a:defRPr/>
            </a:pPr>
            <a:r>
              <a:rPr lang="en-US" sz="2400" dirty="0" smtClean="0"/>
              <a:t>Open data initiatives across the glob</a:t>
            </a:r>
            <a:r>
              <a:rPr lang="en-US" sz="2400" dirty="0"/>
              <a:t>	</a:t>
            </a:r>
            <a:endParaRPr lang="en-US" sz="2400" dirty="0" smtClean="0"/>
          </a:p>
          <a:p>
            <a:pPr marL="742950" lvl="1" indent="-342900">
              <a:buFont typeface="Arial" pitchFamily="34" charset="0"/>
              <a:buChar char="•"/>
              <a:defRPr/>
            </a:pPr>
            <a:r>
              <a:rPr lang="en-US" sz="2400" dirty="0"/>
              <a:t>Internet of Things </a:t>
            </a:r>
            <a:endParaRPr lang="en-US" sz="2400" dirty="0" smtClean="0"/>
          </a:p>
          <a:p>
            <a:pPr marL="742950" lvl="1" indent="-342900">
              <a:defRPr/>
            </a:pPr>
            <a:endParaRPr lang="en-US" sz="2400" dirty="0"/>
          </a:p>
          <a:p>
            <a:pPr marL="400050" lvl="1" indent="0">
              <a:defRPr/>
            </a:pPr>
            <a:endParaRPr lang="en-US" sz="2400" dirty="0"/>
          </a:p>
          <a:p>
            <a:pPr marL="741363" lvl="1">
              <a:spcBef>
                <a:spcPts val="788"/>
              </a:spcBef>
              <a:buClrTx/>
              <a:buSzPct val="80000"/>
              <a:buFontTx/>
              <a:buNone/>
              <a:defRPr/>
            </a:pPr>
            <a:endParaRPr lang="en-US" sz="1800" dirty="0" smtClean="0"/>
          </a:p>
          <a:p>
            <a:pPr marL="341313">
              <a:spcBef>
                <a:spcPts val="788"/>
              </a:spcBef>
              <a:buClrTx/>
              <a:buSzPct val="90000"/>
              <a:buFontTx/>
              <a:buNone/>
              <a:defRPr/>
            </a:pPr>
            <a:endParaRPr lang="en-US" sz="1800" dirty="0" smtClean="0"/>
          </a:p>
          <a:p>
            <a:pPr marL="341313">
              <a:spcBef>
                <a:spcPts val="788"/>
              </a:spcBef>
              <a:buClrTx/>
              <a:buSzPct val="90000"/>
              <a:buFontTx/>
              <a:buNone/>
              <a:defRPr/>
            </a:pPr>
            <a:endParaRPr lang="en-US" sz="1800" dirty="0" smtClean="0"/>
          </a:p>
          <a:p>
            <a:pPr marL="341313">
              <a:spcBef>
                <a:spcPts val="788"/>
              </a:spcBef>
              <a:buClrTx/>
              <a:buSzPct val="90000"/>
              <a:buFontTx/>
              <a:buNone/>
              <a:defRPr/>
            </a:pPr>
            <a:endParaRPr lang="en-US" sz="1800" dirty="0" smtClean="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23</a:t>
            </a:fld>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p:cNvSpPr txBox="1">
            <a:spLocks noChangeArrowheads="1"/>
          </p:cNvSpPr>
          <p:nvPr/>
        </p:nvSpPr>
        <p:spPr bwMode="auto">
          <a:xfrm>
            <a:off x="762000" y="533400"/>
            <a:ext cx="79248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marL="342900" indent="-3429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9pPr>
          </a:lstStyle>
          <a:p>
            <a:pPr algn="ctr" eaLnBrk="1" hangingPunct="1">
              <a:buClrTx/>
              <a:buFont typeface="Times New Roman" pitchFamily="16" charset="0"/>
              <a:buNone/>
              <a:defRPr/>
            </a:pPr>
            <a:r>
              <a:rPr lang="en-US" sz="2800" b="1" dirty="0" smtClean="0">
                <a:solidFill>
                  <a:srgbClr val="CC3300"/>
                </a:solidFill>
                <a:effectLst>
                  <a:outerShdw blurRad="38100" dist="38100" dir="2700000" algn="tl">
                    <a:srgbClr val="000000"/>
                  </a:outerShdw>
                </a:effectLst>
              </a:rPr>
              <a:t>Web Technologies</a:t>
            </a:r>
          </a:p>
        </p:txBody>
      </p:sp>
      <p:sp>
        <p:nvSpPr>
          <p:cNvPr id="29699" name="Text Box 2"/>
          <p:cNvSpPr txBox="1">
            <a:spLocks noChangeArrowheads="1"/>
          </p:cNvSpPr>
          <p:nvPr/>
        </p:nvSpPr>
        <p:spPr bwMode="auto">
          <a:xfrm>
            <a:off x="685800" y="1447800"/>
            <a:ext cx="8153400" cy="4522788"/>
          </a:xfrm>
          <a:prstGeom prst="rect">
            <a:avLst/>
          </a:prstGeom>
          <a:noFill/>
          <a:ln w="9525">
            <a:noFill/>
            <a:round/>
            <a:headEnd/>
            <a:tailEnd/>
          </a:ln>
          <a:effectLst/>
        </p:spPr>
        <p:txBody>
          <a:bodyPr/>
          <a:lstStyle/>
          <a:p>
            <a:pPr marL="339725" lvl="1" indent="-339725" eaLnBrk="1" hangingPunct="1">
              <a:spcBef>
                <a:spcPts val="788"/>
              </a:spcBef>
              <a:buClr>
                <a:srgbClr val="CC3300"/>
              </a:buClr>
              <a:buSzPct val="90000"/>
              <a:buFont typeface="Monotype Sorts"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sz="2400">
                <a:solidFill>
                  <a:srgbClr val="006699"/>
                </a:solidFill>
                <a:latin typeface="Perpetua" pitchFamily="18" charset="0"/>
              </a:rPr>
              <a:t>Tim-Berners-Lee invented the Web in 1989</a:t>
            </a:r>
          </a:p>
          <a:p>
            <a:pPr marL="742950" lvl="2" indent="-339725" eaLnBrk="1" hangingPunct="1">
              <a:spcBef>
                <a:spcPts val="788"/>
              </a:spcBef>
              <a:buClr>
                <a:srgbClr val="CC3300"/>
              </a:buClr>
              <a:buSzPct val="90000"/>
              <a:buFont typeface="Monotype Sorts"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sz="2400">
                <a:solidFill>
                  <a:srgbClr val="006699"/>
                </a:solidFill>
                <a:latin typeface="Perpetua" pitchFamily="18" charset="0"/>
                <a:cs typeface="Times New Roman" pitchFamily="18" charset="0"/>
              </a:rPr>
              <a:t>The great mind </a:t>
            </a:r>
            <a:endParaRPr lang="en-US" sz="2400">
              <a:solidFill>
                <a:srgbClr val="FF0000"/>
              </a:solidFill>
              <a:latin typeface="Times New Roman" pitchFamily="18" charset="0"/>
              <a:cs typeface="Times New Roman" pitchFamily="18" charset="0"/>
            </a:endParaRPr>
          </a:p>
          <a:p>
            <a:pPr marL="339725" lvl="1" indent="-339725" eaLnBrk="1" hangingPunct="1">
              <a:spcBef>
                <a:spcPts val="788"/>
              </a:spcBef>
              <a:buClr>
                <a:srgbClr val="CC3300"/>
              </a:buClr>
              <a:buSzPct val="90000"/>
              <a:buFont typeface="Monotype Sorts"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sz="2400">
                <a:solidFill>
                  <a:srgbClr val="FF0000"/>
                </a:solidFill>
                <a:latin typeface="Times New Roman" pitchFamily="18" charset="0"/>
                <a:ea typeface="Droid Sans Fallback" charset="0"/>
                <a:cs typeface="Times New Roman" pitchFamily="18" charset="0"/>
              </a:rPr>
              <a:t>We all love him mostly in his AAA Slogan </a:t>
            </a:r>
          </a:p>
          <a:p>
            <a:pPr marL="742950" lvl="2" indent="-339725" eaLnBrk="1" hangingPunct="1">
              <a:spcBef>
                <a:spcPts val="788"/>
              </a:spcBef>
              <a:buClr>
                <a:srgbClr val="CC3300"/>
              </a:buClr>
              <a:buSzPct val="90000"/>
              <a:buFont typeface="Monotype Sorts"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sz="2400">
                <a:solidFill>
                  <a:srgbClr val="006699"/>
                </a:solidFill>
                <a:latin typeface="Perpetua" pitchFamily="18" charset="0"/>
              </a:rPr>
              <a:t>Anyone can say Anything about Any topic</a:t>
            </a:r>
          </a:p>
          <a:p>
            <a:pPr marL="742950" lvl="2" indent="-339725" eaLnBrk="1" hangingPunct="1">
              <a:spcBef>
                <a:spcPts val="788"/>
              </a:spcBef>
              <a:buClr>
                <a:srgbClr val="CC3300"/>
              </a:buClr>
              <a:buSzPct val="90000"/>
              <a:buFont typeface="Monotype Sorts"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sz="2400">
                <a:solidFill>
                  <a:srgbClr val="006699"/>
                </a:solidFill>
                <a:latin typeface="Perpetua" pitchFamily="18" charset="0"/>
              </a:rPr>
              <a:t>His decision in making the web open web</a:t>
            </a:r>
          </a:p>
          <a:p>
            <a:pPr marL="339725" lvl="1" indent="-339725" eaLnBrk="1" hangingPunct="1">
              <a:spcBef>
                <a:spcPts val="788"/>
              </a:spcBef>
              <a:buClr>
                <a:srgbClr val="CC3300"/>
              </a:buClr>
              <a:buSzPct val="90000"/>
              <a:buFont typeface="Monotype Sorts"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sz="2400">
                <a:solidFill>
                  <a:srgbClr val="006699"/>
                </a:solidFill>
                <a:latin typeface="Perpetua" pitchFamily="18" charset="0"/>
              </a:rPr>
              <a:t>Tim-Berners-Lee published two articles </a:t>
            </a:r>
            <a:endParaRPr lang="en-US" sz="2400" b="1">
              <a:solidFill>
                <a:srgbClr val="000000"/>
              </a:solidFill>
            </a:endParaRPr>
          </a:p>
          <a:p>
            <a:pPr marL="1200150" lvl="3" indent="-339725" eaLnBrk="1" hangingPunct="1">
              <a:spcBef>
                <a:spcPts val="788"/>
              </a:spcBef>
              <a:buClr>
                <a:srgbClr val="CC3300"/>
              </a:buClr>
              <a:buSzPct val="90000"/>
              <a:buFont typeface="Monotype Sorts"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sz="2000">
                <a:solidFill>
                  <a:srgbClr val="006699"/>
                </a:solidFill>
                <a:latin typeface="Perpetua" pitchFamily="18" charset="0"/>
              </a:rPr>
              <a:t>Weaving the Web: The Original Design and Ultimate Destiny of the World Wide Web by Its Inventor, 1999</a:t>
            </a:r>
          </a:p>
          <a:p>
            <a:pPr marL="1200150" lvl="3" indent="-339725" eaLnBrk="1" hangingPunct="1">
              <a:spcBef>
                <a:spcPts val="788"/>
              </a:spcBef>
              <a:buClr>
                <a:srgbClr val="CC3300"/>
              </a:buClr>
              <a:buSzPct val="90000"/>
              <a:buFont typeface="Monotype Sorts"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sz="2000">
                <a:solidFill>
                  <a:srgbClr val="006699"/>
                </a:solidFill>
                <a:latin typeface="Perpetua" pitchFamily="18" charset="0"/>
              </a:rPr>
              <a:t>The Semantic Web, 2001</a:t>
            </a:r>
          </a:p>
          <a:p>
            <a:pPr marL="339725" lvl="1" indent="-339725" eaLnBrk="1" hangingPunct="1">
              <a:spcBef>
                <a:spcPts val="788"/>
              </a:spcBef>
              <a:buClr>
                <a:srgbClr val="CC3300"/>
              </a:buClr>
              <a:buSzPct val="90000"/>
              <a:buFont typeface="Monotype Sorts"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sz="2400">
                <a:solidFill>
                  <a:srgbClr val="006699"/>
                </a:solidFill>
                <a:latin typeface="Perpetua" pitchFamily="18" charset="0"/>
              </a:rPr>
              <a:t>He claim the web that he envision is not realized   </a:t>
            </a:r>
            <a:endParaRPr lang="en-US" sz="2000">
              <a:solidFill>
                <a:srgbClr val="006699"/>
              </a:solidFill>
              <a:latin typeface="Perpetua" pitchFamily="18" charset="0"/>
            </a:endParaRP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24</a:t>
            </a:fld>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1"/>
          <p:cNvSpPr txBox="1">
            <a:spLocks noChangeArrowheads="1"/>
          </p:cNvSpPr>
          <p:nvPr/>
        </p:nvSpPr>
        <p:spPr bwMode="auto">
          <a:xfrm>
            <a:off x="609600" y="381000"/>
            <a:ext cx="7772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bIns="9144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9pPr>
          </a:lstStyle>
          <a:p>
            <a:pPr algn="ctr" eaLnBrk="1" hangingPunct="1">
              <a:buClrTx/>
              <a:buFont typeface="Times New Roman" pitchFamily="16" charset="0"/>
              <a:buNone/>
              <a:defRPr/>
            </a:pPr>
            <a:r>
              <a:rPr lang="en-US" sz="2800" b="1" dirty="0" smtClean="0">
                <a:solidFill>
                  <a:srgbClr val="CC3300"/>
                </a:solidFill>
                <a:effectLst>
                  <a:outerShdw blurRad="38100" dist="38100" dir="2700000" algn="tl">
                    <a:srgbClr val="000000"/>
                  </a:outerShdw>
                </a:effectLst>
              </a:rPr>
              <a:t>1. Web </a:t>
            </a:r>
            <a:r>
              <a:rPr lang="en-US" sz="2800" b="1" dirty="0" smtClean="0">
                <a:solidFill>
                  <a:srgbClr val="CC3300"/>
                </a:solidFill>
                <a:effectLst>
                  <a:outerShdw blurRad="38100" dist="38100" dir="2700000" algn="tl">
                    <a:srgbClr val="000000"/>
                  </a:outerShdw>
                </a:effectLst>
              </a:rPr>
              <a:t>Technologies</a:t>
            </a:r>
          </a:p>
        </p:txBody>
      </p:sp>
      <p:sp>
        <p:nvSpPr>
          <p:cNvPr id="31747" name="Text Box 2"/>
          <p:cNvSpPr txBox="1">
            <a:spLocks noChangeArrowheads="1"/>
          </p:cNvSpPr>
          <p:nvPr/>
        </p:nvSpPr>
        <p:spPr bwMode="auto">
          <a:xfrm>
            <a:off x="838200" y="1524000"/>
            <a:ext cx="8001000" cy="4114800"/>
          </a:xfrm>
          <a:prstGeom prst="rect">
            <a:avLst/>
          </a:prstGeom>
          <a:noFill/>
          <a:ln w="9525">
            <a:noFill/>
            <a:round/>
            <a:headEnd/>
            <a:tailEnd/>
          </a:ln>
          <a:effectLst/>
        </p:spPr>
        <p:txBody>
          <a:bodyPr/>
          <a:lstStyle/>
          <a:p>
            <a:pPr marL="485775" indent="-484188">
              <a:lnSpc>
                <a:spcPct val="90000"/>
              </a:lnSpc>
              <a:spcBef>
                <a:spcPts val="600"/>
              </a:spcBef>
              <a:buFont typeface="Arial" pitchFamily="34" charset="0"/>
              <a:buChar char="•"/>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pPr>
            <a:r>
              <a:rPr lang="en-US" sz="2400" dirty="0">
                <a:solidFill>
                  <a:srgbClr val="006699"/>
                </a:solidFill>
                <a:latin typeface="Perpetua" pitchFamily="18" charset="0"/>
              </a:rPr>
              <a:t>Data becomes first class citizen of the Web</a:t>
            </a:r>
          </a:p>
          <a:p>
            <a:pPr marL="485775" indent="-484188">
              <a:lnSpc>
                <a:spcPct val="90000"/>
              </a:lnSpc>
              <a:spcBef>
                <a:spcPts val="600"/>
              </a:spcBef>
              <a:buFont typeface="Arial" pitchFamily="34" charset="0"/>
              <a:buChar char="•"/>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pPr>
            <a:r>
              <a:rPr lang="en-US" sz="2400" dirty="0">
                <a:solidFill>
                  <a:srgbClr val="006699"/>
                </a:solidFill>
                <a:latin typeface="Perpetua" pitchFamily="18" charset="0"/>
              </a:rPr>
              <a:t>W3C, an authorized body to  set standards in the web </a:t>
            </a:r>
          </a:p>
          <a:p>
            <a:pPr marL="741363" lvl="1" indent="-284163">
              <a:lnSpc>
                <a:spcPct val="90000"/>
              </a:lnSpc>
              <a:spcBef>
                <a:spcPts val="600"/>
              </a:spcBef>
              <a:buFont typeface="Arial" pitchFamily="34" charset="0"/>
              <a:buChar char="•"/>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pPr>
            <a:r>
              <a:rPr lang="en-US" sz="2400" dirty="0">
                <a:solidFill>
                  <a:srgbClr val="006699"/>
                </a:solidFill>
                <a:latin typeface="Perpetua" pitchFamily="18" charset="0"/>
              </a:rPr>
              <a:t>Data publishing standards</a:t>
            </a:r>
          </a:p>
          <a:p>
            <a:pPr lvl="2">
              <a:lnSpc>
                <a:spcPct val="90000"/>
              </a:lnSpc>
              <a:spcBef>
                <a:spcPts val="600"/>
              </a:spcBef>
              <a:buFont typeface="Arial" pitchFamily="34" charset="0"/>
              <a:buChar char="•"/>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pPr>
            <a:r>
              <a:rPr lang="en-GB" sz="2400" dirty="0" smtClean="0">
                <a:solidFill>
                  <a:srgbClr val="006699"/>
                </a:solidFill>
                <a:latin typeface="Perpetua" pitchFamily="18" charset="0"/>
              </a:rPr>
              <a:t>HTML,XML, AJAX</a:t>
            </a:r>
            <a:r>
              <a:rPr lang="en-GB" sz="2400" dirty="0" smtClean="0">
                <a:solidFill>
                  <a:srgbClr val="006699"/>
                </a:solidFill>
                <a:latin typeface="Perpetua" pitchFamily="18" charset="0"/>
              </a:rPr>
              <a:t>….</a:t>
            </a:r>
            <a:endParaRPr lang="en-US" sz="2400" dirty="0">
              <a:solidFill>
                <a:srgbClr val="006699"/>
              </a:solidFill>
              <a:latin typeface="Perpetua" pitchFamily="18" charset="0"/>
            </a:endParaRP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25</a:t>
            </a:fld>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1"/>
          <p:cNvSpPr txBox="1">
            <a:spLocks noChangeArrowheads="1"/>
          </p:cNvSpPr>
          <p:nvPr/>
        </p:nvSpPr>
        <p:spPr bwMode="auto">
          <a:xfrm>
            <a:off x="762000" y="228600"/>
            <a:ext cx="7772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bIns="9144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9pPr>
          </a:lstStyle>
          <a:p>
            <a:pPr algn="ctr" eaLnBrk="1" hangingPunct="1">
              <a:buClrTx/>
              <a:buFont typeface="Times New Roman" pitchFamily="16" charset="0"/>
              <a:buNone/>
              <a:defRPr/>
            </a:pPr>
            <a:r>
              <a:rPr lang="en-US" sz="2800" b="1" dirty="0" smtClean="0">
                <a:solidFill>
                  <a:srgbClr val="CC3300"/>
                </a:solidFill>
                <a:effectLst>
                  <a:outerShdw blurRad="38100" dist="38100" dir="2700000" algn="tl">
                    <a:srgbClr val="000000"/>
                  </a:outerShdw>
                </a:effectLst>
              </a:rPr>
              <a:t>Web Technologies</a:t>
            </a:r>
          </a:p>
        </p:txBody>
      </p:sp>
      <p:sp>
        <p:nvSpPr>
          <p:cNvPr id="32771" name="Text Box 2"/>
          <p:cNvSpPr txBox="1">
            <a:spLocks noChangeArrowheads="1"/>
          </p:cNvSpPr>
          <p:nvPr/>
        </p:nvSpPr>
        <p:spPr bwMode="auto">
          <a:xfrm>
            <a:off x="914400" y="1752600"/>
            <a:ext cx="7772400" cy="4419600"/>
          </a:xfrm>
          <a:prstGeom prst="rect">
            <a:avLst/>
          </a:prstGeom>
          <a:noFill/>
          <a:ln w="9525">
            <a:noFill/>
            <a:round/>
            <a:headEnd/>
            <a:tailEnd/>
          </a:ln>
          <a:effectLst/>
        </p:spPr>
        <p:txBody>
          <a:bodyPr/>
          <a:lstStyle/>
          <a:p>
            <a:pPr marL="485775" indent="-484188">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pPr>
            <a:r>
              <a:rPr lang="en-US" sz="2000" dirty="0">
                <a:solidFill>
                  <a:srgbClr val="FF0000"/>
                </a:solidFill>
                <a:latin typeface="Perpetua" pitchFamily="18" charset="0"/>
              </a:rPr>
              <a:t>HTML</a:t>
            </a:r>
          </a:p>
          <a:p>
            <a:pPr marL="485775" indent="-484188">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pPr>
            <a:r>
              <a:rPr lang="en-US" sz="2000" dirty="0">
                <a:solidFill>
                  <a:srgbClr val="006699"/>
                </a:solidFill>
                <a:latin typeface="Perpetua" pitchFamily="18" charset="0"/>
              </a:rPr>
              <a:t>	</a:t>
            </a:r>
            <a:r>
              <a:rPr lang="en-US" sz="2000" dirty="0" smtClean="0">
                <a:solidFill>
                  <a:srgbClr val="006699"/>
                </a:solidFill>
                <a:latin typeface="Perpetua" pitchFamily="18" charset="0"/>
              </a:rPr>
              <a:t>&lt;p&gt;The </a:t>
            </a:r>
            <a:r>
              <a:rPr lang="en-US" sz="2000" dirty="0" err="1">
                <a:solidFill>
                  <a:srgbClr val="006699"/>
                </a:solidFill>
                <a:latin typeface="Perpetua" pitchFamily="18" charset="0"/>
              </a:rPr>
              <a:t>Semien</a:t>
            </a:r>
            <a:r>
              <a:rPr lang="en-US" sz="2000" dirty="0">
                <a:solidFill>
                  <a:srgbClr val="006699"/>
                </a:solidFill>
                <a:latin typeface="Perpetua" pitchFamily="18" charset="0"/>
              </a:rPr>
              <a:t> Mountains National Park is established in 1969 and made a UNESCO world heritage site nine years later, the 220km square </a:t>
            </a:r>
            <a:r>
              <a:rPr lang="en-US" sz="2000" dirty="0" err="1">
                <a:solidFill>
                  <a:srgbClr val="006699"/>
                </a:solidFill>
                <a:latin typeface="Perpetua" pitchFamily="18" charset="0"/>
              </a:rPr>
              <a:t>Semein</a:t>
            </a:r>
            <a:r>
              <a:rPr lang="en-US" sz="2000" dirty="0">
                <a:solidFill>
                  <a:srgbClr val="006699"/>
                </a:solidFill>
                <a:latin typeface="Perpetua" pitchFamily="18" charset="0"/>
              </a:rPr>
              <a:t> Mountains National Park protects the western part of eponymous mountain range, a serious of incised plateau characterized by sheer 1,000m-high cliffs</a:t>
            </a:r>
            <a:r>
              <a:rPr lang="en-US" sz="2000" dirty="0"/>
              <a:t> </a:t>
            </a:r>
            <a:r>
              <a:rPr lang="en-US" sz="2000" dirty="0">
                <a:solidFill>
                  <a:srgbClr val="006699"/>
                </a:solidFill>
                <a:latin typeface="Perpetua" pitchFamily="18" charset="0"/>
              </a:rPr>
              <a:t>and rugged pinnacles and buttresses. The park is situated about 100km north of </a:t>
            </a:r>
            <a:r>
              <a:rPr lang="en-US" sz="2000" dirty="0" err="1">
                <a:solidFill>
                  <a:srgbClr val="006699"/>
                </a:solidFill>
                <a:latin typeface="Perpetua" pitchFamily="18" charset="0"/>
              </a:rPr>
              <a:t>Gonder</a:t>
            </a:r>
            <a:r>
              <a:rPr lang="en-US" sz="2000" dirty="0">
                <a:solidFill>
                  <a:srgbClr val="006699"/>
                </a:solidFill>
                <a:latin typeface="Perpetua" pitchFamily="18" charset="0"/>
              </a:rPr>
              <a:t> and best assessed from the small town of Debark. </a:t>
            </a:r>
            <a:r>
              <a:rPr lang="en-US" sz="2000" dirty="0" smtClean="0">
                <a:solidFill>
                  <a:srgbClr val="006699"/>
                </a:solidFill>
                <a:latin typeface="Perpetua" pitchFamily="18" charset="0"/>
              </a:rPr>
              <a:t>&lt;/p&gt;</a:t>
            </a:r>
            <a:endParaRPr lang="en-US" sz="2000" dirty="0">
              <a:solidFill>
                <a:srgbClr val="006699"/>
              </a:solidFill>
              <a:latin typeface="Perpetua" pitchFamily="18" charset="0"/>
            </a:endParaRPr>
          </a:p>
          <a:p>
            <a:pPr marL="485775" indent="-484188">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pPr>
            <a:r>
              <a:rPr lang="en-US" sz="2000" dirty="0">
                <a:solidFill>
                  <a:srgbClr val="FF0000"/>
                </a:solidFill>
                <a:latin typeface="Perpetua" pitchFamily="18" charset="0"/>
              </a:rPr>
              <a:t>XML</a:t>
            </a:r>
          </a:p>
          <a:p>
            <a:pPr marL="485775" indent="-484188">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pPr>
            <a:r>
              <a:rPr lang="en-US" sz="2000" dirty="0">
                <a:solidFill>
                  <a:srgbClr val="006699"/>
                </a:solidFill>
                <a:latin typeface="Perpetua" pitchFamily="18" charset="0"/>
              </a:rPr>
              <a:t>&lt;?xml version="1.0"? &gt;</a:t>
            </a:r>
          </a:p>
          <a:p>
            <a:pPr marL="485775" indent="-484188">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pPr>
            <a:r>
              <a:rPr lang="en-US" sz="2000" dirty="0">
                <a:solidFill>
                  <a:srgbClr val="006699"/>
                </a:solidFill>
                <a:latin typeface="Perpetua" pitchFamily="18" charset="0"/>
              </a:rPr>
              <a:t>&lt;!DOCTYPE "SemienMountains.dtd" &gt;</a:t>
            </a:r>
          </a:p>
          <a:p>
            <a:pPr marL="485775" indent="-484188">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pPr>
            <a:r>
              <a:rPr lang="en-US" sz="2000" dirty="0">
                <a:solidFill>
                  <a:srgbClr val="006699"/>
                </a:solidFill>
                <a:latin typeface="Perpetua" pitchFamily="18" charset="0"/>
              </a:rPr>
              <a:t>&lt;</a:t>
            </a:r>
            <a:r>
              <a:rPr lang="en-US" sz="2000" dirty="0" err="1">
                <a:solidFill>
                  <a:srgbClr val="006699"/>
                </a:solidFill>
                <a:latin typeface="Perpetua" pitchFamily="18" charset="0"/>
              </a:rPr>
              <a:t>SemienMountainPark</a:t>
            </a:r>
            <a:r>
              <a:rPr lang="en-US" sz="2000" dirty="0">
                <a:solidFill>
                  <a:srgbClr val="006699"/>
                </a:solidFill>
                <a:latin typeface="Perpetua" pitchFamily="18" charset="0"/>
              </a:rPr>
              <a:t> &gt;</a:t>
            </a:r>
          </a:p>
          <a:p>
            <a:pPr marL="485775" indent="-484188">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pPr>
            <a:r>
              <a:rPr lang="en-US" sz="2000" dirty="0">
                <a:solidFill>
                  <a:srgbClr val="006699"/>
                </a:solidFill>
                <a:latin typeface="Perpetua" pitchFamily="18" charset="0"/>
              </a:rPr>
              <a:t>	&lt;</a:t>
            </a:r>
            <a:r>
              <a:rPr lang="en-US" sz="2000" dirty="0" err="1">
                <a:solidFill>
                  <a:srgbClr val="006699"/>
                </a:solidFill>
                <a:latin typeface="Perpetua" pitchFamily="18" charset="0"/>
              </a:rPr>
              <a:t>FoundedIn</a:t>
            </a:r>
            <a:r>
              <a:rPr lang="en-US" sz="2000" dirty="0">
                <a:solidFill>
                  <a:srgbClr val="006699"/>
                </a:solidFill>
                <a:latin typeface="Perpetua" pitchFamily="18" charset="0"/>
              </a:rPr>
              <a:t>&gt;1969 &lt;</a:t>
            </a:r>
            <a:r>
              <a:rPr lang="en-US" sz="2000" dirty="0" err="1">
                <a:solidFill>
                  <a:srgbClr val="006699"/>
                </a:solidFill>
                <a:latin typeface="Perpetua" pitchFamily="18" charset="0"/>
              </a:rPr>
              <a:t>FoundedIn</a:t>
            </a:r>
            <a:r>
              <a:rPr lang="en-US" sz="2000" dirty="0">
                <a:solidFill>
                  <a:srgbClr val="006699"/>
                </a:solidFill>
                <a:latin typeface="Perpetua" pitchFamily="18" charset="0"/>
              </a:rPr>
              <a:t>&gt;</a:t>
            </a:r>
          </a:p>
          <a:p>
            <a:pPr marL="485775" indent="-484188">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pPr>
            <a:r>
              <a:rPr lang="en-US" sz="2000" dirty="0">
                <a:solidFill>
                  <a:srgbClr val="006699"/>
                </a:solidFill>
                <a:latin typeface="Perpetua" pitchFamily="18" charset="0"/>
              </a:rPr>
              <a:t>		&lt;</a:t>
            </a:r>
            <a:r>
              <a:rPr lang="en-US" sz="2000" dirty="0" err="1">
                <a:solidFill>
                  <a:srgbClr val="006699"/>
                </a:solidFill>
                <a:latin typeface="Perpetua" pitchFamily="18" charset="0"/>
              </a:rPr>
              <a:t>RegisteredUNESCO</a:t>
            </a:r>
            <a:r>
              <a:rPr lang="en-US" sz="2000" dirty="0">
                <a:solidFill>
                  <a:srgbClr val="006699"/>
                </a:solidFill>
                <a:latin typeface="Perpetua" pitchFamily="18" charset="0"/>
              </a:rPr>
              <a:t>&gt; 1978 &lt;</a:t>
            </a:r>
            <a:r>
              <a:rPr lang="en-US" sz="2000" dirty="0" err="1">
                <a:solidFill>
                  <a:srgbClr val="006699"/>
                </a:solidFill>
                <a:latin typeface="Perpetua" pitchFamily="18" charset="0"/>
              </a:rPr>
              <a:t>RegisteredUNESCO</a:t>
            </a:r>
            <a:r>
              <a:rPr lang="en-US" sz="2000" dirty="0">
                <a:solidFill>
                  <a:srgbClr val="006699"/>
                </a:solidFill>
                <a:latin typeface="Perpetua" pitchFamily="18" charset="0"/>
              </a:rPr>
              <a:t>&gt;</a:t>
            </a:r>
          </a:p>
          <a:p>
            <a:pPr marL="485775" indent="-484188">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pPr>
            <a:r>
              <a:rPr lang="en-US" sz="2000" dirty="0">
                <a:solidFill>
                  <a:srgbClr val="006699"/>
                </a:solidFill>
                <a:latin typeface="Perpetua" pitchFamily="18" charset="0"/>
              </a:rPr>
              <a:t>&lt;</a:t>
            </a:r>
            <a:r>
              <a:rPr lang="en-US" sz="2000" dirty="0" err="1">
                <a:solidFill>
                  <a:srgbClr val="006699"/>
                </a:solidFill>
                <a:latin typeface="Perpetua" pitchFamily="18" charset="0"/>
              </a:rPr>
              <a:t>SemienMountainPark</a:t>
            </a:r>
            <a:r>
              <a:rPr lang="en-US" sz="2000" dirty="0">
                <a:solidFill>
                  <a:srgbClr val="006699"/>
                </a:solidFill>
                <a:latin typeface="Perpetua" pitchFamily="18" charset="0"/>
              </a:rPr>
              <a:t>&gt;</a:t>
            </a:r>
            <a:endParaRPr lang="el-GR" sz="2000" dirty="0">
              <a:solidFill>
                <a:srgbClr val="006699"/>
              </a:solidFill>
              <a:latin typeface="Perpetua" pitchFamily="18" charset="0"/>
            </a:endParaRPr>
          </a:p>
          <a:p>
            <a:pPr marL="485775" indent="-484188">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pPr>
            <a:endParaRPr lang="en-US" sz="2400" dirty="0">
              <a:solidFill>
                <a:srgbClr val="006699"/>
              </a:solidFill>
              <a:latin typeface="Perpetua" pitchFamily="18" charset="0"/>
            </a:endParaRPr>
          </a:p>
          <a:p>
            <a:pPr marL="485775" indent="-484188">
              <a:tabLst>
                <a:tab pos="487363" algn="l"/>
                <a:tab pos="944563" algn="l"/>
                <a:tab pos="1401763" algn="l"/>
                <a:tab pos="1858963" algn="l"/>
                <a:tab pos="2316163" algn="l"/>
                <a:tab pos="2773363" algn="l"/>
                <a:tab pos="3230563" algn="l"/>
                <a:tab pos="3687763" algn="l"/>
                <a:tab pos="4144963" algn="l"/>
                <a:tab pos="4602163" algn="l"/>
                <a:tab pos="5059363" algn="l"/>
                <a:tab pos="5516563" algn="l"/>
                <a:tab pos="5973763" algn="l"/>
                <a:tab pos="6430963" algn="l"/>
                <a:tab pos="6888163" algn="l"/>
                <a:tab pos="7345363" algn="l"/>
                <a:tab pos="7802563" algn="l"/>
                <a:tab pos="8259763" algn="l"/>
                <a:tab pos="8716963" algn="l"/>
                <a:tab pos="9174163" algn="l"/>
                <a:tab pos="9631363" algn="l"/>
              </a:tabLst>
            </a:pPr>
            <a:endParaRPr lang="en-US" sz="2400" dirty="0">
              <a:solidFill>
                <a:srgbClr val="006699"/>
              </a:solidFill>
              <a:latin typeface="Perpetua" pitchFamily="18" charset="0"/>
            </a:endParaRP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26</a:t>
            </a:fld>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1"/>
          <p:cNvSpPr txBox="1">
            <a:spLocks noChangeArrowheads="1"/>
          </p:cNvSpPr>
          <p:nvPr/>
        </p:nvSpPr>
        <p:spPr bwMode="auto">
          <a:xfrm>
            <a:off x="762000" y="228600"/>
            <a:ext cx="73914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nchorCtr="1"/>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roid Sans Fallback" charset="0"/>
                <a:cs typeface="Droid Sans Fallback" charset="0"/>
              </a:defRPr>
            </a:lvl9pPr>
          </a:lstStyle>
          <a:p>
            <a:pPr algn="ctr" eaLnBrk="1" hangingPunct="1">
              <a:buClrTx/>
              <a:buFont typeface="Times New Roman" pitchFamily="16" charset="0"/>
              <a:buNone/>
              <a:defRPr/>
            </a:pPr>
            <a:r>
              <a:rPr lang="en-US" sz="2800" b="1" dirty="0" smtClean="0">
                <a:solidFill>
                  <a:srgbClr val="CC3300"/>
                </a:solidFill>
                <a:effectLst>
                  <a:outerShdw blurRad="38100" dist="38100" dir="2700000" algn="tl">
                    <a:srgbClr val="000000"/>
                  </a:outerShdw>
                </a:effectLst>
              </a:rPr>
              <a:t>Web Technologies: Monetization</a:t>
            </a:r>
            <a:endParaRPr lang="en-US" sz="2800" b="1" dirty="0" smtClean="0">
              <a:solidFill>
                <a:schemeClr val="tx1"/>
              </a:solidFill>
              <a:effectLst>
                <a:outerShdw blurRad="38100" dist="38100" dir="2700000" algn="tl">
                  <a:srgbClr val="000000"/>
                </a:outerShdw>
              </a:effectLst>
            </a:endParaRPr>
          </a:p>
        </p:txBody>
      </p:sp>
      <p:sp>
        <p:nvSpPr>
          <p:cNvPr id="35843" name="Text Box 5"/>
          <p:cNvSpPr txBox="1">
            <a:spLocks noChangeArrowheads="1"/>
          </p:cNvSpPr>
          <p:nvPr/>
        </p:nvSpPr>
        <p:spPr bwMode="auto">
          <a:xfrm>
            <a:off x="7086600" y="6324600"/>
            <a:ext cx="1905000" cy="457200"/>
          </a:xfrm>
          <a:prstGeom prst="rect">
            <a:avLst/>
          </a:prstGeom>
          <a:noFill/>
          <a:ln w="9525">
            <a:noFill/>
            <a:round/>
            <a:headEnd/>
            <a:tailEnd/>
          </a:ln>
          <a:effectLst/>
        </p:spPr>
        <p:txBody>
          <a:bodyPr lIns="90000" tIns="46800" rIns="90000" bIns="46800" anchor="b"/>
          <a:lstStyle/>
          <a:p>
            <a:pPr algn="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93ADE63-27C9-4E40-AB68-AD54F442D7B5}" type="slidenum">
              <a:rPr lang="en-US" sz="1200">
                <a:solidFill>
                  <a:srgbClr val="000000"/>
                </a:solidFill>
              </a:rPr>
              <a:pPr algn="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a:t>
            </a:fld>
            <a:endParaRPr lang="en-US" sz="1200">
              <a:solidFill>
                <a:srgbClr val="000000"/>
              </a:solidFill>
            </a:endParaRPr>
          </a:p>
        </p:txBody>
      </p:sp>
      <p:sp>
        <p:nvSpPr>
          <p:cNvPr id="7174" name="Text Box 6"/>
          <p:cNvSpPr txBox="1">
            <a:spLocks noChangeArrowheads="1"/>
          </p:cNvSpPr>
          <p:nvPr/>
        </p:nvSpPr>
        <p:spPr bwMode="auto">
          <a:xfrm>
            <a:off x="914400" y="1287652"/>
            <a:ext cx="7970837" cy="4827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1pPr>
            <a:lvl2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2pPr>
            <a:lvl3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9pPr>
          </a:lstStyle>
          <a:p>
            <a:pPr marL="344487" indent="-342900">
              <a:spcBef>
                <a:spcPts val="788"/>
              </a:spcBef>
              <a:buClr>
                <a:srgbClr val="CC3300"/>
              </a:buClr>
              <a:buSzPct val="90000"/>
              <a:buFont typeface="Arial" pitchFamily="34" charset="0"/>
              <a:buChar char="•"/>
              <a:defRPr/>
            </a:pPr>
            <a:r>
              <a:rPr lang="en-US" sz="2400" dirty="0">
                <a:solidFill>
                  <a:srgbClr val="006699"/>
                </a:solidFill>
                <a:latin typeface="Perpetua" pitchFamily="18" charset="0"/>
                <a:ea typeface="Droid Sans Fallback" charset="0"/>
              </a:rPr>
              <a:t>D</a:t>
            </a:r>
            <a:r>
              <a:rPr lang="en-US" sz="2400" dirty="0" smtClean="0">
                <a:solidFill>
                  <a:srgbClr val="006699"/>
                </a:solidFill>
                <a:latin typeface="Perpetua" pitchFamily="18" charset="0"/>
                <a:ea typeface="Droid Sans Fallback" charset="0"/>
              </a:rPr>
              <a:t>ata become an important asset</a:t>
            </a:r>
          </a:p>
          <a:p>
            <a:pPr marL="344487" indent="-342900">
              <a:spcBef>
                <a:spcPts val="788"/>
              </a:spcBef>
              <a:buClr>
                <a:srgbClr val="CC3300"/>
              </a:buClr>
              <a:buSzPct val="90000"/>
              <a:buFont typeface="Arial" pitchFamily="34" charset="0"/>
              <a:buChar char="•"/>
              <a:defRPr/>
            </a:pPr>
            <a:r>
              <a:rPr lang="en-US" sz="2400" dirty="0">
                <a:solidFill>
                  <a:srgbClr val="006699"/>
                </a:solidFill>
                <a:latin typeface="Perpetua" pitchFamily="18" charset="0"/>
                <a:ea typeface="Droid Sans Fallback" charset="0"/>
              </a:rPr>
              <a:t>C</a:t>
            </a:r>
            <a:r>
              <a:rPr lang="en-US" sz="2400" dirty="0" smtClean="0">
                <a:solidFill>
                  <a:srgbClr val="006699"/>
                </a:solidFill>
                <a:latin typeface="Perpetua" pitchFamily="18" charset="0"/>
                <a:ea typeface="Droid Sans Fallback" charset="0"/>
              </a:rPr>
              <a:t>ustomer experience </a:t>
            </a:r>
            <a:r>
              <a:rPr lang="en-US" sz="2400" dirty="0">
                <a:solidFill>
                  <a:srgbClr val="006699"/>
                </a:solidFill>
                <a:latin typeface="Perpetua" pitchFamily="18" charset="0"/>
                <a:ea typeface="Droid Sans Fallback" charset="0"/>
              </a:rPr>
              <a:t>from one industry is anonymized, packaged, and sold to other </a:t>
            </a:r>
            <a:r>
              <a:rPr lang="en-US" sz="2400" dirty="0" smtClean="0">
                <a:solidFill>
                  <a:srgbClr val="006699"/>
                </a:solidFill>
                <a:latin typeface="Perpetua" pitchFamily="18" charset="0"/>
                <a:ea typeface="Droid Sans Fallback" charset="0"/>
              </a:rPr>
              <a:t>industries.</a:t>
            </a:r>
          </a:p>
          <a:p>
            <a:pPr marL="344487" indent="-342900">
              <a:spcBef>
                <a:spcPts val="788"/>
              </a:spcBef>
              <a:buClr>
                <a:srgbClr val="CC3300"/>
              </a:buClr>
              <a:buSzPct val="90000"/>
              <a:buFont typeface="Arial" pitchFamily="34" charset="0"/>
              <a:buChar char="•"/>
              <a:defRPr/>
            </a:pPr>
            <a:r>
              <a:rPr lang="en-US" sz="2400" dirty="0" smtClean="0">
                <a:solidFill>
                  <a:srgbClr val="006699"/>
                </a:solidFill>
                <a:latin typeface="Perpetua" pitchFamily="18" charset="0"/>
                <a:ea typeface="Droid Sans Fallback" charset="0"/>
              </a:rPr>
              <a:t>Internet </a:t>
            </a:r>
            <a:r>
              <a:rPr lang="en-US" sz="2400" dirty="0">
                <a:solidFill>
                  <a:srgbClr val="006699"/>
                </a:solidFill>
                <a:latin typeface="Perpetua" pitchFamily="18" charset="0"/>
                <a:ea typeface="Droid Sans Fallback" charset="0"/>
              </a:rPr>
              <a:t>advertising </a:t>
            </a:r>
            <a:endParaRPr lang="en-US" sz="2400" dirty="0" smtClean="0">
              <a:solidFill>
                <a:srgbClr val="006699"/>
              </a:solidFill>
              <a:latin typeface="Perpetua" pitchFamily="18" charset="0"/>
              <a:ea typeface="Droid Sans Fallback" charset="0"/>
            </a:endParaRPr>
          </a:p>
          <a:p>
            <a:pPr marL="746124" lvl="1" indent="-342900">
              <a:spcBef>
                <a:spcPts val="788"/>
              </a:spcBef>
              <a:buClr>
                <a:srgbClr val="CC3300"/>
              </a:buClr>
              <a:buSzPct val="90000"/>
              <a:buFont typeface="Arial" pitchFamily="34" charset="0"/>
              <a:buChar char="•"/>
              <a:defRPr/>
            </a:pPr>
            <a:r>
              <a:rPr lang="en-US" sz="2400" dirty="0" smtClean="0">
                <a:solidFill>
                  <a:srgbClr val="006699"/>
                </a:solidFill>
                <a:latin typeface="Perpetua" pitchFamily="18" charset="0"/>
                <a:ea typeface="Droid Sans Fallback" charset="0"/>
              </a:rPr>
              <a:t>Yelp lets consumers </a:t>
            </a:r>
            <a:r>
              <a:rPr lang="en-US" sz="2400" dirty="0" smtClean="0">
                <a:solidFill>
                  <a:srgbClr val="FF0000"/>
                </a:solidFill>
                <a:latin typeface="Perpetua" pitchFamily="18" charset="0"/>
                <a:ea typeface="Droid Sans Fallback" charset="0"/>
              </a:rPr>
              <a:t>share </a:t>
            </a:r>
            <a:r>
              <a:rPr lang="en-US" sz="2400" dirty="0">
                <a:solidFill>
                  <a:srgbClr val="FF0000"/>
                </a:solidFill>
                <a:latin typeface="Perpetua" pitchFamily="18" charset="0"/>
                <a:ea typeface="Droid Sans Fallback" charset="0"/>
              </a:rPr>
              <a:t>their experiences </a:t>
            </a:r>
            <a:r>
              <a:rPr lang="en-US" sz="2400" dirty="0">
                <a:solidFill>
                  <a:srgbClr val="006699"/>
                </a:solidFill>
                <a:latin typeface="Perpetua" pitchFamily="18" charset="0"/>
                <a:ea typeface="Droid Sans Fallback" charset="0"/>
              </a:rPr>
              <a:t>regarding restaurants, shopping, nightlife, beauty </a:t>
            </a:r>
            <a:r>
              <a:rPr lang="en-US" sz="2400" dirty="0" smtClean="0">
                <a:solidFill>
                  <a:srgbClr val="006699"/>
                </a:solidFill>
                <a:latin typeface="Perpetua" pitchFamily="18" charset="0"/>
                <a:ea typeface="Droid Sans Fallback" charset="0"/>
              </a:rPr>
              <a:t>spas, active </a:t>
            </a:r>
            <a:r>
              <a:rPr lang="en-US" sz="2400" dirty="0">
                <a:solidFill>
                  <a:srgbClr val="006699"/>
                </a:solidFill>
                <a:latin typeface="Perpetua" pitchFamily="18" charset="0"/>
                <a:ea typeface="Droid Sans Fallback" charset="0"/>
              </a:rPr>
              <a:t>life, coffee and tea, and others</a:t>
            </a:r>
            <a:r>
              <a:rPr lang="en-US" sz="2400" dirty="0" smtClean="0">
                <a:solidFill>
                  <a:srgbClr val="006699"/>
                </a:solidFill>
                <a:latin typeface="Perpetua" pitchFamily="18" charset="0"/>
                <a:ea typeface="Droid Sans Fallback" charset="0"/>
              </a:rPr>
              <a:t>.</a:t>
            </a:r>
          </a:p>
          <a:p>
            <a:pPr marL="746124" lvl="1" indent="-342900">
              <a:spcBef>
                <a:spcPts val="788"/>
              </a:spcBef>
              <a:buClr>
                <a:srgbClr val="CC3300"/>
              </a:buClr>
              <a:buSzPct val="90000"/>
              <a:buFont typeface="Arial" pitchFamily="34" charset="0"/>
              <a:buChar char="•"/>
              <a:defRPr/>
            </a:pPr>
            <a:r>
              <a:rPr lang="en-US" sz="2000" dirty="0">
                <a:solidFill>
                  <a:srgbClr val="006699"/>
                </a:solidFill>
                <a:latin typeface="Perpetua" pitchFamily="18" charset="0"/>
                <a:ea typeface="Droid Sans Fallback" charset="0"/>
              </a:rPr>
              <a:t>eBay captures a terabyte of data per minute </a:t>
            </a:r>
            <a:endParaRPr lang="en-US" sz="2000" dirty="0" smtClean="0">
              <a:solidFill>
                <a:srgbClr val="006699"/>
              </a:solidFill>
              <a:latin typeface="Perpetua" pitchFamily="18" charset="0"/>
              <a:ea typeface="Droid Sans Fallback" charset="0"/>
            </a:endParaRPr>
          </a:p>
          <a:p>
            <a:pPr marL="746124" lvl="1" indent="-342900">
              <a:spcBef>
                <a:spcPts val="788"/>
              </a:spcBef>
              <a:buClr>
                <a:srgbClr val="CC3300"/>
              </a:buClr>
              <a:buSzPct val="90000"/>
              <a:buFont typeface="Arial" pitchFamily="34" charset="0"/>
              <a:buChar char="•"/>
              <a:defRPr/>
            </a:pPr>
            <a:r>
              <a:rPr lang="en-US" sz="2000" dirty="0" smtClean="0">
                <a:solidFill>
                  <a:srgbClr val="006699"/>
                </a:solidFill>
                <a:latin typeface="Perpetua" pitchFamily="18" charset="0"/>
                <a:ea typeface="Droid Sans Fallback" charset="0"/>
              </a:rPr>
              <a:t>They capture every activity of users </a:t>
            </a:r>
          </a:p>
          <a:p>
            <a:pPr marL="1146174" lvl="2" indent="-342900">
              <a:spcBef>
                <a:spcPts val="788"/>
              </a:spcBef>
              <a:buClr>
                <a:srgbClr val="CC3300"/>
              </a:buClr>
              <a:buSzPct val="90000"/>
              <a:buFont typeface="Arial" pitchFamily="34" charset="0"/>
              <a:buChar char="•"/>
              <a:defRPr/>
            </a:pPr>
            <a:r>
              <a:rPr lang="en-US" sz="2000" dirty="0" smtClean="0">
                <a:solidFill>
                  <a:srgbClr val="006699"/>
                </a:solidFill>
                <a:latin typeface="Perpetua" pitchFamily="18" charset="0"/>
                <a:ea typeface="Droid Sans Fallback" charset="0"/>
              </a:rPr>
              <a:t>Mouse click, like, post, tweet, query, etc.</a:t>
            </a:r>
          </a:p>
          <a:p>
            <a:pPr marL="1146174" lvl="2" indent="-342900">
              <a:spcBef>
                <a:spcPts val="788"/>
              </a:spcBef>
              <a:buClr>
                <a:srgbClr val="CC3300"/>
              </a:buClr>
              <a:buSzPct val="90000"/>
              <a:buFont typeface="Arial" pitchFamily="34" charset="0"/>
              <a:buChar char="•"/>
              <a:defRPr/>
            </a:pPr>
            <a:r>
              <a:rPr lang="en-US" sz="2000" dirty="0" smtClean="0">
                <a:solidFill>
                  <a:srgbClr val="006699"/>
                </a:solidFill>
                <a:latin typeface="Perpetua" pitchFamily="18" charset="0"/>
                <a:ea typeface="Droid Sans Fallback" charset="0"/>
              </a:rPr>
              <a:t>Every web activity can be sold/bought</a:t>
            </a:r>
          </a:p>
          <a:p>
            <a:pPr marL="746124" lvl="1" indent="-342900">
              <a:spcBef>
                <a:spcPts val="788"/>
              </a:spcBef>
              <a:buClr>
                <a:srgbClr val="CC3300"/>
              </a:buClr>
              <a:buSzPct val="90000"/>
              <a:buFont typeface="Arial" pitchFamily="34" charset="0"/>
              <a:buChar char="•"/>
              <a:defRPr/>
            </a:pPr>
            <a:r>
              <a:rPr lang="en-US" sz="2000" dirty="0" smtClean="0">
                <a:solidFill>
                  <a:srgbClr val="FF0000"/>
                </a:solidFill>
                <a:latin typeface="Perpetua" pitchFamily="18" charset="0"/>
                <a:ea typeface="Droid Sans Fallback" charset="0"/>
              </a:rPr>
              <a:t>Google knows more about me than I know</a:t>
            </a:r>
          </a:p>
          <a:p>
            <a:pPr marL="287338" indent="-285750">
              <a:spcBef>
                <a:spcPts val="788"/>
              </a:spcBef>
              <a:buClrTx/>
              <a:buSzPct val="90000"/>
              <a:buFont typeface="Arial" pitchFamily="34" charset="0"/>
              <a:buChar char="•"/>
              <a:defRPr/>
            </a:pPr>
            <a:endParaRPr lang="en-US" sz="1800" dirty="0" smtClean="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27</a:t>
            </a:fld>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type="body" idx="1"/>
          </p:nvPr>
        </p:nvSpPr>
        <p:spPr>
          <a:xfrm>
            <a:off x="762000" y="1131888"/>
            <a:ext cx="7953375" cy="4049712"/>
          </a:xfrm>
        </p:spPr>
        <p:txBody>
          <a:bodyPr/>
          <a:lstStyle/>
          <a:p>
            <a:pPr marL="473075" eaLnBrk="1" hangingPunct="1">
              <a:buFont typeface="Arial" pitchFamily="34" charset="0"/>
              <a:buChar char="•"/>
              <a:defRPr/>
            </a:pPr>
            <a:r>
              <a:rPr lang="en-US" altLang="en-US" kern="1200" dirty="0">
                <a:solidFill>
                  <a:srgbClr val="006699"/>
                </a:solidFill>
                <a:latin typeface="Perpetua" pitchFamily="18" charset="0"/>
              </a:rPr>
              <a:t>The world accepted open data as a tool to </a:t>
            </a:r>
            <a:r>
              <a:rPr lang="en-US" altLang="en-US" kern="1200" dirty="0">
                <a:solidFill>
                  <a:srgbClr val="FF0000"/>
                </a:solidFill>
                <a:latin typeface="Perpetua" pitchFamily="18" charset="0"/>
              </a:rPr>
              <a:t>fight many problems </a:t>
            </a:r>
          </a:p>
          <a:p>
            <a:pPr marL="473075" eaLnBrk="1" hangingPunct="1">
              <a:buFont typeface="Arial" pitchFamily="34" charset="0"/>
              <a:buChar char="•"/>
              <a:defRPr/>
            </a:pPr>
            <a:r>
              <a:rPr lang="en-US" kern="1200" dirty="0">
                <a:solidFill>
                  <a:srgbClr val="006699"/>
                </a:solidFill>
                <a:latin typeface="Perpetua" pitchFamily="18" charset="0"/>
              </a:rPr>
              <a:t>O</a:t>
            </a:r>
            <a:r>
              <a:rPr lang="en-US" kern="1200" dirty="0" smtClean="0">
                <a:solidFill>
                  <a:srgbClr val="006699"/>
                </a:solidFill>
                <a:latin typeface="Perpetua" pitchFamily="18" charset="0"/>
              </a:rPr>
              <a:t>pen </a:t>
            </a:r>
            <a:r>
              <a:rPr lang="en-US" kern="1200" dirty="0">
                <a:solidFill>
                  <a:srgbClr val="006699"/>
                </a:solidFill>
                <a:latin typeface="Perpetua" pitchFamily="18" charset="0"/>
              </a:rPr>
              <a:t>government data has got political commitment all over the world</a:t>
            </a:r>
          </a:p>
          <a:p>
            <a:pPr marL="1200150" lvl="2" indent="-342900" eaLnBrk="1" hangingPunct="1">
              <a:buFont typeface="Arial" pitchFamily="34" charset="0"/>
              <a:buChar char="•"/>
              <a:defRPr/>
            </a:pPr>
            <a:r>
              <a:rPr lang="en-US" kern="1200" dirty="0">
                <a:solidFill>
                  <a:srgbClr val="006699"/>
                </a:solidFill>
                <a:latin typeface="Perpetua" pitchFamily="18" charset="0"/>
              </a:rPr>
              <a:t>A vital communications channel between governments and </a:t>
            </a:r>
            <a:r>
              <a:rPr lang="en-US" kern="1200" dirty="0" smtClean="0">
                <a:solidFill>
                  <a:srgbClr val="006699"/>
                </a:solidFill>
                <a:latin typeface="Perpetua" pitchFamily="18" charset="0"/>
              </a:rPr>
              <a:t>the public </a:t>
            </a:r>
          </a:p>
          <a:p>
            <a:pPr marL="1200150" lvl="2" indent="-342900" eaLnBrk="1" hangingPunct="1">
              <a:buFont typeface="Arial" pitchFamily="34" charset="0"/>
              <a:buChar char="•"/>
              <a:defRPr/>
            </a:pPr>
            <a:r>
              <a:rPr lang="en-US" kern="1200" dirty="0">
                <a:solidFill>
                  <a:srgbClr val="006699"/>
                </a:solidFill>
                <a:latin typeface="Perpetua" pitchFamily="18" charset="0"/>
              </a:rPr>
              <a:t>Open data is recognized as a tool to the success of the SDGs</a:t>
            </a:r>
          </a:p>
          <a:p>
            <a:pPr marL="1200150" lvl="2" indent="-342900" eaLnBrk="1" hangingPunct="1">
              <a:buFont typeface="Arial" pitchFamily="34" charset="0"/>
              <a:buChar char="•"/>
              <a:defRPr/>
            </a:pPr>
            <a:r>
              <a:rPr lang="en-US" kern="1200" dirty="0" smtClean="0">
                <a:solidFill>
                  <a:srgbClr val="006699"/>
                </a:solidFill>
                <a:latin typeface="Perpetua" pitchFamily="18" charset="0"/>
              </a:rPr>
              <a:t>G8 </a:t>
            </a:r>
            <a:r>
              <a:rPr lang="en-US" kern="1200" dirty="0">
                <a:solidFill>
                  <a:srgbClr val="006699"/>
                </a:solidFill>
                <a:latin typeface="Perpetua" pitchFamily="18" charset="0"/>
              </a:rPr>
              <a:t>leaders signed an Open Data Charter, promising to make public sector </a:t>
            </a:r>
            <a:r>
              <a:rPr lang="en-US" kern="1200" dirty="0" smtClean="0">
                <a:solidFill>
                  <a:srgbClr val="006699"/>
                </a:solidFill>
                <a:latin typeface="Perpetua" pitchFamily="18" charset="0"/>
              </a:rPr>
              <a:t>data </a:t>
            </a:r>
            <a:r>
              <a:rPr lang="en-US" kern="1200" dirty="0">
                <a:solidFill>
                  <a:srgbClr val="006699"/>
                </a:solidFill>
                <a:latin typeface="Perpetua" pitchFamily="18" charset="0"/>
              </a:rPr>
              <a:t>openly available, without charge and in re-useable formats.</a:t>
            </a:r>
            <a:endParaRPr lang="en-US" altLang="en-US" kern="1200" dirty="0">
              <a:solidFill>
                <a:srgbClr val="006699"/>
              </a:solidFill>
              <a:latin typeface="Perpetua" pitchFamily="18" charset="0"/>
            </a:endParaRPr>
          </a:p>
        </p:txBody>
      </p:sp>
      <p:sp>
        <p:nvSpPr>
          <p:cNvPr id="33796" name="Title 1"/>
          <p:cNvSpPr>
            <a:spLocks noGrp="1"/>
          </p:cNvSpPr>
          <p:nvPr>
            <p:ph type="title"/>
          </p:nvPr>
        </p:nvSpPr>
        <p:spPr>
          <a:xfrm>
            <a:off x="609600" y="304800"/>
            <a:ext cx="7773987" cy="992187"/>
          </a:xfrm>
        </p:spPr>
        <p:txBody>
          <a:bodyPr/>
          <a:lstStyle/>
          <a:p>
            <a:pPr algn="ctr">
              <a:defRPr/>
            </a:pPr>
            <a:r>
              <a:rPr lang="en-US" altLang="en-US" sz="2800" kern="1200" dirty="0" smtClean="0">
                <a:solidFill>
                  <a:srgbClr val="FF0000"/>
                </a:solidFill>
                <a:ea typeface="MS PGothic" pitchFamily="32" charset="-128"/>
              </a:rPr>
              <a:t>2.Open </a:t>
            </a:r>
            <a:r>
              <a:rPr lang="en-US" altLang="en-US" sz="2800" kern="1200" dirty="0" smtClean="0">
                <a:solidFill>
                  <a:srgbClr val="FF0000"/>
                </a:solidFill>
                <a:ea typeface="MS PGothic" pitchFamily="32" charset="-128"/>
              </a:rPr>
              <a:t>Data initiatives</a:t>
            </a:r>
            <a:endParaRPr lang="en-US" sz="2800" kern="1200" dirty="0">
              <a:solidFill>
                <a:srgbClr val="FF0000"/>
              </a:solidFill>
              <a:ea typeface="MS PGothic" pitchFamily="32" charset="-128"/>
            </a:endParaRPr>
          </a:p>
        </p:txBody>
      </p:sp>
      <p:sp>
        <p:nvSpPr>
          <p:cNvPr id="2" name="Slide Number Placeholder 1"/>
          <p:cNvSpPr>
            <a:spLocks noGrp="1"/>
          </p:cNvSpPr>
          <p:nvPr>
            <p:ph type="sldNum" sz="quarter" idx="12"/>
          </p:nvPr>
        </p:nvSpPr>
        <p:spPr/>
        <p:txBody>
          <a:bodyPr/>
          <a:lstStyle/>
          <a:p>
            <a:pPr>
              <a:defRPr/>
            </a:pPr>
            <a:fld id="{EDB2C4BA-EE7F-489C-AD75-90D3AA2F2795}" type="slidenum">
              <a:rPr lang="en-US" altLang="en-US" smtClean="0"/>
              <a:pPr>
                <a:defRPr/>
              </a:pPr>
              <a:t>28</a:t>
            </a:fld>
            <a:endParaRPr lang="en-US" altLang="en-US" dirty="0"/>
          </a:p>
        </p:txBody>
      </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type="body" idx="1"/>
          </p:nvPr>
        </p:nvSpPr>
        <p:spPr>
          <a:xfrm>
            <a:off x="762000" y="990600"/>
            <a:ext cx="8305800" cy="4659313"/>
          </a:xfrm>
        </p:spPr>
        <p:txBody>
          <a:bodyPr/>
          <a:lstStyle/>
          <a:p>
            <a:pPr marL="800100" lvl="1" indent="-342900" eaLnBrk="1" hangingPunct="1">
              <a:lnSpc>
                <a:spcPct val="150000"/>
              </a:lnSpc>
              <a:buFont typeface="Arial" pitchFamily="34" charset="0"/>
              <a:buChar char="•"/>
              <a:defRPr/>
            </a:pPr>
            <a:r>
              <a:rPr lang="en-US" altLang="en-US" kern="1200" dirty="0" smtClean="0">
                <a:solidFill>
                  <a:srgbClr val="006699"/>
                </a:solidFill>
                <a:latin typeface="Perpetua" pitchFamily="18" charset="0"/>
              </a:rPr>
              <a:t>Promote </a:t>
            </a:r>
            <a:r>
              <a:rPr lang="en-US" altLang="en-US" kern="1200" dirty="0">
                <a:solidFill>
                  <a:srgbClr val="006699"/>
                </a:solidFill>
                <a:latin typeface="Perpetua" pitchFamily="18" charset="0"/>
              </a:rPr>
              <a:t>transparency</a:t>
            </a:r>
          </a:p>
          <a:p>
            <a:pPr marL="800100" lvl="1" indent="-342900" eaLnBrk="1" hangingPunct="1">
              <a:lnSpc>
                <a:spcPct val="150000"/>
              </a:lnSpc>
              <a:buFont typeface="Arial" pitchFamily="34" charset="0"/>
              <a:buChar char="•"/>
              <a:defRPr/>
            </a:pPr>
            <a:r>
              <a:rPr lang="en-US" altLang="en-US" kern="1200" dirty="0" smtClean="0">
                <a:solidFill>
                  <a:srgbClr val="006699"/>
                </a:solidFill>
                <a:latin typeface="Perpetua" pitchFamily="18" charset="0"/>
              </a:rPr>
              <a:t>Allow </a:t>
            </a:r>
            <a:r>
              <a:rPr lang="en-US" altLang="en-US" kern="1200" dirty="0">
                <a:solidFill>
                  <a:srgbClr val="006699"/>
                </a:solidFill>
                <a:latin typeface="Perpetua" pitchFamily="18" charset="0"/>
              </a:rPr>
              <a:t>the creation of new, innovative, added-value services </a:t>
            </a:r>
          </a:p>
          <a:p>
            <a:pPr marL="800100" lvl="1" indent="-342900" eaLnBrk="1" hangingPunct="1">
              <a:lnSpc>
                <a:spcPct val="150000"/>
              </a:lnSpc>
              <a:buFont typeface="Arial" pitchFamily="34" charset="0"/>
              <a:buChar char="•"/>
              <a:defRPr/>
            </a:pPr>
            <a:r>
              <a:rPr lang="en-US" altLang="en-US" kern="1200" dirty="0" smtClean="0">
                <a:solidFill>
                  <a:srgbClr val="006699"/>
                </a:solidFill>
                <a:latin typeface="Perpetua" pitchFamily="18" charset="0"/>
              </a:rPr>
              <a:t>Accelerate </a:t>
            </a:r>
            <a:r>
              <a:rPr lang="en-US" altLang="en-US" kern="1200" dirty="0">
                <a:solidFill>
                  <a:srgbClr val="006699"/>
                </a:solidFill>
                <a:latin typeface="Perpetua" pitchFamily="18" charset="0"/>
              </a:rPr>
              <a:t>scientific progress </a:t>
            </a:r>
          </a:p>
          <a:p>
            <a:pPr marL="800100" lvl="1" indent="-342900" eaLnBrk="1" hangingPunct="1">
              <a:lnSpc>
                <a:spcPct val="150000"/>
              </a:lnSpc>
              <a:buFont typeface="Arial" pitchFamily="34" charset="0"/>
              <a:buChar char="•"/>
              <a:defRPr/>
            </a:pPr>
            <a:r>
              <a:rPr lang="en-US" altLang="en-US" kern="1200" dirty="0" smtClean="0">
                <a:solidFill>
                  <a:srgbClr val="006699"/>
                </a:solidFill>
                <a:latin typeface="Perpetua" pitchFamily="18" charset="0"/>
              </a:rPr>
              <a:t>Improve </a:t>
            </a:r>
            <a:r>
              <a:rPr lang="en-US" altLang="en-US" kern="1200" dirty="0" smtClean="0">
                <a:solidFill>
                  <a:srgbClr val="006699"/>
                </a:solidFill>
                <a:latin typeface="Perpetua" pitchFamily="18" charset="0"/>
              </a:rPr>
              <a:t>the quality of decision-making</a:t>
            </a:r>
          </a:p>
          <a:p>
            <a:pPr marL="1200150" lvl="2" indent="-285750" eaLnBrk="1" hangingPunct="1">
              <a:lnSpc>
                <a:spcPct val="150000"/>
              </a:lnSpc>
              <a:buFont typeface="Arial" pitchFamily="34" charset="0"/>
              <a:buChar char="•"/>
              <a:defRPr/>
            </a:pPr>
            <a:r>
              <a:rPr lang="en-US" altLang="en-US" kern="1200" dirty="0" smtClean="0">
                <a:solidFill>
                  <a:srgbClr val="006699"/>
                </a:solidFill>
                <a:latin typeface="Perpetua" pitchFamily="18" charset="0"/>
              </a:rPr>
              <a:t>providing </a:t>
            </a:r>
            <a:r>
              <a:rPr lang="en-US" altLang="en-US" kern="1200" dirty="0">
                <a:solidFill>
                  <a:srgbClr val="006699"/>
                </a:solidFill>
                <a:latin typeface="Perpetua" pitchFamily="18" charset="0"/>
              </a:rPr>
              <a:t>the means for evidence-based policy development</a:t>
            </a:r>
          </a:p>
          <a:p>
            <a:pPr marL="800100" lvl="1" indent="-342900" eaLnBrk="1" hangingPunct="1">
              <a:lnSpc>
                <a:spcPct val="150000"/>
              </a:lnSpc>
              <a:buFont typeface="Arial" pitchFamily="34" charset="0"/>
              <a:buChar char="•"/>
              <a:defRPr/>
            </a:pPr>
            <a:r>
              <a:rPr lang="en-US" altLang="en-US" kern="1200" dirty="0">
                <a:solidFill>
                  <a:srgbClr val="006699"/>
                </a:solidFill>
                <a:latin typeface="Perpetua" pitchFamily="18" charset="0"/>
              </a:rPr>
              <a:t>Foster collaboration across government and </a:t>
            </a:r>
            <a:r>
              <a:rPr lang="en-US" altLang="en-US" kern="1200" dirty="0" smtClean="0">
                <a:solidFill>
                  <a:srgbClr val="006699"/>
                </a:solidFill>
                <a:latin typeface="Perpetua" pitchFamily="18" charset="0"/>
              </a:rPr>
              <a:t>beyond</a:t>
            </a:r>
            <a:endParaRPr lang="en-US" altLang="en-US" kern="1200" dirty="0">
              <a:solidFill>
                <a:srgbClr val="006699"/>
              </a:solidFill>
              <a:latin typeface="Perpetua" pitchFamily="18" charset="0"/>
            </a:endParaRPr>
          </a:p>
        </p:txBody>
      </p:sp>
      <p:sp>
        <p:nvSpPr>
          <p:cNvPr id="33796" name="Title 1"/>
          <p:cNvSpPr>
            <a:spLocks noGrp="1"/>
          </p:cNvSpPr>
          <p:nvPr>
            <p:ph type="title"/>
          </p:nvPr>
        </p:nvSpPr>
        <p:spPr>
          <a:xfrm>
            <a:off x="833438" y="228600"/>
            <a:ext cx="7773987" cy="992187"/>
          </a:xfrm>
        </p:spPr>
        <p:txBody>
          <a:bodyPr/>
          <a:lstStyle/>
          <a:p>
            <a:pPr algn="ctr">
              <a:defRPr/>
            </a:pPr>
            <a:r>
              <a:rPr lang="en-US" altLang="en-US" sz="2800" kern="1200" dirty="0" smtClean="0">
                <a:solidFill>
                  <a:srgbClr val="FF0000"/>
                </a:solidFill>
                <a:ea typeface="MS PGothic" pitchFamily="32" charset="-128"/>
              </a:rPr>
              <a:t>Open Data initiatives</a:t>
            </a:r>
            <a:endParaRPr lang="en-US" sz="2800" kern="1200" dirty="0">
              <a:solidFill>
                <a:srgbClr val="FF0000"/>
              </a:solidFill>
              <a:ea typeface="MS PGothic" pitchFamily="32" charset="-128"/>
            </a:endParaRPr>
          </a:p>
        </p:txBody>
      </p:sp>
      <p:sp>
        <p:nvSpPr>
          <p:cNvPr id="2" name="Slide Number Placeholder 1"/>
          <p:cNvSpPr>
            <a:spLocks noGrp="1"/>
          </p:cNvSpPr>
          <p:nvPr>
            <p:ph type="sldNum" sz="quarter" idx="12"/>
          </p:nvPr>
        </p:nvSpPr>
        <p:spPr/>
        <p:txBody>
          <a:bodyPr/>
          <a:lstStyle/>
          <a:p>
            <a:pPr>
              <a:defRPr/>
            </a:pPr>
            <a:fld id="{EDB2C4BA-EE7F-489C-AD75-90D3AA2F2795}" type="slidenum">
              <a:rPr lang="en-US" altLang="en-US" smtClean="0"/>
              <a:pPr>
                <a:defRPr/>
              </a:pPr>
              <a:t>29</a:t>
            </a:fld>
            <a:endParaRPr lang="en-US" altLang="en-US" dirty="0"/>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1130220" y="228600"/>
            <a:ext cx="6997860" cy="615600"/>
          </a:xfrm>
          <a:prstGeom prst="rect">
            <a:avLst/>
          </a:prstGeom>
          <a:noFill/>
          <a:ln>
            <a:noFill/>
          </a:ln>
        </p:spPr>
        <p:txBody>
          <a:bodyPr lIns="92160" tIns="46080" rIns="92160" bIns="46080" anchor="ctr"/>
          <a:lstStyle/>
          <a:p>
            <a:pPr algn="ctr">
              <a:lnSpc>
                <a:spcPct val="80000"/>
              </a:lnSpc>
            </a:pPr>
            <a:r>
              <a:rPr lang="en-US" sz="4200" dirty="0">
                <a:solidFill>
                  <a:schemeClr val="tx2"/>
                </a:solidFill>
                <a:latin typeface="+mj-lt"/>
                <a:ea typeface="+mj-ea"/>
                <a:cs typeface="+mj-cs"/>
              </a:rPr>
              <a:t>Course </a:t>
            </a:r>
            <a:r>
              <a:rPr lang="en-US" sz="4200" dirty="0" smtClean="0">
                <a:solidFill>
                  <a:schemeClr val="tx2"/>
                </a:solidFill>
                <a:latin typeface="+mj-lt"/>
                <a:ea typeface="+mj-ea"/>
                <a:cs typeface="+mj-cs"/>
              </a:rPr>
              <a:t>Outline</a:t>
            </a:r>
            <a:endParaRPr sz="4200" dirty="0">
              <a:solidFill>
                <a:schemeClr val="tx2"/>
              </a:solidFill>
              <a:latin typeface="+mj-lt"/>
              <a:ea typeface="+mj-ea"/>
              <a:cs typeface="+mj-cs"/>
            </a:endParaRPr>
          </a:p>
        </p:txBody>
      </p:sp>
      <p:sp>
        <p:nvSpPr>
          <p:cNvPr id="123" name="CustomShape 2"/>
          <p:cNvSpPr/>
          <p:nvPr/>
        </p:nvSpPr>
        <p:spPr>
          <a:xfrm>
            <a:off x="685800" y="915480"/>
            <a:ext cx="8169930" cy="5180520"/>
          </a:xfrm>
          <a:prstGeom prst="rect">
            <a:avLst/>
          </a:prstGeom>
          <a:noFill/>
          <a:ln>
            <a:noFill/>
          </a:ln>
        </p:spPr>
        <p:txBody>
          <a:bodyPr lIns="92160" tIns="46080" rIns="92160" bIns="46080"/>
          <a:lstStyle/>
          <a:p>
            <a:pPr marL="342900" indent="-342900">
              <a:lnSpc>
                <a:spcPct val="110000"/>
              </a:lnSpc>
              <a:buFont typeface="Arial" pitchFamily="34" charset="0"/>
              <a:buChar char="•"/>
            </a:pPr>
            <a:r>
              <a:rPr lang="en-US" sz="2400" dirty="0" smtClean="0">
                <a:solidFill>
                  <a:srgbClr val="000000"/>
                </a:solidFill>
                <a:latin typeface="Tw Cen MT"/>
              </a:rPr>
              <a:t>Sub Domains (Knowledge areas) of Data Science </a:t>
            </a:r>
          </a:p>
          <a:p>
            <a:pPr marL="1257300" lvl="2" indent="-342900">
              <a:lnSpc>
                <a:spcPct val="110000"/>
              </a:lnSpc>
              <a:buFont typeface="Arial" pitchFamily="34" charset="0"/>
              <a:buChar char="•"/>
            </a:pPr>
            <a:r>
              <a:rPr lang="en-US" sz="2400" dirty="0" smtClean="0">
                <a:solidFill>
                  <a:srgbClr val="000000"/>
                </a:solidFill>
                <a:latin typeface="Tw Cen MT"/>
              </a:rPr>
              <a:t>Data Analytics</a:t>
            </a:r>
          </a:p>
          <a:p>
            <a:pPr marL="1257300" lvl="2" indent="-342900">
              <a:lnSpc>
                <a:spcPct val="110000"/>
              </a:lnSpc>
              <a:buFont typeface="Arial" pitchFamily="34" charset="0"/>
              <a:buChar char="•"/>
            </a:pPr>
            <a:r>
              <a:rPr lang="en-US" sz="2400" dirty="0" smtClean="0">
                <a:solidFill>
                  <a:srgbClr val="000000"/>
                </a:solidFill>
                <a:latin typeface="Tw Cen MT"/>
              </a:rPr>
              <a:t>Data Engineering</a:t>
            </a:r>
          </a:p>
          <a:p>
            <a:pPr marL="1257300" lvl="2" indent="-342900">
              <a:lnSpc>
                <a:spcPct val="110000"/>
              </a:lnSpc>
              <a:buFont typeface="Arial" pitchFamily="34" charset="0"/>
              <a:buChar char="•"/>
            </a:pPr>
            <a:r>
              <a:rPr lang="en-US" sz="2400" dirty="0" smtClean="0">
                <a:solidFill>
                  <a:srgbClr val="000000"/>
                </a:solidFill>
                <a:latin typeface="Tw Cen MT"/>
              </a:rPr>
              <a:t>Data Management and governance</a:t>
            </a:r>
          </a:p>
          <a:p>
            <a:pPr marL="342900" indent="-342900">
              <a:lnSpc>
                <a:spcPct val="110000"/>
              </a:lnSpc>
              <a:buFont typeface="Arial" pitchFamily="34" charset="0"/>
              <a:buChar char="•"/>
            </a:pPr>
            <a:r>
              <a:rPr lang="en-US" sz="2400" dirty="0" smtClean="0">
                <a:solidFill>
                  <a:srgbClr val="000000"/>
                </a:solidFill>
                <a:latin typeface="Tw Cen MT"/>
              </a:rPr>
              <a:t>Data </a:t>
            </a:r>
            <a:r>
              <a:rPr lang="en-US" sz="2400" dirty="0">
                <a:solidFill>
                  <a:srgbClr val="000000"/>
                </a:solidFill>
                <a:latin typeface="Tw Cen MT"/>
              </a:rPr>
              <a:t>Science </a:t>
            </a:r>
            <a:r>
              <a:rPr lang="en-US" sz="2400" dirty="0" smtClean="0">
                <a:solidFill>
                  <a:srgbClr val="000000"/>
                </a:solidFill>
                <a:latin typeface="Tw Cen MT"/>
              </a:rPr>
              <a:t>Technologies </a:t>
            </a:r>
            <a:r>
              <a:rPr lang="en-US" sz="2400" dirty="0">
                <a:solidFill>
                  <a:srgbClr val="000000"/>
                </a:solidFill>
                <a:latin typeface="Tw Cen MT"/>
              </a:rPr>
              <a:t>and </a:t>
            </a:r>
            <a:r>
              <a:rPr lang="en-US" sz="2400" dirty="0" smtClean="0">
                <a:solidFill>
                  <a:srgbClr val="000000"/>
                </a:solidFill>
                <a:latin typeface="Tw Cen MT"/>
              </a:rPr>
              <a:t>Tools</a:t>
            </a:r>
          </a:p>
          <a:p>
            <a:pPr marL="342900" indent="-342900">
              <a:lnSpc>
                <a:spcPct val="110000"/>
              </a:lnSpc>
              <a:buFont typeface="Arial" pitchFamily="34" charset="0"/>
              <a:buChar char="•"/>
            </a:pPr>
            <a:r>
              <a:rPr lang="en-US" sz="2400" dirty="0">
                <a:solidFill>
                  <a:srgbClr val="000000"/>
                </a:solidFill>
                <a:latin typeface="Tw Cen MT"/>
              </a:rPr>
              <a:t>Research Areas in </a:t>
            </a:r>
            <a:r>
              <a:rPr lang="en-US" sz="2400" dirty="0" smtClean="0">
                <a:solidFill>
                  <a:srgbClr val="000000"/>
                </a:solidFill>
                <a:latin typeface="Tw Cen MT"/>
              </a:rPr>
              <a:t>DS</a:t>
            </a:r>
            <a:endParaRPr lang="en-US" sz="2400" dirty="0" smtClean="0">
              <a:solidFill>
                <a:srgbClr val="000000"/>
              </a:solidFill>
              <a:latin typeface="Tw Cen MT"/>
            </a:endParaRPr>
          </a:p>
          <a:p>
            <a:pPr marL="342900" indent="-342900">
              <a:lnSpc>
                <a:spcPct val="110000"/>
              </a:lnSpc>
              <a:buFont typeface="Arial" pitchFamily="34" charset="0"/>
              <a:buChar char="•"/>
            </a:pPr>
            <a:r>
              <a:rPr lang="en-US" sz="2400" dirty="0" smtClean="0">
                <a:solidFill>
                  <a:srgbClr val="000000"/>
                </a:solidFill>
                <a:latin typeface="Tw Cen MT"/>
              </a:rPr>
              <a:t>Python for data analytics</a:t>
            </a:r>
          </a:p>
          <a:p>
            <a:pPr marL="800100" lvl="1" indent="-342900">
              <a:lnSpc>
                <a:spcPct val="110000"/>
              </a:lnSpc>
              <a:buFont typeface="Arial" pitchFamily="34" charset="0"/>
              <a:buChar char="•"/>
            </a:pPr>
            <a:r>
              <a:rPr lang="en-US" sz="2400" dirty="0" smtClean="0">
                <a:solidFill>
                  <a:srgbClr val="000000"/>
                </a:solidFill>
                <a:latin typeface="Tw Cen MT"/>
              </a:rPr>
              <a:t>Data type and operator</a:t>
            </a:r>
          </a:p>
          <a:p>
            <a:pPr marL="800100" lvl="1" indent="-342900">
              <a:lnSpc>
                <a:spcPct val="110000"/>
              </a:lnSpc>
              <a:buFont typeface="Arial" pitchFamily="34" charset="0"/>
              <a:buChar char="•"/>
            </a:pPr>
            <a:r>
              <a:rPr lang="en-US" sz="2400" dirty="0" smtClean="0">
                <a:solidFill>
                  <a:srgbClr val="000000"/>
                </a:solidFill>
                <a:latin typeface="Tw Cen MT"/>
              </a:rPr>
              <a:t>Popular packages</a:t>
            </a:r>
          </a:p>
          <a:p>
            <a:pPr marL="800100" lvl="1" indent="-342900">
              <a:lnSpc>
                <a:spcPct val="110000"/>
              </a:lnSpc>
              <a:buFont typeface="Arial" pitchFamily="34" charset="0"/>
              <a:buChar char="•"/>
            </a:pPr>
            <a:r>
              <a:rPr lang="en-US" sz="2400" dirty="0" smtClean="0">
                <a:solidFill>
                  <a:srgbClr val="000000"/>
                </a:solidFill>
                <a:latin typeface="Tw Cen MT"/>
              </a:rPr>
              <a:t>Data preprocessing </a:t>
            </a:r>
          </a:p>
          <a:p>
            <a:pPr marL="342900" indent="-342900">
              <a:lnSpc>
                <a:spcPct val="110000"/>
              </a:lnSpc>
              <a:buFont typeface="Arial" pitchFamily="34" charset="0"/>
              <a:buChar char="•"/>
            </a:pPr>
            <a:r>
              <a:rPr lang="en-US" sz="2400" dirty="0" smtClean="0">
                <a:solidFill>
                  <a:srgbClr val="000000"/>
                </a:solidFill>
                <a:latin typeface="Tw Cen MT"/>
              </a:rPr>
              <a:t>Introduction to machine learning </a:t>
            </a:r>
          </a:p>
          <a:p>
            <a:pPr marL="342900" indent="-342900">
              <a:lnSpc>
                <a:spcPct val="110000"/>
              </a:lnSpc>
              <a:buFont typeface="Arial" pitchFamily="34" charset="0"/>
              <a:buChar char="•"/>
            </a:pPr>
            <a:r>
              <a:rPr lang="en-US" sz="2400" dirty="0" smtClean="0">
                <a:solidFill>
                  <a:srgbClr val="000000"/>
                </a:solidFill>
                <a:latin typeface="Tw Cen MT"/>
              </a:rPr>
              <a:t>Supervised vs unsupervised learning </a:t>
            </a:r>
          </a:p>
          <a:p>
            <a:pPr marL="342900" indent="-342900">
              <a:lnSpc>
                <a:spcPct val="110000"/>
              </a:lnSpc>
              <a:buFont typeface="Arial" pitchFamily="34" charset="0"/>
              <a:buChar char="•"/>
            </a:pPr>
            <a:endParaRPr lang="en-US" dirty="0"/>
          </a:p>
        </p:txBody>
      </p:sp>
      <p:sp>
        <p:nvSpPr>
          <p:cNvPr id="124" name="CustomShape 3"/>
          <p:cNvSpPr/>
          <p:nvPr/>
        </p:nvSpPr>
        <p:spPr>
          <a:xfrm>
            <a:off x="8128080" y="6470640"/>
            <a:ext cx="727650" cy="270720"/>
          </a:xfrm>
          <a:prstGeom prst="rect">
            <a:avLst/>
          </a:prstGeom>
          <a:noFill/>
          <a:ln>
            <a:noFill/>
          </a:ln>
        </p:spPr>
        <p:txBody>
          <a:bodyPr lIns="90000" tIns="45000" rIns="90000" bIns="45000" anchor="ctr"/>
          <a:lstStyle/>
          <a:p>
            <a:pPr>
              <a:lnSpc>
                <a:spcPct val="100000"/>
              </a:lnSpc>
            </a:pPr>
            <a:fld id="{0F95E96B-D102-4F60-A8DB-05121329F290}" type="slidenum">
              <a:rPr lang="en-US" sz="1000">
                <a:solidFill>
                  <a:srgbClr val="0D0D0D"/>
                </a:solidFill>
                <a:latin typeface="Tw Cen MT Condensed"/>
              </a:rPr>
              <a:pPr>
                <a:lnSpc>
                  <a:spcPct val="100000"/>
                </a:lnSpc>
              </a:pPr>
              <a:t>3</a:t>
            </a:fld>
            <a:endParaRP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3</a:t>
            </a:fld>
            <a:endParaRPr lang="en-US" altLang="en-US" dirty="0"/>
          </a:p>
        </p:txBody>
      </p:sp>
    </p:spTree>
    <p:extLst>
      <p:ext uri="{BB962C8B-B14F-4D97-AF65-F5344CB8AC3E}">
        <p14:creationId xmlns:p14="http://schemas.microsoft.com/office/powerpoint/2010/main" val="237676060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p:cNvSpPr txBox="1">
            <a:spLocks noChangeArrowheads="1"/>
          </p:cNvSpPr>
          <p:nvPr/>
        </p:nvSpPr>
        <p:spPr bwMode="auto">
          <a:xfrm>
            <a:off x="6553200" y="6245225"/>
            <a:ext cx="2133600" cy="476250"/>
          </a:xfrm>
          <a:prstGeom prst="rect">
            <a:avLst/>
          </a:prstGeom>
          <a:noFill/>
          <a:ln w="9525">
            <a:noFill/>
            <a:round/>
            <a:headEnd/>
            <a:tailEnd/>
          </a:ln>
          <a:effectLst/>
        </p:spPr>
        <p:txBody>
          <a:bodyPr lIns="90000" tIns="46800" rIns="90000" bIns="46800"/>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95F80B4-9543-488F-A09D-FAD393D872D3}" type="slidenum">
              <a:rPr lang="el-GR" sz="1400">
                <a:solidFill>
                  <a:srgbClr val="000000"/>
                </a:solidFill>
              </a:rPr>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a:t>
            </a:fld>
            <a:endParaRPr lang="el-GR" sz="1400">
              <a:solidFill>
                <a:srgbClr val="000000"/>
              </a:solidFill>
            </a:endParaRPr>
          </a:p>
        </p:txBody>
      </p:sp>
      <p:sp>
        <p:nvSpPr>
          <p:cNvPr id="15363" name="Text Box 2"/>
          <p:cNvSpPr txBox="1">
            <a:spLocks noChangeArrowheads="1"/>
          </p:cNvSpPr>
          <p:nvPr/>
        </p:nvSpPr>
        <p:spPr bwMode="auto">
          <a:xfrm>
            <a:off x="838200" y="381000"/>
            <a:ext cx="7239000" cy="609600"/>
          </a:xfrm>
          <a:prstGeom prst="rect">
            <a:avLst/>
          </a:prstGeom>
          <a:noFill/>
          <a:ln w="9525">
            <a:noFill/>
            <a:round/>
            <a:headEnd/>
            <a:tailEnd/>
          </a:ln>
          <a:effectLst/>
        </p:spPr>
        <p:txBody>
          <a:bodyPr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2800" dirty="0" smtClean="0">
                <a:solidFill>
                  <a:srgbClr val="FF0000"/>
                </a:solidFill>
                <a:ea typeface="MS PGothic" pitchFamily="34" charset="-128"/>
              </a:rPr>
              <a:t>Open </a:t>
            </a:r>
            <a:r>
              <a:rPr lang="en-US" altLang="en-US" sz="2800" dirty="0">
                <a:solidFill>
                  <a:srgbClr val="FF0000"/>
                </a:solidFill>
                <a:ea typeface="MS PGothic" pitchFamily="34" charset="-128"/>
              </a:rPr>
              <a:t>Data initiatives</a:t>
            </a:r>
            <a:endParaRPr lang="en-US" sz="2800" b="1" dirty="0">
              <a:solidFill>
                <a:srgbClr val="003366"/>
              </a:solidFill>
              <a:ea typeface="MS PGothic" pitchFamily="34" charset="-128"/>
            </a:endParaRPr>
          </a:p>
        </p:txBody>
      </p:sp>
      <p:sp>
        <p:nvSpPr>
          <p:cNvPr id="15364" name="Text Box 3"/>
          <p:cNvSpPr txBox="1">
            <a:spLocks noChangeArrowheads="1"/>
          </p:cNvSpPr>
          <p:nvPr/>
        </p:nvSpPr>
        <p:spPr bwMode="auto">
          <a:xfrm>
            <a:off x="838200" y="1143000"/>
            <a:ext cx="8229600" cy="4572000"/>
          </a:xfrm>
          <a:prstGeom prst="rect">
            <a:avLst/>
          </a:prstGeom>
          <a:noFill/>
          <a:ln w="9525">
            <a:noFill/>
            <a:round/>
            <a:headEnd/>
            <a:tailEnd/>
          </a:ln>
          <a:effectLst/>
        </p:spPr>
        <p:txBody>
          <a:bodyPr/>
          <a:lstStyle/>
          <a:p>
            <a:pPr marL="457200" indent="-457200">
              <a:lnSpc>
                <a:spcPct val="90000"/>
              </a:lnSpc>
              <a:spcBef>
                <a:spcPts val="700"/>
              </a:spcBef>
              <a:buClrTx/>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dirty="0">
                <a:solidFill>
                  <a:srgbClr val="006699"/>
                </a:solidFill>
                <a:latin typeface="Perpetua" pitchFamily="18" charset="0"/>
              </a:rPr>
              <a:t>The open data movement is about making data public so they can be used freely by everyone.</a:t>
            </a:r>
          </a:p>
          <a:p>
            <a:pPr lvl="1">
              <a:spcBef>
                <a:spcPts val="5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a:solidFill>
                  <a:srgbClr val="006699"/>
                </a:solidFill>
                <a:latin typeface="Perpetua" pitchFamily="18" charset="0"/>
              </a:rPr>
              <a:t>US government data</a:t>
            </a:r>
          </a:p>
          <a:p>
            <a:pPr lvl="1">
              <a:spcBef>
                <a:spcPts val="5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a:solidFill>
                  <a:srgbClr val="006699"/>
                </a:solidFill>
                <a:latin typeface="Perpetua" pitchFamily="18" charset="0"/>
              </a:rPr>
              <a:t>UK government data</a:t>
            </a:r>
          </a:p>
          <a:p>
            <a:pPr lvl="1">
              <a:spcBef>
                <a:spcPts val="5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a:solidFill>
                  <a:srgbClr val="006699"/>
                </a:solidFill>
                <a:latin typeface="Perpetua" pitchFamily="18" charset="0"/>
              </a:rPr>
              <a:t>BBC music database</a:t>
            </a:r>
          </a:p>
          <a:p>
            <a:pPr lvl="1">
              <a:spcBef>
                <a:spcPts val="5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a:solidFill>
                  <a:srgbClr val="006699"/>
                </a:solidFill>
                <a:latin typeface="Perpetua" pitchFamily="18" charset="0"/>
              </a:rPr>
              <a:t>Various biological </a:t>
            </a:r>
            <a:r>
              <a:rPr lang="en-US" sz="2000" dirty="0" err="1">
                <a:solidFill>
                  <a:srgbClr val="006699"/>
                </a:solidFill>
                <a:latin typeface="Perpetua" pitchFamily="18" charset="0"/>
              </a:rPr>
              <a:t>ontologies</a:t>
            </a:r>
            <a:endParaRPr lang="en-US" sz="2000" dirty="0">
              <a:solidFill>
                <a:srgbClr val="006699"/>
              </a:solidFill>
              <a:latin typeface="Perpetua" pitchFamily="18" charset="0"/>
            </a:endParaRPr>
          </a:p>
          <a:p>
            <a:pPr lvl="1">
              <a:spcBef>
                <a:spcPts val="5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a:solidFill>
                  <a:srgbClr val="006699"/>
                </a:solidFill>
                <a:latin typeface="Perpetua" pitchFamily="18" charset="0"/>
              </a:rPr>
              <a:t>General knowledge </a:t>
            </a:r>
            <a:r>
              <a:rPr lang="en-US" sz="2000" dirty="0" err="1">
                <a:solidFill>
                  <a:srgbClr val="006699"/>
                </a:solidFill>
                <a:latin typeface="Perpetua" pitchFamily="18" charset="0"/>
              </a:rPr>
              <a:t>ontologies</a:t>
            </a:r>
            <a:r>
              <a:rPr lang="en-US" sz="2000" dirty="0">
                <a:solidFill>
                  <a:srgbClr val="006699"/>
                </a:solidFill>
                <a:latin typeface="Perpetua" pitchFamily="18" charset="0"/>
              </a:rPr>
              <a:t> such as </a:t>
            </a:r>
            <a:r>
              <a:rPr lang="en-US" sz="2000" dirty="0" err="1">
                <a:solidFill>
                  <a:srgbClr val="006699"/>
                </a:solidFill>
                <a:latin typeface="Perpetua" pitchFamily="18" charset="0"/>
              </a:rPr>
              <a:t>DBpedia,YAGO</a:t>
            </a:r>
            <a:r>
              <a:rPr lang="en-US" sz="2000" dirty="0">
                <a:solidFill>
                  <a:srgbClr val="006699"/>
                </a:solidFill>
                <a:latin typeface="Perpetua" pitchFamily="18" charset="0"/>
              </a:rPr>
              <a:t> and </a:t>
            </a:r>
            <a:r>
              <a:rPr lang="en-US" sz="2000" dirty="0" err="1">
                <a:solidFill>
                  <a:srgbClr val="006699"/>
                </a:solidFill>
                <a:latin typeface="Perpetua" pitchFamily="18" charset="0"/>
              </a:rPr>
              <a:t>Cyc</a:t>
            </a:r>
            <a:endParaRPr lang="en-US" sz="2000" dirty="0">
              <a:solidFill>
                <a:srgbClr val="006699"/>
              </a:solidFill>
              <a:latin typeface="Perpetua" pitchFamily="18" charset="0"/>
            </a:endParaRPr>
          </a:p>
          <a:p>
            <a:pPr lvl="1">
              <a:spcBef>
                <a:spcPts val="5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a:solidFill>
                  <a:srgbClr val="006699"/>
                </a:solidFill>
                <a:latin typeface="Perpetua" pitchFamily="18" charset="0"/>
              </a:rPr>
              <a:t>Various kinds of geographical data e.g., </a:t>
            </a:r>
            <a:r>
              <a:rPr lang="en-US" sz="2000" dirty="0" err="1">
                <a:solidFill>
                  <a:srgbClr val="006699"/>
                </a:solidFill>
                <a:latin typeface="Perpetua" pitchFamily="18" charset="0"/>
              </a:rPr>
              <a:t>Geonames</a:t>
            </a:r>
            <a:r>
              <a:rPr lang="en-US" sz="2000" dirty="0">
                <a:solidFill>
                  <a:srgbClr val="006699"/>
                </a:solidFill>
                <a:latin typeface="Perpetua" pitchFamily="18" charset="0"/>
              </a:rPr>
              <a:t> or </a:t>
            </a:r>
            <a:r>
              <a:rPr lang="en-US" sz="2000" dirty="0" err="1">
                <a:solidFill>
                  <a:srgbClr val="006699"/>
                </a:solidFill>
                <a:latin typeface="Perpetua" pitchFamily="18" charset="0"/>
              </a:rPr>
              <a:t>OpenStreetMap</a:t>
            </a:r>
            <a:endParaRPr lang="en-US" sz="2000" dirty="0">
              <a:solidFill>
                <a:srgbClr val="006699"/>
              </a:solidFill>
              <a:latin typeface="Perpetua" pitchFamily="18" charset="0"/>
            </a:endParaRPr>
          </a:p>
          <a:p>
            <a:pPr lvl="1">
              <a:spcBef>
                <a:spcPts val="5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a:solidFill>
                  <a:srgbClr val="006699"/>
                </a:solidFill>
                <a:latin typeface="Perpetua" pitchFamily="18" charset="0"/>
              </a:rPr>
              <a:t>National library catalogs (USA, Germany etc.)</a:t>
            </a:r>
          </a:p>
          <a:p>
            <a:pPr lvl="1">
              <a:spcBef>
                <a:spcPts val="5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a:solidFill>
                  <a:srgbClr val="006699"/>
                </a:solidFill>
                <a:latin typeface="Perpetua" pitchFamily="18" charset="0"/>
              </a:rPr>
              <a:t>Scientific publications (DBLP)</a:t>
            </a:r>
          </a:p>
          <a:p>
            <a:pPr lvl="1">
              <a:spcBef>
                <a:spcPts val="500"/>
              </a:spcBef>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a:solidFill>
                  <a:srgbClr val="006699"/>
                </a:solidFill>
                <a:latin typeface="Perpetua" pitchFamily="18" charset="0"/>
              </a:rPr>
              <a:t>Kenya open data</a:t>
            </a:r>
          </a:p>
          <a:p>
            <a:pPr marL="457200" indent="-457200">
              <a:lnSpc>
                <a:spcPct val="90000"/>
              </a:lnSpc>
              <a:spcBef>
                <a:spcPts val="700"/>
              </a:spcBef>
              <a:buClrTx/>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800" dirty="0">
              <a:solidFill>
                <a:srgbClr val="000000"/>
              </a:solidFill>
            </a:endParaRP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30</a:t>
            </a:fld>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1"/>
          <p:cNvSpPr txBox="1">
            <a:spLocks noChangeArrowheads="1"/>
          </p:cNvSpPr>
          <p:nvPr/>
        </p:nvSpPr>
        <p:spPr bwMode="auto">
          <a:xfrm>
            <a:off x="766549" y="583407"/>
            <a:ext cx="8043863"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charset="0"/>
                <a:ea typeface="MS PGothic" pitchFamily="32" charset="-128"/>
              </a:defRPr>
            </a:lvl9pPr>
          </a:lstStyle>
          <a:p>
            <a:pPr algn="ctr" eaLnBrk="1" hangingPunct="1">
              <a:buClrTx/>
              <a:buFont typeface="Times New Roman" pitchFamily="16" charset="0"/>
              <a:buNone/>
              <a:defRPr/>
            </a:pPr>
            <a:r>
              <a:rPr lang="en-US" sz="2800" b="1" dirty="0" smtClean="0">
                <a:solidFill>
                  <a:srgbClr val="CC3300"/>
                </a:solidFill>
                <a:effectLst>
                  <a:outerShdw blurRad="38100" dist="38100" dir="2700000" algn="tl">
                    <a:srgbClr val="000000"/>
                  </a:outerShdw>
                </a:effectLst>
              </a:rPr>
              <a:t>Big Data Derivers: Internet of Things</a:t>
            </a:r>
          </a:p>
          <a:p>
            <a:pPr algn="ctr" eaLnBrk="1" hangingPunct="1">
              <a:buClrTx/>
              <a:buFontTx/>
              <a:buNone/>
              <a:defRPr/>
            </a:pPr>
            <a:endParaRPr lang="en-US" sz="2800" b="1" dirty="0" smtClean="0">
              <a:solidFill>
                <a:srgbClr val="000000"/>
              </a:solidFill>
              <a:cs typeface="Arial" charset="0"/>
            </a:endParaRPr>
          </a:p>
        </p:txBody>
      </p:sp>
      <p:sp>
        <p:nvSpPr>
          <p:cNvPr id="36867" name="Text Box 2"/>
          <p:cNvSpPr txBox="1">
            <a:spLocks noChangeArrowheads="1"/>
          </p:cNvSpPr>
          <p:nvPr/>
        </p:nvSpPr>
        <p:spPr bwMode="auto">
          <a:xfrm>
            <a:off x="381000" y="914400"/>
            <a:ext cx="8153400" cy="4722813"/>
          </a:xfrm>
          <a:prstGeom prst="rect">
            <a:avLst/>
          </a:prstGeom>
          <a:noFill/>
          <a:ln w="9525">
            <a:noFill/>
            <a:round/>
            <a:headEnd/>
            <a:tailEnd/>
          </a:ln>
          <a:effectLst/>
        </p:spPr>
        <p:txBody>
          <a:bodyPr/>
          <a:lstStyle/>
          <a:p>
            <a:pPr marL="215900" indent="-215900">
              <a:spcBef>
                <a:spcPts val="700"/>
              </a:spcBef>
              <a:buSzPct val="45000"/>
              <a:buFont typeface="Wingdings" pitchFamily="2" charset="2"/>
              <a:buChar char=""/>
              <a:tabLst>
                <a:tab pos="215900" algn="l"/>
                <a:tab pos="328613" algn="l"/>
                <a:tab pos="785813" algn="l"/>
                <a:tab pos="1243013" algn="l"/>
                <a:tab pos="1700213" algn="l"/>
                <a:tab pos="2157413" algn="l"/>
                <a:tab pos="2614613" algn="l"/>
                <a:tab pos="3071813" algn="l"/>
                <a:tab pos="3529013" algn="l"/>
                <a:tab pos="3986213" algn="l"/>
                <a:tab pos="4443413" algn="l"/>
                <a:tab pos="4900613" algn="l"/>
                <a:tab pos="5357813" algn="l"/>
                <a:tab pos="5815013" algn="l"/>
                <a:tab pos="6272213" algn="l"/>
                <a:tab pos="6729413" algn="l"/>
                <a:tab pos="7186613" algn="l"/>
                <a:tab pos="7643813" algn="l"/>
                <a:tab pos="8101013" algn="l"/>
                <a:tab pos="8558213" algn="l"/>
                <a:tab pos="9015413" algn="l"/>
              </a:tabLst>
            </a:pPr>
            <a:endParaRPr lang="en-US" sz="1800">
              <a:solidFill>
                <a:srgbClr val="000000"/>
              </a:solidFill>
              <a:cs typeface="Arial" pitchFamily="34" charset="0"/>
            </a:endParaRPr>
          </a:p>
        </p:txBody>
      </p:sp>
      <p:sp>
        <p:nvSpPr>
          <p:cNvPr id="36868" name="AutoShape 3"/>
          <p:cNvSpPr>
            <a:spLocks noChangeArrowheads="1"/>
          </p:cNvSpPr>
          <p:nvPr/>
        </p:nvSpPr>
        <p:spPr bwMode="auto">
          <a:xfrm>
            <a:off x="8531225" y="5648325"/>
            <a:ext cx="549275" cy="396875"/>
          </a:xfrm>
          <a:prstGeom prst="bracketPair">
            <a:avLst>
              <a:gd name="adj" fmla="val 17949"/>
            </a:avLst>
          </a:prstGeom>
          <a:noFill/>
          <a:ln w="19080" cap="sq">
            <a:solidFill>
              <a:srgbClr val="FFFFFF"/>
            </a:solidFill>
            <a:miter lim="800000"/>
            <a:headEnd/>
            <a:tailEnd/>
          </a:ln>
          <a:effectLst/>
        </p:spPr>
        <p:txBody>
          <a:bodyPr lIns="0" tIns="0" rIns="0" bIns="0" anchor="ctr"/>
          <a:lstStyle/>
          <a:p>
            <a:pPr algn="ct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64A67F2-4421-4733-8E8F-DAF6FF2C42D5}" type="slidenum">
              <a:rPr lang="en-US" sz="1800">
                <a:solidFill>
                  <a:srgbClr val="FFFFFF"/>
                </a:solidFill>
              </a:rPr>
              <a:pPr algn="ct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31</a:t>
            </a:fld>
            <a:endParaRPr lang="en-US" sz="1800">
              <a:solidFill>
                <a:srgbClr val="FFFFFF"/>
              </a:solidFill>
            </a:endParaRPr>
          </a:p>
        </p:txBody>
      </p:sp>
      <p:pic>
        <p:nvPicPr>
          <p:cNvPr id="36869" name="Picture 1"/>
          <p:cNvPicPr>
            <a:picLocks noChangeAspect="1"/>
          </p:cNvPicPr>
          <p:nvPr/>
        </p:nvPicPr>
        <p:blipFill>
          <a:blip r:embed="rId3"/>
          <a:srcRect/>
          <a:stretch>
            <a:fillRect/>
          </a:stretch>
        </p:blipFill>
        <p:spPr bwMode="auto">
          <a:xfrm>
            <a:off x="762000" y="1295400"/>
            <a:ext cx="7769225" cy="51054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31</a:t>
            </a:fld>
            <a:endParaRPr lang="en-US" altLang="en-US"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865187"/>
          </a:xfrm>
        </p:spPr>
        <p:txBody>
          <a:bodyPr>
            <a:normAutofit/>
          </a:bodyPr>
          <a:lstStyle/>
          <a:p>
            <a:pPr algn="ctr"/>
            <a:r>
              <a:rPr lang="en-US" dirty="0" smtClean="0"/>
              <a:t>Demand for Data Science</a:t>
            </a:r>
            <a:endParaRPr lang="en-US" dirty="0"/>
          </a:p>
        </p:txBody>
      </p:sp>
      <p:sp>
        <p:nvSpPr>
          <p:cNvPr id="3" name="Content Placeholder 2"/>
          <p:cNvSpPr>
            <a:spLocks noGrp="1"/>
          </p:cNvSpPr>
          <p:nvPr>
            <p:ph idx="1"/>
          </p:nvPr>
        </p:nvSpPr>
        <p:spPr>
          <a:xfrm>
            <a:off x="457200" y="1295400"/>
            <a:ext cx="8229600" cy="4835525"/>
          </a:xfrm>
        </p:spPr>
        <p:txBody>
          <a:bodyPr>
            <a:normAutofit/>
          </a:bodyPr>
          <a:lstStyle/>
          <a:p>
            <a:pPr>
              <a:lnSpc>
                <a:spcPct val="150000"/>
              </a:lnSpc>
            </a:pPr>
            <a:r>
              <a:rPr lang="en-US" sz="2000" dirty="0" smtClean="0"/>
              <a:t>According </a:t>
            </a:r>
            <a:r>
              <a:rPr lang="en-US" sz="2000" dirty="0"/>
              <a:t>to US News and World Report in 2023, information security analyst, software developer, data </a:t>
            </a:r>
            <a:r>
              <a:rPr lang="en-US" sz="2000" dirty="0" smtClean="0"/>
              <a:t>scientist ranked </a:t>
            </a:r>
            <a:r>
              <a:rPr lang="en-US" sz="2000" dirty="0"/>
              <a:t>among the top jobs in terms of pay and </a:t>
            </a:r>
            <a:r>
              <a:rPr lang="en-US" sz="2000" dirty="0" smtClean="0"/>
              <a:t>demand</a:t>
            </a:r>
          </a:p>
          <a:p>
            <a:pPr marL="0" indent="0">
              <a:buNone/>
            </a:pPr>
            <a:r>
              <a:rPr lang="en-US" sz="2000" b="1" dirty="0" smtClean="0"/>
              <a:t> </a:t>
            </a:r>
            <a:r>
              <a:rPr lang="en-US" sz="2000" b="1" dirty="0"/>
              <a:t>Data scientist</a:t>
            </a:r>
          </a:p>
          <a:p>
            <a:r>
              <a:rPr lang="en-US" sz="2000" b="1" dirty="0"/>
              <a:t>Average annual salary:</a:t>
            </a:r>
            <a:r>
              <a:rPr lang="en-US" sz="2000" dirty="0"/>
              <a:t> $152,279 </a:t>
            </a:r>
          </a:p>
          <a:p>
            <a:pPr>
              <a:lnSpc>
                <a:spcPct val="150000"/>
              </a:lnSpc>
            </a:pPr>
            <a:endParaRPr lang="en-US" sz="2000" dirty="0" smtClean="0"/>
          </a:p>
          <a:p>
            <a:pPr>
              <a:lnSpc>
                <a:spcPct val="150000"/>
              </a:lnSpc>
            </a:pPr>
            <a:endParaRPr lang="en-US" sz="2400" dirty="0" smtClean="0"/>
          </a:p>
          <a:p>
            <a:pPr>
              <a:lnSpc>
                <a:spcPct val="150000"/>
              </a:lnSpc>
            </a:pPr>
            <a:endParaRPr lang="en-US" sz="2400" dirty="0"/>
          </a:p>
        </p:txBody>
      </p:sp>
      <p:sp>
        <p:nvSpPr>
          <p:cNvPr id="4" name="Slide Number Placeholder 3"/>
          <p:cNvSpPr>
            <a:spLocks noGrp="1"/>
          </p:cNvSpPr>
          <p:nvPr>
            <p:ph type="sldNum" sz="quarter" idx="12"/>
          </p:nvPr>
        </p:nvSpPr>
        <p:spPr/>
        <p:txBody>
          <a:bodyPr/>
          <a:lstStyle/>
          <a:p>
            <a:pPr>
              <a:defRPr/>
            </a:pPr>
            <a:fld id="{EDB2C4BA-EE7F-489C-AD75-90D3AA2F2795}" type="slidenum">
              <a:rPr lang="en-US" altLang="en-US" smtClean="0"/>
              <a:pPr>
                <a:defRPr/>
              </a:pPr>
              <a:t>32</a:t>
            </a:fld>
            <a:endParaRPr lang="en-US" altLang="en-US" dirty="0"/>
          </a:p>
        </p:txBody>
      </p:sp>
    </p:spTree>
    <p:extLst>
      <p:ext uri="{BB962C8B-B14F-4D97-AF65-F5344CB8AC3E}">
        <p14:creationId xmlns:p14="http://schemas.microsoft.com/office/powerpoint/2010/main" val="35827901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715515" y="375000"/>
            <a:ext cx="7361685" cy="615600"/>
          </a:xfrm>
          <a:prstGeom prst="rect">
            <a:avLst/>
          </a:prstGeom>
          <a:noFill/>
          <a:ln>
            <a:noFill/>
          </a:ln>
        </p:spPr>
        <p:txBody>
          <a:bodyPr lIns="92160" tIns="46080" rIns="92160" bIns="46080" anchor="ctr"/>
          <a:lstStyle/>
          <a:p>
            <a:pPr algn="ctr">
              <a:lnSpc>
                <a:spcPct val="80000"/>
              </a:lnSpc>
            </a:pPr>
            <a:r>
              <a:rPr lang="en-US" sz="4200" dirty="0" smtClean="0">
                <a:solidFill>
                  <a:schemeClr val="tx2"/>
                </a:solidFill>
                <a:latin typeface="+mj-lt"/>
                <a:ea typeface="+mj-ea"/>
                <a:cs typeface="+mj-cs"/>
              </a:rPr>
              <a:t>Definition of Data Science </a:t>
            </a:r>
            <a:endParaRPr sz="4200" dirty="0">
              <a:solidFill>
                <a:schemeClr val="tx2"/>
              </a:solidFill>
              <a:latin typeface="+mj-lt"/>
              <a:ea typeface="+mj-ea"/>
              <a:cs typeface="+mj-cs"/>
            </a:endParaRPr>
          </a:p>
        </p:txBody>
      </p:sp>
      <p:sp>
        <p:nvSpPr>
          <p:cNvPr id="123" name="CustomShape 2"/>
          <p:cNvSpPr/>
          <p:nvPr/>
        </p:nvSpPr>
        <p:spPr>
          <a:xfrm>
            <a:off x="457200" y="1295400"/>
            <a:ext cx="8322330" cy="4800600"/>
          </a:xfrm>
          <a:prstGeom prst="rect">
            <a:avLst/>
          </a:prstGeom>
          <a:noFill/>
          <a:ln>
            <a:noFill/>
          </a:ln>
        </p:spPr>
        <p:txBody>
          <a:bodyPr lIns="92160" tIns="46080" rIns="92160" bIns="46080"/>
          <a:lstStyle/>
          <a:p>
            <a:pPr marL="342900" indent="-342900">
              <a:buFont typeface="Arial" pitchFamily="34" charset="0"/>
              <a:buChar char="•"/>
            </a:pPr>
            <a:r>
              <a:rPr lang="en-US" sz="2400" dirty="0">
                <a:latin typeface="+mn-lt"/>
                <a:cs typeface="+mn-cs"/>
              </a:rPr>
              <a:t>W</a:t>
            </a:r>
            <a:r>
              <a:rPr lang="en-US" sz="2400" dirty="0" smtClean="0">
                <a:latin typeface="+mn-lt"/>
                <a:cs typeface="+mn-cs"/>
              </a:rPr>
              <a:t>hat </a:t>
            </a:r>
            <a:r>
              <a:rPr lang="en-US" sz="2400" dirty="0">
                <a:latin typeface="+mn-lt"/>
                <a:cs typeface="+mn-cs"/>
              </a:rPr>
              <a:t>is data science? </a:t>
            </a:r>
          </a:p>
          <a:p>
            <a:pPr marL="800100" lvl="1" indent="-342900">
              <a:buFont typeface="Arial" pitchFamily="34" charset="0"/>
              <a:buChar char="•"/>
            </a:pPr>
            <a:r>
              <a:rPr lang="en-US" sz="2400" dirty="0" smtClean="0">
                <a:latin typeface="+mn-lt"/>
                <a:cs typeface="+mn-cs"/>
              </a:rPr>
              <a:t>Is </a:t>
            </a:r>
            <a:r>
              <a:rPr lang="en-US" sz="2400" dirty="0">
                <a:latin typeface="+mn-lt"/>
                <a:cs typeface="+mn-cs"/>
              </a:rPr>
              <a:t>it new, or is it just statistics or </a:t>
            </a:r>
            <a:r>
              <a:rPr lang="en-US" sz="2400" dirty="0" smtClean="0">
                <a:latin typeface="+mn-lt"/>
                <a:cs typeface="+mn-cs"/>
              </a:rPr>
              <a:t>analytics rebranded</a:t>
            </a:r>
            <a:r>
              <a:rPr lang="en-US" sz="2400" dirty="0">
                <a:latin typeface="+mn-lt"/>
                <a:cs typeface="+mn-cs"/>
              </a:rPr>
              <a:t>? </a:t>
            </a:r>
            <a:endParaRPr lang="en-US" sz="2400" dirty="0" smtClean="0">
              <a:latin typeface="+mn-lt"/>
              <a:cs typeface="+mn-cs"/>
            </a:endParaRPr>
          </a:p>
          <a:p>
            <a:pPr marL="342900" indent="-342900">
              <a:buFont typeface="Arial" pitchFamily="34" charset="0"/>
              <a:buChar char="•"/>
            </a:pPr>
            <a:r>
              <a:rPr lang="en-US" sz="2400" dirty="0" smtClean="0">
                <a:latin typeface="+mn-lt"/>
                <a:cs typeface="+mn-cs"/>
              </a:rPr>
              <a:t>Data </a:t>
            </a:r>
            <a:r>
              <a:rPr lang="en-US" sz="2400" dirty="0">
                <a:latin typeface="+mn-lt"/>
                <a:cs typeface="+mn-cs"/>
              </a:rPr>
              <a:t>science is the civil engineering of data. </a:t>
            </a:r>
            <a:endParaRPr lang="en-US" sz="2400" dirty="0" smtClean="0">
              <a:latin typeface="+mn-lt"/>
              <a:cs typeface="+mn-cs"/>
            </a:endParaRPr>
          </a:p>
          <a:p>
            <a:pPr marL="800100" lvl="1" indent="-342900">
              <a:buFont typeface="Arial" pitchFamily="34" charset="0"/>
              <a:buChar char="•"/>
            </a:pPr>
            <a:r>
              <a:rPr lang="en-MY" altLang="en-US" sz="2400" dirty="0" smtClean="0"/>
              <a:t>Big Data = Organic Data</a:t>
            </a:r>
          </a:p>
          <a:p>
            <a:pPr marL="800100" lvl="1" indent="-342900">
              <a:buFont typeface="Arial" pitchFamily="34" charset="0"/>
              <a:buChar char="•"/>
            </a:pPr>
            <a:r>
              <a:rPr lang="en-MY" altLang="en-US" sz="2400" dirty="0" smtClean="0"/>
              <a:t>Survey Data = Designed Data</a:t>
            </a:r>
            <a:endParaRPr lang="en-US" sz="2400" dirty="0" smtClean="0">
              <a:latin typeface="+mn-lt"/>
              <a:cs typeface="+mn-cs"/>
            </a:endParaRPr>
          </a:p>
          <a:p>
            <a:pPr marL="342900" indent="-342900">
              <a:buFont typeface="Arial" pitchFamily="34" charset="0"/>
              <a:buChar char="•"/>
            </a:pPr>
            <a:r>
              <a:rPr lang="en-US" sz="2400" dirty="0" smtClean="0">
                <a:latin typeface="+mn-lt"/>
                <a:cs typeface="+mn-cs"/>
              </a:rPr>
              <a:t>Data </a:t>
            </a:r>
            <a:r>
              <a:rPr lang="en-US" sz="2400" dirty="0">
                <a:latin typeface="+mn-lt"/>
                <a:cs typeface="+mn-cs"/>
              </a:rPr>
              <a:t>Science provides ways to deal with and benefit from Big Data</a:t>
            </a:r>
            <a:r>
              <a:rPr lang="en-US" sz="2400" dirty="0" smtClean="0">
                <a:latin typeface="+mn-lt"/>
                <a:cs typeface="+mn-cs"/>
              </a:rPr>
              <a:t>:</a:t>
            </a:r>
          </a:p>
          <a:p>
            <a:pPr marL="800100" lvl="1" indent="-342900">
              <a:buFont typeface="Arial" pitchFamily="34" charset="0"/>
              <a:buChar char="•"/>
            </a:pPr>
            <a:r>
              <a:rPr lang="en-US" sz="2400" dirty="0" smtClean="0">
                <a:latin typeface="+mn-lt"/>
                <a:cs typeface="+mn-cs"/>
              </a:rPr>
              <a:t> </a:t>
            </a:r>
            <a:r>
              <a:rPr lang="en-US" sz="2400" dirty="0">
                <a:latin typeface="+mn-lt"/>
                <a:cs typeface="+mn-cs"/>
              </a:rPr>
              <a:t>T</a:t>
            </a:r>
            <a:r>
              <a:rPr lang="en-US" sz="2400" dirty="0" smtClean="0">
                <a:latin typeface="+mn-lt"/>
                <a:cs typeface="+mn-cs"/>
              </a:rPr>
              <a:t>o </a:t>
            </a:r>
            <a:r>
              <a:rPr lang="en-US" sz="2400" dirty="0">
                <a:latin typeface="+mn-lt"/>
                <a:cs typeface="+mn-cs"/>
              </a:rPr>
              <a:t>see </a:t>
            </a:r>
            <a:r>
              <a:rPr lang="en-US" sz="2400" dirty="0" smtClean="0">
                <a:latin typeface="+mn-lt"/>
                <a:cs typeface="+mn-cs"/>
              </a:rPr>
              <a:t>patterns</a:t>
            </a:r>
          </a:p>
          <a:p>
            <a:pPr marL="800100" lvl="1" indent="-342900">
              <a:buFont typeface="Arial" pitchFamily="34" charset="0"/>
              <a:buChar char="•"/>
            </a:pPr>
            <a:r>
              <a:rPr lang="en-US" sz="2400" dirty="0" smtClean="0">
                <a:latin typeface="+mn-lt"/>
                <a:cs typeface="+mn-cs"/>
              </a:rPr>
              <a:t> </a:t>
            </a:r>
            <a:r>
              <a:rPr lang="en-US" sz="2400" dirty="0">
                <a:latin typeface="+mn-lt"/>
                <a:cs typeface="+mn-cs"/>
              </a:rPr>
              <a:t>T</a:t>
            </a:r>
            <a:r>
              <a:rPr lang="en-US" sz="2400" dirty="0" smtClean="0">
                <a:latin typeface="+mn-lt"/>
                <a:cs typeface="+mn-cs"/>
              </a:rPr>
              <a:t>o discover relationships </a:t>
            </a:r>
            <a:endParaRPr lang="en-US" sz="2400" dirty="0">
              <a:latin typeface="+mn-lt"/>
              <a:cs typeface="+mn-cs"/>
            </a:endParaRPr>
          </a:p>
          <a:p>
            <a:pPr marL="800100" lvl="1" indent="-342900">
              <a:buFont typeface="Arial" pitchFamily="34" charset="0"/>
              <a:buChar char="•"/>
            </a:pPr>
            <a:r>
              <a:rPr lang="en-US" sz="2400" dirty="0" smtClean="0">
                <a:latin typeface="+mn-lt"/>
                <a:cs typeface="+mn-cs"/>
              </a:rPr>
              <a:t> </a:t>
            </a:r>
            <a:r>
              <a:rPr lang="en-US" sz="2400" dirty="0">
                <a:latin typeface="+mn-lt"/>
                <a:cs typeface="+mn-cs"/>
              </a:rPr>
              <a:t>T</a:t>
            </a:r>
            <a:r>
              <a:rPr lang="en-US" sz="2400" dirty="0" smtClean="0">
                <a:latin typeface="+mn-lt"/>
                <a:cs typeface="+mn-cs"/>
              </a:rPr>
              <a:t>o </a:t>
            </a:r>
            <a:r>
              <a:rPr lang="en-US" sz="2400" dirty="0">
                <a:latin typeface="+mn-lt"/>
                <a:cs typeface="+mn-cs"/>
              </a:rPr>
              <a:t>make sense of stunningly varied images and information.</a:t>
            </a:r>
          </a:p>
          <a:p>
            <a:pPr marL="342900" indent="-342900">
              <a:buFont typeface="Arial" pitchFamily="34" charset="0"/>
              <a:buChar char="•"/>
            </a:pPr>
            <a:endParaRPr lang="en-US" sz="2000" dirty="0" smtClean="0"/>
          </a:p>
        </p:txBody>
      </p:sp>
      <p:sp>
        <p:nvSpPr>
          <p:cNvPr id="124" name="CustomShape 3"/>
          <p:cNvSpPr/>
          <p:nvPr/>
        </p:nvSpPr>
        <p:spPr>
          <a:xfrm>
            <a:off x="8128080" y="6470640"/>
            <a:ext cx="727650" cy="270720"/>
          </a:xfrm>
          <a:prstGeom prst="rect">
            <a:avLst/>
          </a:prstGeom>
          <a:noFill/>
          <a:ln>
            <a:noFill/>
          </a:ln>
        </p:spPr>
        <p:txBody>
          <a:bodyPr lIns="90000" tIns="45000" rIns="90000" bIns="45000" anchor="ctr"/>
          <a:lstStyle/>
          <a:p>
            <a:pPr>
              <a:lnSpc>
                <a:spcPct val="100000"/>
              </a:lnSpc>
            </a:pPr>
            <a:fld id="{0F95E96B-D102-4F60-A8DB-05121329F290}" type="slidenum">
              <a:rPr lang="en-US" sz="1000">
                <a:solidFill>
                  <a:srgbClr val="0D0D0D"/>
                </a:solidFill>
                <a:latin typeface="Tw Cen MT Condensed"/>
              </a:rPr>
              <a:pPr>
                <a:lnSpc>
                  <a:spcPct val="100000"/>
                </a:lnSpc>
              </a:pPr>
              <a:t>33</a:t>
            </a:fld>
            <a:endParaRP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33</a:t>
            </a:fld>
            <a:endParaRPr lang="en-US" altLang="en-US" dirty="0"/>
          </a:p>
        </p:txBody>
      </p:sp>
    </p:spTree>
    <p:extLst>
      <p:ext uri="{BB962C8B-B14F-4D97-AF65-F5344CB8AC3E}">
        <p14:creationId xmlns:p14="http://schemas.microsoft.com/office/powerpoint/2010/main" val="150378145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533401"/>
            <a:ext cx="8229600" cy="762000"/>
          </a:xfrm>
        </p:spPr>
        <p:txBody>
          <a:bodyPr/>
          <a:lstStyle/>
          <a:p>
            <a:pPr algn="ctr">
              <a:lnSpc>
                <a:spcPct val="80000"/>
              </a:lnSpc>
            </a:pPr>
            <a:r>
              <a:rPr lang="en-US" dirty="0" smtClean="0"/>
              <a:t>Definition of Data Science </a:t>
            </a:r>
            <a:endParaRPr lang="en-US" dirty="0"/>
          </a:p>
        </p:txBody>
      </p:sp>
      <p:sp>
        <p:nvSpPr>
          <p:cNvPr id="16" name="Content Placeholder 2"/>
          <p:cNvSpPr>
            <a:spLocks noGrp="1"/>
          </p:cNvSpPr>
          <p:nvPr>
            <p:ph idx="1"/>
          </p:nvPr>
        </p:nvSpPr>
        <p:spPr>
          <a:xfrm>
            <a:off x="457200" y="1066800"/>
            <a:ext cx="8382000" cy="4953000"/>
          </a:xfrm>
        </p:spPr>
        <p:txBody>
          <a:bodyPr>
            <a:noAutofit/>
          </a:bodyPr>
          <a:lstStyle/>
          <a:p>
            <a:pPr>
              <a:lnSpc>
                <a:spcPct val="150000"/>
              </a:lnSpc>
            </a:pPr>
            <a:r>
              <a:rPr lang="en-US" sz="2400" dirty="0" smtClean="0"/>
              <a:t>Data </a:t>
            </a:r>
            <a:r>
              <a:rPr lang="en-US" sz="2400" dirty="0" smtClean="0"/>
              <a:t>science incorporates </a:t>
            </a:r>
            <a:r>
              <a:rPr lang="en-US" sz="2400" dirty="0" smtClean="0">
                <a:solidFill>
                  <a:srgbClr val="FF0000"/>
                </a:solidFill>
              </a:rPr>
              <a:t>principles, techniques, and methods </a:t>
            </a:r>
            <a:r>
              <a:rPr lang="en-US" sz="2400" dirty="0" smtClean="0"/>
              <a:t>from </a:t>
            </a:r>
            <a:r>
              <a:rPr lang="en-US" sz="2400" dirty="0" smtClean="0">
                <a:solidFill>
                  <a:srgbClr val="FF0000"/>
                </a:solidFill>
              </a:rPr>
              <a:t>many disciplines and domains </a:t>
            </a:r>
            <a:r>
              <a:rPr lang="en-US" sz="2400" dirty="0" smtClean="0"/>
              <a:t>including data cleansing, data management, analytics, visualization, engineering, and in the context of Big Data, now also includes Big Data Engineering. </a:t>
            </a:r>
            <a:endParaRPr lang="en-US" sz="2400" dirty="0" smtClean="0"/>
          </a:p>
          <a:p>
            <a:pPr>
              <a:lnSpc>
                <a:spcPct val="150000"/>
              </a:lnSpc>
            </a:pPr>
            <a:r>
              <a:rPr lang="en-US" sz="2400" dirty="0"/>
              <a:t>Data science combines various </a:t>
            </a:r>
            <a:r>
              <a:rPr lang="en-US" sz="2400" dirty="0">
                <a:solidFill>
                  <a:srgbClr val="FF0000"/>
                </a:solidFill>
              </a:rPr>
              <a:t>technologies, techniques, and theories</a:t>
            </a:r>
            <a:r>
              <a:rPr lang="en-US" sz="2400" dirty="0"/>
              <a:t> from various fields, mostly related to computer science and statistics, to obtain actionable knowledge from data. </a:t>
            </a:r>
            <a:endParaRPr lang="en-MY" altLang="en-US" sz="2400" dirty="0"/>
          </a:p>
          <a:p>
            <a:pPr>
              <a:lnSpc>
                <a:spcPct val="150000"/>
              </a:lnSpc>
            </a:pPr>
            <a:endParaRPr lang="en-US" sz="2400" dirty="0" smtClean="0"/>
          </a:p>
        </p:txBody>
      </p:sp>
      <p:sp>
        <p:nvSpPr>
          <p:cNvPr id="2" name="Slide Number Placeholder 1"/>
          <p:cNvSpPr>
            <a:spLocks noGrp="1"/>
          </p:cNvSpPr>
          <p:nvPr>
            <p:ph type="sldNum" sz="quarter" idx="12"/>
          </p:nvPr>
        </p:nvSpPr>
        <p:spPr/>
        <p:txBody>
          <a:bodyPr/>
          <a:lstStyle/>
          <a:p>
            <a:pPr>
              <a:defRPr/>
            </a:pPr>
            <a:fld id="{EDB2C4BA-EE7F-489C-AD75-90D3AA2F2795}" type="slidenum">
              <a:rPr lang="en-US" altLang="en-US" smtClean="0"/>
              <a:pPr>
                <a:defRPr/>
              </a:pPr>
              <a:t>34</a:t>
            </a:fld>
            <a:endParaRPr lang="en-US" altLang="en-US" dirty="0"/>
          </a:p>
        </p:txBody>
      </p:sp>
    </p:spTree>
    <p:extLst>
      <p:ext uri="{BB962C8B-B14F-4D97-AF65-F5344CB8AC3E}">
        <p14:creationId xmlns:p14="http://schemas.microsoft.com/office/powerpoint/2010/main" val="39343596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609600" y="375000"/>
            <a:ext cx="7361685" cy="615600"/>
          </a:xfrm>
          <a:prstGeom prst="rect">
            <a:avLst/>
          </a:prstGeom>
          <a:noFill/>
          <a:ln>
            <a:noFill/>
          </a:ln>
        </p:spPr>
        <p:txBody>
          <a:bodyPr lIns="92160" tIns="46080" rIns="92160" bIns="46080" anchor="ctr"/>
          <a:lstStyle/>
          <a:p>
            <a:pPr algn="ctr">
              <a:lnSpc>
                <a:spcPct val="80000"/>
              </a:lnSpc>
            </a:pPr>
            <a:r>
              <a:rPr lang="en-US" sz="4200" dirty="0" smtClean="0">
                <a:solidFill>
                  <a:schemeClr val="tx2"/>
                </a:solidFill>
                <a:latin typeface="+mj-lt"/>
                <a:ea typeface="+mj-ea"/>
                <a:cs typeface="+mj-cs"/>
              </a:rPr>
              <a:t>Definition of Data Science </a:t>
            </a:r>
            <a:endParaRPr sz="4200" dirty="0">
              <a:solidFill>
                <a:schemeClr val="tx2"/>
              </a:solidFill>
              <a:latin typeface="+mj-lt"/>
              <a:ea typeface="+mj-ea"/>
              <a:cs typeface="+mj-cs"/>
            </a:endParaRPr>
          </a:p>
        </p:txBody>
      </p:sp>
      <p:sp>
        <p:nvSpPr>
          <p:cNvPr id="123" name="CustomShape 2"/>
          <p:cNvSpPr/>
          <p:nvPr/>
        </p:nvSpPr>
        <p:spPr>
          <a:xfrm>
            <a:off x="457200" y="1066800"/>
            <a:ext cx="8322330" cy="4800600"/>
          </a:xfrm>
          <a:prstGeom prst="rect">
            <a:avLst/>
          </a:prstGeom>
          <a:noFill/>
          <a:ln>
            <a:noFill/>
          </a:ln>
        </p:spPr>
        <p:txBody>
          <a:bodyPr lIns="92160" tIns="46080" rIns="92160" bIns="46080"/>
          <a:lstStyle/>
          <a:p>
            <a:pPr marL="285750" indent="-285750" algn="just">
              <a:lnSpc>
                <a:spcPct val="150000"/>
              </a:lnSpc>
              <a:buFont typeface="Arial" pitchFamily="34" charset="0"/>
              <a:buChar char="•"/>
            </a:pPr>
            <a:r>
              <a:rPr lang="en-US" sz="2000" b="1" dirty="0" smtClean="0"/>
              <a:t>Data </a:t>
            </a:r>
            <a:r>
              <a:rPr lang="en-US" sz="2000" b="1" dirty="0"/>
              <a:t>Science </a:t>
            </a:r>
            <a:r>
              <a:rPr lang="en-US" sz="2000" dirty="0"/>
              <a:t>is a body of principles </a:t>
            </a:r>
            <a:r>
              <a:rPr lang="en-US" sz="2000" dirty="0" smtClean="0"/>
              <a:t>and techniques </a:t>
            </a:r>
            <a:r>
              <a:rPr lang="en-US" sz="2000" dirty="0"/>
              <a:t>for applying </a:t>
            </a:r>
            <a:r>
              <a:rPr lang="en-US" sz="2000" dirty="0">
                <a:solidFill>
                  <a:srgbClr val="FF0000"/>
                </a:solidFill>
              </a:rPr>
              <a:t>data-intensive</a:t>
            </a:r>
            <a:r>
              <a:rPr lang="en-US" sz="2000" dirty="0"/>
              <a:t> analysis </a:t>
            </a:r>
            <a:r>
              <a:rPr lang="en-US" sz="2000" dirty="0" smtClean="0"/>
              <a:t>to investigate </a:t>
            </a:r>
            <a:r>
              <a:rPr lang="en-US" sz="2000" dirty="0"/>
              <a:t>phenomena, acquire new </a:t>
            </a:r>
            <a:r>
              <a:rPr lang="en-US" sz="2000" dirty="0" smtClean="0"/>
              <a:t>knowledge, and </a:t>
            </a:r>
            <a:r>
              <a:rPr lang="en-US" sz="2000" dirty="0"/>
              <a:t>correct and integrate previous knowledge </a:t>
            </a:r>
            <a:r>
              <a:rPr lang="en-US" sz="2000" dirty="0" smtClean="0"/>
              <a:t>with measures </a:t>
            </a:r>
            <a:r>
              <a:rPr lang="en-US" sz="2000" dirty="0"/>
              <a:t>of correctness, completeness, </a:t>
            </a:r>
            <a:r>
              <a:rPr lang="en-US" sz="2000" dirty="0" smtClean="0"/>
              <a:t>and efficiency </a:t>
            </a:r>
            <a:r>
              <a:rPr lang="en-US" sz="2000" dirty="0"/>
              <a:t>of the derived results with respect </a:t>
            </a:r>
            <a:r>
              <a:rPr lang="en-US" sz="2000" dirty="0" smtClean="0"/>
              <a:t>to some </a:t>
            </a:r>
            <a:r>
              <a:rPr lang="en-US" sz="2000" dirty="0"/>
              <a:t>pre-defined (top down) or emergent (</a:t>
            </a:r>
            <a:r>
              <a:rPr lang="en-US" sz="2000" dirty="0" smtClean="0"/>
              <a:t>bottom up</a:t>
            </a:r>
            <a:r>
              <a:rPr lang="en-US" sz="2000" dirty="0"/>
              <a:t>) specification (scope, question, hypothesis</a:t>
            </a:r>
            <a:r>
              <a:rPr lang="en-US" sz="2000" dirty="0" smtClean="0"/>
              <a:t>).</a:t>
            </a:r>
            <a:endParaRPr lang="en-US" sz="2000" dirty="0"/>
          </a:p>
        </p:txBody>
      </p:sp>
      <p:sp>
        <p:nvSpPr>
          <p:cNvPr id="124" name="CustomShape 3"/>
          <p:cNvSpPr/>
          <p:nvPr/>
        </p:nvSpPr>
        <p:spPr>
          <a:xfrm>
            <a:off x="8128080" y="6470640"/>
            <a:ext cx="727650" cy="270720"/>
          </a:xfrm>
          <a:prstGeom prst="rect">
            <a:avLst/>
          </a:prstGeom>
          <a:noFill/>
          <a:ln>
            <a:noFill/>
          </a:ln>
        </p:spPr>
        <p:txBody>
          <a:bodyPr lIns="90000" tIns="45000" rIns="90000" bIns="45000" anchor="ctr"/>
          <a:lstStyle/>
          <a:p>
            <a:pPr>
              <a:lnSpc>
                <a:spcPct val="100000"/>
              </a:lnSpc>
            </a:pPr>
            <a:fld id="{0F95E96B-D102-4F60-A8DB-05121329F290}" type="slidenum">
              <a:rPr lang="en-US" sz="1000">
                <a:solidFill>
                  <a:srgbClr val="0D0D0D"/>
                </a:solidFill>
                <a:latin typeface="Tw Cen MT Condensed"/>
              </a:rPr>
              <a:pPr>
                <a:lnSpc>
                  <a:spcPct val="100000"/>
                </a:lnSpc>
              </a:pPr>
              <a:t>35</a:t>
            </a:fld>
            <a:endParaRP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35</a:t>
            </a:fld>
            <a:endParaRPr lang="en-US" altLang="en-US" dirty="0"/>
          </a:p>
        </p:txBody>
      </p:sp>
    </p:spTree>
    <p:extLst>
      <p:ext uri="{BB962C8B-B14F-4D97-AF65-F5344CB8AC3E}">
        <p14:creationId xmlns:p14="http://schemas.microsoft.com/office/powerpoint/2010/main" val="86421827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ChangeArrowheads="1"/>
          </p:cNvSpPr>
          <p:nvPr/>
        </p:nvSpPr>
        <p:spPr bwMode="auto">
          <a:xfrm>
            <a:off x="0" y="4962525"/>
            <a:ext cx="9144000" cy="0"/>
          </a:xfrm>
          <a:prstGeom prst="rect">
            <a:avLst/>
          </a:prstGeom>
          <a:noFill/>
          <a:ln w="9525">
            <a:noFill/>
            <a:miter lim="800000"/>
            <a:headEnd/>
            <a:tailEnd/>
          </a:ln>
          <a:effectLst/>
        </p:spPr>
        <p:txBody>
          <a:bodyPr wrap="none" anchor="ctr">
            <a:spAutoFit/>
          </a:bodyPr>
          <a:lstStyle/>
          <a:p>
            <a:pPr indent="180975"/>
            <a:endParaRPr lang="en-US" altLang="en-US"/>
          </a:p>
        </p:txBody>
      </p:sp>
      <p:sp>
        <p:nvSpPr>
          <p:cNvPr id="13315" name="Title 1"/>
          <p:cNvSpPr>
            <a:spLocks/>
          </p:cNvSpPr>
          <p:nvPr/>
        </p:nvSpPr>
        <p:spPr bwMode="auto">
          <a:xfrm>
            <a:off x="609600" y="381000"/>
            <a:ext cx="8229600" cy="715963"/>
          </a:xfrm>
          <a:prstGeom prst="rect">
            <a:avLst/>
          </a:prstGeom>
          <a:noFill/>
          <a:ln w="9525">
            <a:noFill/>
            <a:miter lim="800000"/>
            <a:headEnd/>
            <a:tailEnd/>
          </a:ln>
        </p:spPr>
        <p:txBody>
          <a:bodyPr anchor="ctr"/>
          <a:lstStyle/>
          <a:p>
            <a:pPr algn="ctr">
              <a:lnSpc>
                <a:spcPct val="80000"/>
              </a:lnSpc>
            </a:pPr>
            <a:r>
              <a:rPr lang="en-US" sz="3600" dirty="0" smtClean="0">
                <a:solidFill>
                  <a:schemeClr val="tx2"/>
                </a:solidFill>
              </a:rPr>
              <a:t>Definition of Data Science </a:t>
            </a:r>
            <a:endParaRPr lang="en-US" sz="3600" dirty="0">
              <a:solidFill>
                <a:schemeClr val="tx2"/>
              </a:solidFill>
            </a:endParaRPr>
          </a:p>
        </p:txBody>
      </p:sp>
      <p:sp>
        <p:nvSpPr>
          <p:cNvPr id="13316" name="Rectangle 5"/>
          <p:cNvSpPr>
            <a:spLocks noChangeArrowheads="1"/>
          </p:cNvSpPr>
          <p:nvPr/>
        </p:nvSpPr>
        <p:spPr bwMode="auto">
          <a:xfrm>
            <a:off x="0" y="2600325"/>
            <a:ext cx="9144000" cy="0"/>
          </a:xfrm>
          <a:prstGeom prst="rect">
            <a:avLst/>
          </a:prstGeom>
          <a:noFill/>
          <a:ln w="9525">
            <a:noFill/>
            <a:miter lim="800000"/>
            <a:headEnd/>
            <a:tailEnd/>
          </a:ln>
          <a:effectLst/>
        </p:spPr>
        <p:txBody>
          <a:bodyPr wrap="none" anchor="ctr">
            <a:spAutoFit/>
          </a:bodyPr>
          <a:lstStyle/>
          <a:p>
            <a:endParaRPr lang="en-US" altLang="en-US"/>
          </a:p>
        </p:txBody>
      </p:sp>
      <p:sp>
        <p:nvSpPr>
          <p:cNvPr id="13317" name="Rectangle 6"/>
          <p:cNvSpPr>
            <a:spLocks noChangeArrowheads="1"/>
          </p:cNvSpPr>
          <p:nvPr/>
        </p:nvSpPr>
        <p:spPr bwMode="auto">
          <a:xfrm>
            <a:off x="0" y="2600325"/>
            <a:ext cx="2857500" cy="0"/>
          </a:xfrm>
          <a:prstGeom prst="rect">
            <a:avLst/>
          </a:prstGeom>
          <a:noFill/>
          <a:ln w="9525">
            <a:noFill/>
            <a:miter lim="800000"/>
            <a:headEnd/>
            <a:tailEnd/>
          </a:ln>
          <a:effectLst/>
        </p:spPr>
        <p:txBody>
          <a:bodyPr wrap="none">
            <a:spAutoFit/>
          </a:bodyPr>
          <a:lstStyle/>
          <a:p>
            <a:endParaRPr lang="en-US" altLang="en-US"/>
          </a:p>
        </p:txBody>
      </p:sp>
      <p:sp>
        <p:nvSpPr>
          <p:cNvPr id="13318" name="Rectangle 7"/>
          <p:cNvSpPr>
            <a:spLocks noChangeArrowheads="1"/>
          </p:cNvSpPr>
          <p:nvPr/>
        </p:nvSpPr>
        <p:spPr bwMode="auto">
          <a:xfrm>
            <a:off x="762000" y="984497"/>
            <a:ext cx="8153400" cy="3231654"/>
          </a:xfrm>
          <a:prstGeom prst="rect">
            <a:avLst/>
          </a:prstGeom>
          <a:noFill/>
          <a:ln w="9525">
            <a:noFill/>
            <a:miter lim="800000"/>
            <a:headEnd/>
            <a:tailEnd/>
          </a:ln>
          <a:effectLst/>
        </p:spPr>
        <p:txBody>
          <a:bodyPr wrap="square" anchor="ctr">
            <a:spAutoFit/>
          </a:bodyPr>
          <a:lstStyle/>
          <a:p>
            <a:pPr>
              <a:spcBef>
                <a:spcPct val="20000"/>
              </a:spcBef>
            </a:pPr>
            <a:endParaRPr lang="en-MY" altLang="en-US" sz="2400" dirty="0" smtClean="0">
              <a:latin typeface="+mn-lt"/>
            </a:endParaRPr>
          </a:p>
          <a:p>
            <a:pPr marL="285750" indent="-285750" algn="just">
              <a:lnSpc>
                <a:spcPct val="150000"/>
              </a:lnSpc>
              <a:buFont typeface="Arial" pitchFamily="34" charset="0"/>
              <a:buChar char="•"/>
            </a:pPr>
            <a:r>
              <a:rPr lang="en-MY" altLang="en-US" sz="2000" dirty="0"/>
              <a:t>DS </a:t>
            </a:r>
            <a:r>
              <a:rPr lang="en-MY" altLang="en-US" sz="2000" dirty="0"/>
              <a:t>is the combination of </a:t>
            </a:r>
            <a:r>
              <a:rPr lang="en-MY" altLang="en-US" sz="2000" dirty="0">
                <a:solidFill>
                  <a:srgbClr val="FF0000"/>
                </a:solidFill>
              </a:rPr>
              <a:t>statistics, mathematics, programming, problem </a:t>
            </a:r>
            <a:r>
              <a:rPr lang="en-MY" altLang="en-US" sz="2000" dirty="0" smtClean="0">
                <a:solidFill>
                  <a:srgbClr val="FF0000"/>
                </a:solidFill>
              </a:rPr>
              <a:t>solving</a:t>
            </a:r>
            <a:r>
              <a:rPr lang="en-MY" altLang="en-US" sz="2000" dirty="0" smtClean="0"/>
              <a:t>, </a:t>
            </a:r>
            <a:r>
              <a:rPr lang="en-MY" altLang="en-US" sz="2000" dirty="0"/>
              <a:t>the ability to look at things differently, and the activity of cleansing, preparing, and aligning the data.</a:t>
            </a:r>
          </a:p>
          <a:p>
            <a:pPr marL="285750" indent="-285750" algn="just">
              <a:lnSpc>
                <a:spcPct val="150000"/>
              </a:lnSpc>
              <a:buFont typeface="Arial" pitchFamily="34" charset="0"/>
              <a:buChar char="•"/>
            </a:pPr>
            <a:endParaRPr lang="en-MY" altLang="en-US" sz="2000" dirty="0"/>
          </a:p>
          <a:p>
            <a:pPr marL="285750" indent="-285750" algn="just">
              <a:lnSpc>
                <a:spcPct val="150000"/>
              </a:lnSpc>
              <a:buFont typeface="Arial" pitchFamily="34" charset="0"/>
              <a:buChar char="•"/>
            </a:pPr>
            <a:r>
              <a:rPr lang="en-MY" altLang="en-US" sz="2000" dirty="0"/>
              <a:t>In simple terms, it is the umbrella of techniques used when trying to extract insights and information from data.</a:t>
            </a: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36</a:t>
            </a:fld>
            <a:endParaRPr lang="en-US"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dirty="0" smtClean="0"/>
              <a:t>Data Science</a:t>
            </a:r>
            <a:endParaRPr lang="en-US" altLang="en-US" dirty="0" smtClean="0">
              <a:ea typeface="ＭＳ Ｐゴシック" panose="020B0600070205080204" pitchFamily="34" charset="-128"/>
            </a:endParaRPr>
          </a:p>
        </p:txBody>
      </p:sp>
      <p:pic>
        <p:nvPicPr>
          <p:cNvPr id="6" name="Picture 2" descr="https://upload.wikimedia.org/wikipedia/commons/4/44/DataScienceDiscipline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066800"/>
            <a:ext cx="8305800" cy="55276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EDB2C4BA-EE7F-489C-AD75-90D3AA2F2795}" type="slidenum">
              <a:rPr lang="en-US" altLang="en-US" smtClean="0"/>
              <a:pPr>
                <a:defRPr/>
              </a:pPr>
              <a:t>37</a:t>
            </a:fld>
            <a:endParaRPr lang="en-US" altLang="en-US" dirty="0"/>
          </a:p>
        </p:txBody>
      </p:sp>
    </p:spTree>
    <p:extLst>
      <p:ext uri="{BB962C8B-B14F-4D97-AF65-F5344CB8AC3E}">
        <p14:creationId xmlns:p14="http://schemas.microsoft.com/office/powerpoint/2010/main" val="18102554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ChangeArrowheads="1"/>
          </p:cNvSpPr>
          <p:nvPr/>
        </p:nvSpPr>
        <p:spPr bwMode="auto">
          <a:xfrm>
            <a:off x="0" y="4962525"/>
            <a:ext cx="9144000" cy="0"/>
          </a:xfrm>
          <a:prstGeom prst="rect">
            <a:avLst/>
          </a:prstGeom>
          <a:noFill/>
          <a:ln w="9525">
            <a:noFill/>
            <a:miter lim="800000"/>
            <a:headEnd/>
            <a:tailEnd/>
          </a:ln>
          <a:effectLst/>
        </p:spPr>
        <p:txBody>
          <a:bodyPr wrap="none" anchor="ctr">
            <a:spAutoFit/>
          </a:bodyPr>
          <a:lstStyle/>
          <a:p>
            <a:pPr indent="180975"/>
            <a:endParaRPr lang="en-US" altLang="en-US"/>
          </a:p>
        </p:txBody>
      </p:sp>
      <p:sp>
        <p:nvSpPr>
          <p:cNvPr id="28675" name="Title 1"/>
          <p:cNvSpPr>
            <a:spLocks/>
          </p:cNvSpPr>
          <p:nvPr/>
        </p:nvSpPr>
        <p:spPr bwMode="auto">
          <a:xfrm>
            <a:off x="609600" y="381000"/>
            <a:ext cx="8229600" cy="715963"/>
          </a:xfrm>
          <a:prstGeom prst="rect">
            <a:avLst/>
          </a:prstGeom>
          <a:noFill/>
          <a:ln w="9525">
            <a:noFill/>
            <a:miter lim="800000"/>
            <a:headEnd/>
            <a:tailEnd/>
          </a:ln>
        </p:spPr>
        <p:txBody>
          <a:bodyPr anchor="ctr"/>
          <a:lstStyle/>
          <a:p>
            <a:pPr algn="ctr" eaLnBrk="1" hangingPunct="1"/>
            <a:r>
              <a:rPr lang="en-MY" sz="4200" dirty="0" smtClean="0">
                <a:solidFill>
                  <a:schemeClr val="tx2"/>
                </a:solidFill>
              </a:rPr>
              <a:t>DS </a:t>
            </a:r>
            <a:r>
              <a:rPr lang="en-MY" sz="4200" dirty="0" err="1" smtClean="0">
                <a:solidFill>
                  <a:schemeClr val="tx2"/>
                </a:solidFill>
              </a:rPr>
              <a:t>vs</a:t>
            </a:r>
            <a:r>
              <a:rPr lang="en-MY" sz="4200" dirty="0" smtClean="0">
                <a:solidFill>
                  <a:schemeClr val="tx2"/>
                </a:solidFill>
              </a:rPr>
              <a:t> STATISTICS </a:t>
            </a:r>
            <a:r>
              <a:rPr lang="en-US" altLang="en-US" sz="3600" dirty="0" smtClean="0">
                <a:solidFill>
                  <a:schemeClr val="bg1"/>
                </a:solidFill>
              </a:rPr>
              <a:t>OUT </a:t>
            </a:r>
            <a:r>
              <a:rPr lang="en-US" altLang="en-US" sz="3600" dirty="0">
                <a:solidFill>
                  <a:schemeClr val="bg1"/>
                </a:solidFill>
              </a:rPr>
              <a:t>US</a:t>
            </a:r>
          </a:p>
        </p:txBody>
      </p:sp>
      <p:sp>
        <p:nvSpPr>
          <p:cNvPr id="28676" name="Rectangle 5"/>
          <p:cNvSpPr>
            <a:spLocks noChangeArrowheads="1"/>
          </p:cNvSpPr>
          <p:nvPr/>
        </p:nvSpPr>
        <p:spPr bwMode="auto">
          <a:xfrm>
            <a:off x="0" y="2600325"/>
            <a:ext cx="9144000" cy="0"/>
          </a:xfrm>
          <a:prstGeom prst="rect">
            <a:avLst/>
          </a:prstGeom>
          <a:noFill/>
          <a:ln w="9525">
            <a:noFill/>
            <a:miter lim="800000"/>
            <a:headEnd/>
            <a:tailEnd/>
          </a:ln>
          <a:effectLst/>
        </p:spPr>
        <p:txBody>
          <a:bodyPr wrap="none" anchor="ctr">
            <a:spAutoFit/>
          </a:bodyPr>
          <a:lstStyle/>
          <a:p>
            <a:endParaRPr lang="en-US" altLang="en-US"/>
          </a:p>
        </p:txBody>
      </p:sp>
      <p:sp>
        <p:nvSpPr>
          <p:cNvPr id="28677" name="Rectangle 6"/>
          <p:cNvSpPr>
            <a:spLocks noChangeArrowheads="1"/>
          </p:cNvSpPr>
          <p:nvPr/>
        </p:nvSpPr>
        <p:spPr bwMode="auto">
          <a:xfrm>
            <a:off x="0" y="2600325"/>
            <a:ext cx="2857500" cy="0"/>
          </a:xfrm>
          <a:prstGeom prst="rect">
            <a:avLst/>
          </a:prstGeom>
          <a:noFill/>
          <a:ln w="9525">
            <a:noFill/>
            <a:miter lim="800000"/>
            <a:headEnd/>
            <a:tailEnd/>
          </a:ln>
          <a:effectLst/>
        </p:spPr>
        <p:txBody>
          <a:bodyPr wrap="none">
            <a:spAutoFit/>
          </a:bodyPr>
          <a:lstStyle/>
          <a:p>
            <a:endParaRPr lang="en-US" altLang="en-US"/>
          </a:p>
        </p:txBody>
      </p:sp>
      <p:sp>
        <p:nvSpPr>
          <p:cNvPr id="3079" name="Rectangle 7"/>
          <p:cNvSpPr>
            <a:spLocks noChangeArrowheads="1"/>
          </p:cNvSpPr>
          <p:nvPr/>
        </p:nvSpPr>
        <p:spPr bwMode="auto">
          <a:xfrm>
            <a:off x="609600" y="990600"/>
            <a:ext cx="83058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buFont typeface="Arial" pitchFamily="34" charset="0"/>
              <a:buChar char="•"/>
              <a:defRPr/>
            </a:pPr>
            <a:endParaRPr lang="en-MY" sz="2400" dirty="0"/>
          </a:p>
          <a:p>
            <a:pPr>
              <a:buFont typeface="Arial" pitchFamily="34" charset="0"/>
              <a:buChar char="•"/>
              <a:defRPr/>
            </a:pPr>
            <a:r>
              <a:rPr lang="en-MY" sz="2400" dirty="0"/>
              <a:t>Statistics education deals traditionally with (small enterprises): 	Structured </a:t>
            </a:r>
            <a:r>
              <a:rPr lang="en-MY" sz="2400" dirty="0" smtClean="0"/>
              <a:t>data</a:t>
            </a:r>
          </a:p>
          <a:p>
            <a:pPr lvl="1">
              <a:buFont typeface="Arial" pitchFamily="34" charset="0"/>
              <a:buChar char="•"/>
              <a:defRPr/>
            </a:pPr>
            <a:r>
              <a:rPr lang="en-MY" sz="2400" dirty="0" smtClean="0"/>
              <a:t>Data </a:t>
            </a:r>
            <a:r>
              <a:rPr lang="en-MY" sz="2400" dirty="0"/>
              <a:t>from sampling/</a:t>
            </a:r>
            <a:r>
              <a:rPr lang="en-MY" sz="2400" dirty="0" err="1"/>
              <a:t>sensus</a:t>
            </a:r>
            <a:r>
              <a:rPr lang="en-MY" sz="2400" dirty="0"/>
              <a:t> </a:t>
            </a:r>
            <a:endParaRPr lang="en-MY" sz="2400" dirty="0" smtClean="0"/>
          </a:p>
          <a:p>
            <a:pPr lvl="1">
              <a:buFont typeface="Arial" pitchFamily="34" charset="0"/>
              <a:buChar char="•"/>
              <a:defRPr/>
            </a:pPr>
            <a:r>
              <a:rPr lang="en-MY" sz="2400" dirty="0" smtClean="0"/>
              <a:t>Inferential </a:t>
            </a:r>
            <a:r>
              <a:rPr lang="en-MY" sz="2400" dirty="0"/>
              <a:t>study (estimation and hypotheses testing</a:t>
            </a:r>
            <a:r>
              <a:rPr lang="en-MY" sz="2400" dirty="0" smtClean="0"/>
              <a:t>)</a:t>
            </a:r>
            <a:endParaRPr lang="en-MY" sz="2400" dirty="0"/>
          </a:p>
          <a:p>
            <a:pPr>
              <a:buFont typeface="Arial" pitchFamily="34" charset="0"/>
              <a:buChar char="•"/>
              <a:defRPr/>
            </a:pPr>
            <a:r>
              <a:rPr lang="en-MY" sz="2400" dirty="0"/>
              <a:t>In contrast to DS/DA, Statistics deals with:</a:t>
            </a:r>
          </a:p>
          <a:p>
            <a:pPr marL="342900" indent="-342900">
              <a:buFont typeface="Arial" panose="020B0604020202020204" pitchFamily="34" charset="0"/>
              <a:buChar char="•"/>
              <a:defRPr/>
            </a:pPr>
            <a:r>
              <a:rPr lang="en-MY" sz="2400" dirty="0"/>
              <a:t>Small p and small n</a:t>
            </a:r>
          </a:p>
          <a:p>
            <a:pPr marL="342900" indent="-342900">
              <a:buFont typeface="Arial" panose="020B0604020202020204" pitchFamily="34" charset="0"/>
              <a:buChar char="•"/>
              <a:defRPr/>
            </a:pPr>
            <a:r>
              <a:rPr lang="en-MY" sz="2400" dirty="0"/>
              <a:t>Focus on statistical inference (</a:t>
            </a:r>
            <a:r>
              <a:rPr lang="en-MY" sz="2400" dirty="0" err="1"/>
              <a:t>Fisherian</a:t>
            </a:r>
            <a:r>
              <a:rPr lang="en-MY" sz="2400" dirty="0"/>
              <a:t> or Bayesian)</a:t>
            </a:r>
          </a:p>
          <a:p>
            <a:pPr>
              <a:buFont typeface="Arial" pitchFamily="34" charset="0"/>
              <a:buChar char="•"/>
              <a:defRPr/>
            </a:pPr>
            <a:endParaRPr lang="en-MY" sz="2400" dirty="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38</a:t>
            </a:fld>
            <a:endParaRPr lang="en-US" altLang="en-US" dirty="0"/>
          </a:p>
        </p:txBody>
      </p:sp>
    </p:spTree>
    <p:extLst>
      <p:ext uri="{BB962C8B-B14F-4D97-AF65-F5344CB8AC3E}">
        <p14:creationId xmlns:p14="http://schemas.microsoft.com/office/powerpoint/2010/main" val="23626357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609600" y="375000"/>
            <a:ext cx="7361685" cy="615600"/>
          </a:xfrm>
          <a:prstGeom prst="rect">
            <a:avLst/>
          </a:prstGeom>
          <a:noFill/>
          <a:ln>
            <a:noFill/>
          </a:ln>
        </p:spPr>
        <p:txBody>
          <a:bodyPr lIns="92160" tIns="46080" rIns="92160" bIns="46080" anchor="ctr"/>
          <a:lstStyle/>
          <a:p>
            <a:pPr algn="ctr">
              <a:lnSpc>
                <a:spcPct val="80000"/>
              </a:lnSpc>
            </a:pPr>
            <a:r>
              <a:rPr lang="en-US" sz="4200" dirty="0" smtClean="0">
                <a:solidFill>
                  <a:schemeClr val="tx2"/>
                </a:solidFill>
                <a:latin typeface="+mj-lt"/>
                <a:ea typeface="+mj-ea"/>
                <a:cs typeface="+mj-cs"/>
              </a:rPr>
              <a:t>Statistical Inference</a:t>
            </a:r>
            <a:endParaRPr sz="4200" dirty="0">
              <a:solidFill>
                <a:schemeClr val="tx2"/>
              </a:solidFill>
              <a:latin typeface="+mj-lt"/>
              <a:ea typeface="+mj-ea"/>
              <a:cs typeface="+mj-cs"/>
            </a:endParaRPr>
          </a:p>
        </p:txBody>
      </p:sp>
      <p:sp>
        <p:nvSpPr>
          <p:cNvPr id="123" name="CustomShape 2"/>
          <p:cNvSpPr/>
          <p:nvPr/>
        </p:nvSpPr>
        <p:spPr>
          <a:xfrm>
            <a:off x="533400" y="1219200"/>
            <a:ext cx="8322330" cy="4953000"/>
          </a:xfrm>
          <a:prstGeom prst="rect">
            <a:avLst/>
          </a:prstGeom>
          <a:noFill/>
          <a:ln>
            <a:noFill/>
          </a:ln>
        </p:spPr>
        <p:txBody>
          <a:bodyPr lIns="92160" tIns="46080" rIns="92160" bIns="46080"/>
          <a:lstStyle/>
          <a:p>
            <a:pPr marL="285750" indent="-285750">
              <a:buFont typeface="Arial" pitchFamily="34" charset="0"/>
              <a:buChar char="•"/>
            </a:pPr>
            <a:r>
              <a:rPr lang="en-US" dirty="0"/>
              <a:t>The world we live in is complex, random, and </a:t>
            </a:r>
            <a:r>
              <a:rPr lang="en-US" dirty="0" smtClean="0"/>
              <a:t>uncertain</a:t>
            </a:r>
          </a:p>
          <a:p>
            <a:pPr marL="285750" indent="-285750">
              <a:buFont typeface="Arial" pitchFamily="34" charset="0"/>
              <a:buChar char="•"/>
            </a:pPr>
            <a:r>
              <a:rPr lang="en-US" dirty="0"/>
              <a:t>I</a:t>
            </a:r>
            <a:r>
              <a:rPr lang="en-US" dirty="0" smtClean="0"/>
              <a:t>t’s </a:t>
            </a:r>
            <a:r>
              <a:rPr lang="en-US" dirty="0"/>
              <a:t>one big data-generating </a:t>
            </a:r>
            <a:r>
              <a:rPr lang="en-US" dirty="0" smtClean="0"/>
              <a:t>machine</a:t>
            </a:r>
          </a:p>
          <a:p>
            <a:pPr marL="285750" indent="-285750">
              <a:buFont typeface="Arial" pitchFamily="34" charset="0"/>
              <a:buChar char="•"/>
            </a:pPr>
            <a:r>
              <a:rPr lang="en-US" dirty="0" smtClean="0"/>
              <a:t>We capture </a:t>
            </a:r>
            <a:r>
              <a:rPr lang="en-US" dirty="0"/>
              <a:t>the </a:t>
            </a:r>
            <a:r>
              <a:rPr lang="en-US" dirty="0" smtClean="0"/>
              <a:t>world or </a:t>
            </a:r>
            <a:r>
              <a:rPr lang="en-US" dirty="0"/>
              <a:t>certain traces of the </a:t>
            </a:r>
            <a:r>
              <a:rPr lang="en-US" dirty="0" smtClean="0"/>
              <a:t>world into data</a:t>
            </a:r>
          </a:p>
          <a:p>
            <a:pPr marL="285750" indent="-285750">
              <a:buFont typeface="Arial" pitchFamily="34" charset="0"/>
              <a:buChar char="•"/>
            </a:pPr>
            <a:r>
              <a:rPr lang="en-US" dirty="0"/>
              <a:t>T</a:t>
            </a:r>
            <a:r>
              <a:rPr lang="en-US" dirty="0" smtClean="0"/>
              <a:t>hose </a:t>
            </a:r>
            <a:r>
              <a:rPr lang="en-US" dirty="0"/>
              <a:t>captured </a:t>
            </a:r>
            <a:r>
              <a:rPr lang="en-US" dirty="0" smtClean="0"/>
              <a:t>traces will be converted into </a:t>
            </a:r>
            <a:r>
              <a:rPr lang="en-US" dirty="0"/>
              <a:t>something more comprehensible, to something that </a:t>
            </a:r>
            <a:r>
              <a:rPr lang="en-US" dirty="0" smtClean="0"/>
              <a:t>somehow captures </a:t>
            </a:r>
            <a:r>
              <a:rPr lang="en-US" dirty="0"/>
              <a:t>it all in a much more concise way, and that something </a:t>
            </a:r>
            <a:r>
              <a:rPr lang="en-US" dirty="0" smtClean="0"/>
              <a:t>could be </a:t>
            </a:r>
            <a:r>
              <a:rPr lang="en-US" dirty="0"/>
              <a:t>mathematical models or functions of the data, </a:t>
            </a:r>
            <a:r>
              <a:rPr lang="en-US" dirty="0" smtClean="0"/>
              <a:t>in a process called statistical</a:t>
            </a:r>
            <a:r>
              <a:rPr lang="en-US" dirty="0"/>
              <a:t> </a:t>
            </a:r>
            <a:r>
              <a:rPr lang="en-US" dirty="0" smtClean="0"/>
              <a:t>estimators.</a:t>
            </a:r>
            <a:endParaRPr lang="en-US" dirty="0"/>
          </a:p>
          <a:p>
            <a:pPr marL="285750" indent="-285750">
              <a:buFont typeface="Arial" pitchFamily="34" charset="0"/>
              <a:buChar char="•"/>
            </a:pPr>
            <a:r>
              <a:rPr lang="en-US" dirty="0" smtClean="0"/>
              <a:t>This </a:t>
            </a:r>
            <a:r>
              <a:rPr lang="en-US" dirty="0"/>
              <a:t>overall process of going from the world to the data, and then </a:t>
            </a:r>
            <a:r>
              <a:rPr lang="en-US" dirty="0" smtClean="0"/>
              <a:t>from the </a:t>
            </a:r>
            <a:r>
              <a:rPr lang="en-US" dirty="0"/>
              <a:t>data back to the world, is the field of </a:t>
            </a:r>
            <a:r>
              <a:rPr lang="en-US" i="1" dirty="0"/>
              <a:t>statistical </a:t>
            </a:r>
            <a:r>
              <a:rPr lang="en-US" i="1" dirty="0" smtClean="0"/>
              <a:t>inference</a:t>
            </a:r>
            <a:r>
              <a:rPr lang="en-US" dirty="0" smtClean="0"/>
              <a:t>.</a:t>
            </a:r>
          </a:p>
          <a:p>
            <a:pPr marL="285750" indent="-285750">
              <a:buFont typeface="Arial" pitchFamily="34" charset="0"/>
              <a:buChar char="•"/>
            </a:pPr>
            <a:r>
              <a:rPr lang="en-US" dirty="0" smtClean="0"/>
              <a:t>We usually infer not from the total population but from the sample</a:t>
            </a:r>
          </a:p>
          <a:p>
            <a:pPr marL="285750" indent="-285750">
              <a:buFont typeface="Arial" pitchFamily="34" charset="0"/>
              <a:buChar char="•"/>
            </a:pPr>
            <a:r>
              <a:rPr lang="en-US" dirty="0" smtClean="0"/>
              <a:t>In the age of </a:t>
            </a:r>
            <a:r>
              <a:rPr lang="en-US" dirty="0" err="1" smtClean="0"/>
              <a:t>BigData</a:t>
            </a:r>
            <a:r>
              <a:rPr lang="en-US" dirty="0"/>
              <a:t> </a:t>
            </a:r>
            <a:r>
              <a:rPr lang="en-US" dirty="0" smtClean="0"/>
              <a:t>where we have all the population, the notion of taking sample may not work</a:t>
            </a:r>
          </a:p>
          <a:p>
            <a:pPr marL="285750" indent="-285750">
              <a:buFont typeface="Arial" pitchFamily="34" charset="0"/>
              <a:buChar char="•"/>
            </a:pPr>
            <a:r>
              <a:rPr lang="en-US" dirty="0" smtClean="0"/>
              <a:t>The </a:t>
            </a:r>
            <a:r>
              <a:rPr lang="en-US" dirty="0"/>
              <a:t>new kinds of data </a:t>
            </a:r>
            <a:r>
              <a:rPr lang="en-US" dirty="0" smtClean="0"/>
              <a:t>in </a:t>
            </a:r>
            <a:r>
              <a:rPr lang="en-US" dirty="0" err="1" smtClean="0"/>
              <a:t>BigData</a:t>
            </a:r>
            <a:r>
              <a:rPr lang="en-US" dirty="0" smtClean="0"/>
              <a:t> require </a:t>
            </a:r>
            <a:r>
              <a:rPr lang="en-US" dirty="0"/>
              <a:t>us to think more </a:t>
            </a:r>
            <a:r>
              <a:rPr lang="en-US" dirty="0" smtClean="0"/>
              <a:t>carefully about </a:t>
            </a:r>
            <a:r>
              <a:rPr lang="en-US" dirty="0"/>
              <a:t>what sampling means in these </a:t>
            </a:r>
            <a:r>
              <a:rPr lang="en-US" dirty="0" smtClean="0"/>
              <a:t>contexts.</a:t>
            </a:r>
          </a:p>
          <a:p>
            <a:pPr marL="285750" indent="-285750">
              <a:buFont typeface="Arial" pitchFamily="34" charset="0"/>
              <a:buChar char="•"/>
            </a:pPr>
            <a:r>
              <a:rPr lang="en-US" dirty="0" smtClean="0"/>
              <a:t>How </a:t>
            </a:r>
            <a:r>
              <a:rPr lang="en-US" dirty="0"/>
              <a:t>do you sample from a network and preserve the </a:t>
            </a:r>
            <a:r>
              <a:rPr lang="en-US" dirty="0" smtClean="0"/>
              <a:t>complex network </a:t>
            </a:r>
            <a:r>
              <a:rPr lang="en-US" dirty="0"/>
              <a:t>structure?</a:t>
            </a:r>
            <a:endParaRPr lang="en-US" i="1" dirty="0" smtClean="0"/>
          </a:p>
        </p:txBody>
      </p:sp>
      <p:sp>
        <p:nvSpPr>
          <p:cNvPr id="124" name="CustomShape 3"/>
          <p:cNvSpPr/>
          <p:nvPr/>
        </p:nvSpPr>
        <p:spPr>
          <a:xfrm>
            <a:off x="8128080" y="6470640"/>
            <a:ext cx="727650" cy="270720"/>
          </a:xfrm>
          <a:prstGeom prst="rect">
            <a:avLst/>
          </a:prstGeom>
          <a:noFill/>
          <a:ln>
            <a:noFill/>
          </a:ln>
        </p:spPr>
        <p:txBody>
          <a:bodyPr lIns="90000" tIns="45000" rIns="90000" bIns="45000" anchor="ctr"/>
          <a:lstStyle/>
          <a:p>
            <a:pPr>
              <a:lnSpc>
                <a:spcPct val="100000"/>
              </a:lnSpc>
            </a:pPr>
            <a:fld id="{0F95E96B-D102-4F60-A8DB-05121329F290}" type="slidenum">
              <a:rPr lang="en-US" sz="1000">
                <a:solidFill>
                  <a:srgbClr val="0D0D0D"/>
                </a:solidFill>
                <a:latin typeface="Tw Cen MT Condensed"/>
              </a:rPr>
              <a:pPr>
                <a:lnSpc>
                  <a:spcPct val="100000"/>
                </a:lnSpc>
              </a:pPr>
              <a:t>39</a:t>
            </a:fld>
            <a:endParaRP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39</a:t>
            </a:fld>
            <a:endParaRPr lang="en-US" altLang="en-US" dirty="0"/>
          </a:p>
        </p:txBody>
      </p:sp>
    </p:spTree>
    <p:extLst>
      <p:ext uri="{BB962C8B-B14F-4D97-AF65-F5344CB8AC3E}">
        <p14:creationId xmlns:p14="http://schemas.microsoft.com/office/powerpoint/2010/main" val="94276771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1130220" y="451200"/>
            <a:ext cx="5782320" cy="615600"/>
          </a:xfrm>
          <a:prstGeom prst="rect">
            <a:avLst/>
          </a:prstGeom>
          <a:noFill/>
          <a:ln>
            <a:noFill/>
          </a:ln>
        </p:spPr>
        <p:txBody>
          <a:bodyPr lIns="92160" tIns="46080" rIns="92160" bIns="46080" anchor="ctr"/>
          <a:lstStyle/>
          <a:p>
            <a:pPr algn="ctr">
              <a:lnSpc>
                <a:spcPct val="80000"/>
              </a:lnSpc>
            </a:pPr>
            <a:r>
              <a:rPr lang="en-US" sz="4200" dirty="0">
                <a:solidFill>
                  <a:schemeClr val="tx2"/>
                </a:solidFill>
                <a:latin typeface="+mj-lt"/>
                <a:ea typeface="+mj-ea"/>
                <a:cs typeface="+mj-cs"/>
              </a:rPr>
              <a:t>Course Evaluation</a:t>
            </a:r>
            <a:endParaRPr sz="4200" dirty="0">
              <a:solidFill>
                <a:schemeClr val="tx2"/>
              </a:solidFill>
              <a:latin typeface="+mj-lt"/>
              <a:ea typeface="+mj-ea"/>
              <a:cs typeface="+mj-cs"/>
            </a:endParaRPr>
          </a:p>
        </p:txBody>
      </p:sp>
      <p:sp>
        <p:nvSpPr>
          <p:cNvPr id="123" name="CustomShape 2"/>
          <p:cNvSpPr/>
          <p:nvPr/>
        </p:nvSpPr>
        <p:spPr>
          <a:xfrm>
            <a:off x="1130220" y="1384560"/>
            <a:ext cx="7067790" cy="5101920"/>
          </a:xfrm>
          <a:prstGeom prst="rect">
            <a:avLst/>
          </a:prstGeom>
          <a:noFill/>
          <a:ln>
            <a:noFill/>
          </a:ln>
        </p:spPr>
        <p:txBody>
          <a:bodyPr lIns="92160" tIns="46080" rIns="92160" bIns="46080"/>
          <a:lstStyle/>
          <a:p>
            <a:pPr marL="342900" indent="-342900">
              <a:lnSpc>
                <a:spcPct val="110000"/>
              </a:lnSpc>
              <a:buFont typeface="Arial" pitchFamily="34" charset="0"/>
              <a:buChar char="•"/>
            </a:pPr>
            <a:r>
              <a:rPr lang="en-US" sz="2400" dirty="0">
                <a:latin typeface="+mn-lt"/>
                <a:cs typeface="+mn-cs"/>
              </a:rPr>
              <a:t>Project			</a:t>
            </a:r>
            <a:r>
              <a:rPr lang="en-US" sz="2400" dirty="0" smtClean="0">
                <a:latin typeface="+mn-lt"/>
                <a:cs typeface="+mn-cs"/>
              </a:rPr>
              <a:t>          50%</a:t>
            </a:r>
            <a:endParaRPr lang="en-US" sz="2400" dirty="0">
              <a:latin typeface="+mn-lt"/>
              <a:cs typeface="+mn-cs"/>
            </a:endParaRPr>
          </a:p>
          <a:p>
            <a:pPr marL="342900" indent="-342900">
              <a:lnSpc>
                <a:spcPct val="110000"/>
              </a:lnSpc>
              <a:buFont typeface="Arial" pitchFamily="34" charset="0"/>
              <a:buChar char="•"/>
            </a:pPr>
            <a:r>
              <a:rPr lang="en-US" sz="2400" dirty="0" smtClean="0">
                <a:latin typeface="+mn-lt"/>
                <a:cs typeface="+mn-cs"/>
              </a:rPr>
              <a:t>presentation</a:t>
            </a:r>
            <a:r>
              <a:rPr lang="en-US" sz="2400" dirty="0">
                <a:latin typeface="+mn-lt"/>
                <a:cs typeface="+mn-cs"/>
              </a:rPr>
              <a:t>		</a:t>
            </a:r>
            <a:r>
              <a:rPr lang="en-US" sz="2400" dirty="0" smtClean="0">
                <a:latin typeface="+mn-lt"/>
                <a:cs typeface="+mn-cs"/>
              </a:rPr>
              <a:t>          10%</a:t>
            </a:r>
            <a:endParaRPr lang="en-US" sz="2400" dirty="0">
              <a:latin typeface="+mn-lt"/>
              <a:cs typeface="+mn-cs"/>
            </a:endParaRPr>
          </a:p>
          <a:p>
            <a:pPr marL="342900" indent="-342900">
              <a:lnSpc>
                <a:spcPct val="110000"/>
              </a:lnSpc>
              <a:buFont typeface="Arial" pitchFamily="34" charset="0"/>
              <a:buChar char="•"/>
            </a:pPr>
            <a:r>
              <a:rPr lang="en-US" sz="2400" dirty="0" smtClean="0">
                <a:latin typeface="+mn-lt"/>
                <a:cs typeface="+mn-cs"/>
              </a:rPr>
              <a:t>Exam</a:t>
            </a:r>
            <a:r>
              <a:rPr lang="en-US" sz="2400" dirty="0">
                <a:latin typeface="+mn-lt"/>
                <a:cs typeface="+mn-cs"/>
              </a:rPr>
              <a:t>				</a:t>
            </a:r>
            <a:r>
              <a:rPr lang="en-US" sz="2400" dirty="0" smtClean="0">
                <a:latin typeface="+mn-lt"/>
                <a:cs typeface="+mn-cs"/>
              </a:rPr>
              <a:t>40</a:t>
            </a:r>
            <a:r>
              <a:rPr lang="en-US" sz="2400" dirty="0">
                <a:latin typeface="+mn-lt"/>
                <a:cs typeface="+mn-cs"/>
              </a:rPr>
              <a:t>%</a:t>
            </a:r>
          </a:p>
        </p:txBody>
      </p:sp>
      <p:sp>
        <p:nvSpPr>
          <p:cNvPr id="124" name="CustomShape 3"/>
          <p:cNvSpPr/>
          <p:nvPr/>
        </p:nvSpPr>
        <p:spPr>
          <a:xfrm>
            <a:off x="8128080" y="6470640"/>
            <a:ext cx="727650" cy="270720"/>
          </a:xfrm>
          <a:prstGeom prst="rect">
            <a:avLst/>
          </a:prstGeom>
          <a:noFill/>
          <a:ln>
            <a:noFill/>
          </a:ln>
        </p:spPr>
        <p:txBody>
          <a:bodyPr lIns="90000" tIns="45000" rIns="90000" bIns="45000" anchor="ctr"/>
          <a:lstStyle/>
          <a:p>
            <a:pPr>
              <a:lnSpc>
                <a:spcPct val="100000"/>
              </a:lnSpc>
            </a:pPr>
            <a:fld id="{0F95E96B-D102-4F60-A8DB-05121329F290}" type="slidenum">
              <a:rPr lang="en-US" sz="1000">
                <a:solidFill>
                  <a:srgbClr val="0D0D0D"/>
                </a:solidFill>
                <a:latin typeface="Tw Cen MT Condensed"/>
              </a:rPr>
              <a:pPr>
                <a:lnSpc>
                  <a:spcPct val="100000"/>
                </a:lnSpc>
              </a:pPr>
              <a:t>4</a:t>
            </a:fld>
            <a:endParaRP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4</a:t>
            </a:fld>
            <a:endParaRPr lang="en-US" altLang="en-US" dirty="0"/>
          </a:p>
        </p:txBody>
      </p:sp>
    </p:spTree>
    <p:extLst>
      <p:ext uri="{BB962C8B-B14F-4D97-AF65-F5344CB8AC3E}">
        <p14:creationId xmlns:p14="http://schemas.microsoft.com/office/powerpoint/2010/main" val="149435633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768350" y="304800"/>
            <a:ext cx="8077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lnSpc>
                <a:spcPct val="80000"/>
              </a:lnSpc>
            </a:pPr>
            <a:r>
              <a:rPr lang="en-US" sz="4200" dirty="0" smtClean="0">
                <a:solidFill>
                  <a:schemeClr val="tx2"/>
                </a:solidFill>
              </a:rPr>
              <a:t>Data Management Systems</a:t>
            </a:r>
            <a:endParaRPr lang="en-US" sz="4200" dirty="0">
              <a:solidFill>
                <a:schemeClr val="tx2"/>
              </a:solidFill>
            </a:endParaRPr>
          </a:p>
        </p:txBody>
      </p:sp>
      <p:sp>
        <p:nvSpPr>
          <p:cNvPr id="22530" name="Text Box 2"/>
          <p:cNvSpPr txBox="1">
            <a:spLocks noChangeArrowheads="1"/>
          </p:cNvSpPr>
          <p:nvPr/>
        </p:nvSpPr>
        <p:spPr bwMode="auto">
          <a:xfrm>
            <a:off x="814388" y="1268412"/>
            <a:ext cx="7661275" cy="4903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1pPr>
            <a:lvl2pPr marL="741363" indent="-284163">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2pPr>
            <a:lvl3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9pPr>
          </a:lstStyle>
          <a:p>
            <a:pPr marL="339725" indent="-338138">
              <a:spcBef>
                <a:spcPts val="788"/>
              </a:spcBef>
              <a:buClr>
                <a:srgbClr val="CC3300"/>
              </a:buClr>
              <a:buSzPct val="90000"/>
              <a:buFont typeface="Monotype Sorts" charset="2"/>
              <a:buChar char=""/>
              <a:defRPr/>
            </a:pPr>
            <a:r>
              <a:rPr lang="en-US" sz="1800" dirty="0" smtClean="0"/>
              <a:t>Relational Database Management systems</a:t>
            </a:r>
          </a:p>
          <a:p>
            <a:pPr marL="739775" lvl="1" indent="-338138">
              <a:spcBef>
                <a:spcPts val="788"/>
              </a:spcBef>
              <a:buClr>
                <a:srgbClr val="CC3300"/>
              </a:buClr>
              <a:buSzPct val="90000"/>
              <a:buFont typeface="Monotype Sorts" charset="2"/>
              <a:buChar char=""/>
              <a:defRPr/>
            </a:pPr>
            <a:r>
              <a:rPr lang="en-US" sz="1800" dirty="0" smtClean="0"/>
              <a:t>Good at </a:t>
            </a:r>
            <a:r>
              <a:rPr lang="en-US" dirty="0"/>
              <a:t>structured data, with attributes such as time </a:t>
            </a:r>
            <a:r>
              <a:rPr lang="en-US" dirty="0" smtClean="0"/>
              <a:t>stamps, machine </a:t>
            </a:r>
            <a:r>
              <a:rPr lang="en-US" dirty="0"/>
              <a:t>type, problem type, and operating </a:t>
            </a:r>
            <a:r>
              <a:rPr lang="en-US" dirty="0" smtClean="0"/>
              <a:t>system</a:t>
            </a:r>
            <a:endParaRPr lang="en-US" sz="4400" dirty="0"/>
          </a:p>
          <a:p>
            <a:pPr marL="739775" lvl="1" indent="-338138">
              <a:spcBef>
                <a:spcPts val="788"/>
              </a:spcBef>
              <a:buClr>
                <a:srgbClr val="CC3300"/>
              </a:buClr>
              <a:buSzPct val="90000"/>
              <a:buFont typeface="Monotype Sorts" charset="2"/>
              <a:buChar char=""/>
              <a:defRPr/>
            </a:pPr>
            <a:r>
              <a:rPr lang="en-US" sz="1800" dirty="0" smtClean="0"/>
              <a:t>They have limitation on </a:t>
            </a:r>
          </a:p>
          <a:p>
            <a:pPr marL="912812" lvl="2" indent="-338138">
              <a:spcBef>
                <a:spcPts val="788"/>
              </a:spcBef>
              <a:buClr>
                <a:srgbClr val="CC3300"/>
              </a:buClr>
              <a:buSzPct val="90000"/>
              <a:buFont typeface="Monotype Sorts" charset="2"/>
              <a:buChar char=""/>
              <a:defRPr/>
            </a:pPr>
            <a:r>
              <a:rPr lang="en-US" dirty="0" smtClean="0"/>
              <a:t>unstructured, quasi- </a:t>
            </a:r>
            <a:r>
              <a:rPr lang="en-US" dirty="0"/>
              <a:t>or semi-structured data, such as free-form call log information taken from an e-mail ticket of </a:t>
            </a:r>
            <a:r>
              <a:rPr lang="en-US" dirty="0" smtClean="0"/>
              <a:t>the problem</a:t>
            </a:r>
            <a:r>
              <a:rPr lang="en-US" dirty="0"/>
              <a:t>, customer chat history, or transcript of a phone call describing the technical problem and the </a:t>
            </a:r>
            <a:r>
              <a:rPr lang="en-US" dirty="0" smtClean="0"/>
              <a:t>solution or </a:t>
            </a:r>
            <a:r>
              <a:rPr lang="en-US" dirty="0"/>
              <a:t>audio file of the phone call conversation</a:t>
            </a:r>
            <a:r>
              <a:rPr lang="en-US" dirty="0" smtClean="0"/>
              <a:t>.</a:t>
            </a:r>
          </a:p>
          <a:p>
            <a:pPr marL="739775" lvl="1" indent="-338138">
              <a:spcBef>
                <a:spcPts val="788"/>
              </a:spcBef>
              <a:buClr>
                <a:srgbClr val="CC3300"/>
              </a:buClr>
              <a:buSzPct val="90000"/>
              <a:buFont typeface="Monotype Sorts" charset="2"/>
              <a:buChar char=""/>
              <a:defRPr/>
            </a:pPr>
            <a:r>
              <a:rPr lang="en-US" dirty="0" smtClean="0"/>
              <a:t> </a:t>
            </a:r>
            <a:r>
              <a:rPr lang="en-US" dirty="0"/>
              <a:t>Many insights could be extracted from the </a:t>
            </a:r>
            <a:r>
              <a:rPr lang="en-US" dirty="0" err="1" smtClean="0"/>
              <a:t>unstructured,quasi</a:t>
            </a:r>
            <a:r>
              <a:rPr lang="en-US" dirty="0" smtClean="0"/>
              <a:t>- </a:t>
            </a:r>
            <a:r>
              <a:rPr lang="en-US" dirty="0"/>
              <a:t>or semi-structured data in the call center data.</a:t>
            </a:r>
            <a:endParaRPr lang="en-US" sz="4400" dirty="0" smtClean="0"/>
          </a:p>
          <a:p>
            <a:pPr>
              <a:spcBef>
                <a:spcPts val="788"/>
              </a:spcBef>
              <a:buClrTx/>
              <a:buSzPct val="90000"/>
              <a:buFontTx/>
              <a:buNone/>
              <a:defRPr/>
            </a:pPr>
            <a:endParaRPr lang="en-US" sz="1800" dirty="0" smtClean="0"/>
          </a:p>
          <a:p>
            <a:pPr>
              <a:spcBef>
                <a:spcPts val="788"/>
              </a:spcBef>
              <a:buClrTx/>
              <a:buSzPct val="90000"/>
              <a:buFontTx/>
              <a:buNone/>
              <a:defRPr/>
            </a:pPr>
            <a:endParaRPr lang="en-US" sz="1800" dirty="0" smtClean="0"/>
          </a:p>
          <a:p>
            <a:pPr>
              <a:spcBef>
                <a:spcPts val="788"/>
              </a:spcBef>
              <a:buClrTx/>
              <a:buSzPct val="90000"/>
              <a:buFontTx/>
              <a:buNone/>
              <a:defRPr/>
            </a:pPr>
            <a:endParaRPr lang="en-US" sz="1800" dirty="0" smtClean="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40</a:t>
            </a:fld>
            <a:endParaRPr lang="en-US" altLang="en-US" dirty="0"/>
          </a:p>
        </p:txBody>
      </p:sp>
    </p:spTree>
    <p:extLst>
      <p:ext uri="{BB962C8B-B14F-4D97-AF65-F5344CB8AC3E}">
        <p14:creationId xmlns:p14="http://schemas.microsoft.com/office/powerpoint/2010/main" val="336758857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606746714"/>
              </p:ext>
            </p:extLst>
          </p:nvPr>
        </p:nvGraphicFramePr>
        <p:xfrm>
          <a:off x="1096162" y="621167"/>
          <a:ext cx="6948879" cy="6050280"/>
        </p:xfrm>
        <a:graphic>
          <a:graphicData uri="http://schemas.openxmlformats.org/drawingml/2006/table">
            <a:tbl>
              <a:tblPr firstRow="1" bandRow="1">
                <a:tableStyleId>{5C22544A-7EE6-4342-B048-85BDC9FD1C3A}</a:tableStyleId>
              </a:tblPr>
              <a:tblGrid>
                <a:gridCol w="1957431"/>
                <a:gridCol w="2390862"/>
                <a:gridCol w="2600586"/>
              </a:tblGrid>
              <a:tr h="370840">
                <a:tc>
                  <a:txBody>
                    <a:bodyPr/>
                    <a:lstStyle/>
                    <a:p>
                      <a:endParaRPr lang="en-US" sz="2400" dirty="0"/>
                    </a:p>
                  </a:txBody>
                  <a:tcPr/>
                </a:tc>
                <a:tc>
                  <a:txBody>
                    <a:bodyPr/>
                    <a:lstStyle/>
                    <a:p>
                      <a:r>
                        <a:rPr lang="en-US" sz="2400" dirty="0" smtClean="0"/>
                        <a:t>Databases</a:t>
                      </a:r>
                      <a:endParaRPr lang="en-US" sz="2400" dirty="0"/>
                    </a:p>
                  </a:txBody>
                  <a:tcPr/>
                </a:tc>
                <a:tc>
                  <a:txBody>
                    <a:bodyPr/>
                    <a:lstStyle/>
                    <a:p>
                      <a:r>
                        <a:rPr lang="en-US" sz="2400" dirty="0" smtClean="0"/>
                        <a:t>Data Science</a:t>
                      </a:r>
                      <a:endParaRPr lang="en-US" sz="2400" dirty="0"/>
                    </a:p>
                  </a:txBody>
                  <a:tcPr/>
                </a:tc>
              </a:tr>
              <a:tr h="370840">
                <a:tc>
                  <a:txBody>
                    <a:bodyPr/>
                    <a:lstStyle/>
                    <a:p>
                      <a:r>
                        <a:rPr lang="en-US" dirty="0" smtClean="0"/>
                        <a:t>Data Value</a:t>
                      </a:r>
                      <a:endParaRPr lang="en-US" dirty="0"/>
                    </a:p>
                  </a:txBody>
                  <a:tcPr/>
                </a:tc>
                <a:tc>
                  <a:txBody>
                    <a:bodyPr/>
                    <a:lstStyle/>
                    <a:p>
                      <a:r>
                        <a:rPr lang="en-US" dirty="0" smtClean="0"/>
                        <a:t>“Precious”</a:t>
                      </a:r>
                      <a:endParaRPr lang="en-US" dirty="0"/>
                    </a:p>
                  </a:txBody>
                  <a:tcPr/>
                </a:tc>
                <a:tc>
                  <a:txBody>
                    <a:bodyPr/>
                    <a:lstStyle/>
                    <a:p>
                      <a:r>
                        <a:rPr lang="en-US" dirty="0" smtClean="0"/>
                        <a:t>“Cheap”</a:t>
                      </a:r>
                      <a:endParaRPr lang="en-US" dirty="0"/>
                    </a:p>
                  </a:txBody>
                  <a:tcPr/>
                </a:tc>
              </a:tr>
              <a:tr h="370840">
                <a:tc>
                  <a:txBody>
                    <a:bodyPr/>
                    <a:lstStyle/>
                    <a:p>
                      <a:r>
                        <a:rPr lang="en-US" dirty="0" smtClean="0"/>
                        <a:t>Data Volume</a:t>
                      </a:r>
                      <a:endParaRPr lang="en-US" dirty="0"/>
                    </a:p>
                  </a:txBody>
                  <a:tcPr/>
                </a:tc>
                <a:tc>
                  <a:txBody>
                    <a:bodyPr/>
                    <a:lstStyle/>
                    <a:p>
                      <a:r>
                        <a:rPr lang="en-US" dirty="0" smtClean="0"/>
                        <a:t>Modest</a:t>
                      </a:r>
                      <a:endParaRPr lang="en-US" dirty="0"/>
                    </a:p>
                  </a:txBody>
                  <a:tcPr/>
                </a:tc>
                <a:tc>
                  <a:txBody>
                    <a:bodyPr/>
                    <a:lstStyle/>
                    <a:p>
                      <a:r>
                        <a:rPr lang="en-US" dirty="0" smtClean="0"/>
                        <a:t>Massive</a:t>
                      </a:r>
                      <a:endParaRPr lang="en-US" dirty="0"/>
                    </a:p>
                  </a:txBody>
                  <a:tcPr/>
                </a:tc>
              </a:tr>
              <a:tr h="370840">
                <a:tc>
                  <a:txBody>
                    <a:bodyPr/>
                    <a:lstStyle/>
                    <a:p>
                      <a:r>
                        <a:rPr lang="en-US" dirty="0" smtClean="0"/>
                        <a:t>Examples</a:t>
                      </a:r>
                      <a:endParaRPr lang="en-US" dirty="0"/>
                    </a:p>
                  </a:txBody>
                  <a:tcPr/>
                </a:tc>
                <a:tc>
                  <a:txBody>
                    <a:bodyPr/>
                    <a:lstStyle/>
                    <a:p>
                      <a:r>
                        <a:rPr lang="en-US" dirty="0" smtClean="0"/>
                        <a:t>Bank</a:t>
                      </a:r>
                      <a:r>
                        <a:rPr lang="en-US" baseline="0" dirty="0" smtClean="0"/>
                        <a:t> records, </a:t>
                      </a:r>
                      <a:br>
                        <a:rPr lang="en-US" baseline="0" dirty="0" smtClean="0"/>
                      </a:br>
                      <a:r>
                        <a:rPr lang="en-US" baseline="0" dirty="0" smtClean="0"/>
                        <a:t>Personnel records,</a:t>
                      </a:r>
                    </a:p>
                    <a:p>
                      <a:r>
                        <a:rPr lang="en-US" baseline="0" dirty="0" smtClean="0"/>
                        <a:t>Census, </a:t>
                      </a:r>
                    </a:p>
                    <a:p>
                      <a:r>
                        <a:rPr lang="en-US" baseline="0" dirty="0" smtClean="0"/>
                        <a:t>Medical records</a:t>
                      </a:r>
                      <a:endParaRPr lang="en-US" dirty="0"/>
                    </a:p>
                  </a:txBody>
                  <a:tcPr/>
                </a:tc>
                <a:tc>
                  <a:txBody>
                    <a:bodyPr/>
                    <a:lstStyle/>
                    <a:p>
                      <a:r>
                        <a:rPr lang="en-US" dirty="0" smtClean="0"/>
                        <a:t>Online clicks,</a:t>
                      </a:r>
                    </a:p>
                    <a:p>
                      <a:r>
                        <a:rPr lang="en-US" dirty="0" smtClean="0"/>
                        <a:t>GPS logs,</a:t>
                      </a:r>
                    </a:p>
                    <a:p>
                      <a:r>
                        <a:rPr lang="en-US" dirty="0" smtClean="0"/>
                        <a:t>Tweets,</a:t>
                      </a:r>
                    </a:p>
                    <a:p>
                      <a:r>
                        <a:rPr lang="en-US" dirty="0" smtClean="0"/>
                        <a:t>Building</a:t>
                      </a:r>
                      <a:r>
                        <a:rPr lang="en-US" baseline="0" dirty="0" smtClean="0"/>
                        <a:t> s</a:t>
                      </a:r>
                      <a:r>
                        <a:rPr lang="en-US" dirty="0" smtClean="0"/>
                        <a:t>ensor readings</a:t>
                      </a:r>
                      <a:endParaRPr lang="en-US" dirty="0"/>
                    </a:p>
                  </a:txBody>
                  <a:tcPr/>
                </a:tc>
              </a:tr>
              <a:tr h="370840">
                <a:tc>
                  <a:txBody>
                    <a:bodyPr/>
                    <a:lstStyle/>
                    <a:p>
                      <a:r>
                        <a:rPr lang="en-US" dirty="0" smtClean="0"/>
                        <a:t>Priorities</a:t>
                      </a:r>
                      <a:endParaRPr lang="en-US" dirty="0"/>
                    </a:p>
                  </a:txBody>
                  <a:tcPr/>
                </a:tc>
                <a:tc>
                  <a:txBody>
                    <a:bodyPr/>
                    <a:lstStyle/>
                    <a:p>
                      <a:r>
                        <a:rPr lang="en-US" dirty="0" smtClean="0"/>
                        <a:t>Consistency,</a:t>
                      </a:r>
                    </a:p>
                    <a:p>
                      <a:r>
                        <a:rPr lang="en-US" dirty="0" smtClean="0"/>
                        <a:t>Error</a:t>
                      </a:r>
                      <a:r>
                        <a:rPr lang="en-US" baseline="0" dirty="0" smtClean="0"/>
                        <a:t> recovery,</a:t>
                      </a:r>
                    </a:p>
                    <a:p>
                      <a:r>
                        <a:rPr lang="en-US" baseline="0" dirty="0" smtClean="0"/>
                        <a:t>Auditability</a:t>
                      </a:r>
                      <a:endParaRPr lang="en-US" dirty="0"/>
                    </a:p>
                  </a:txBody>
                  <a:tcPr/>
                </a:tc>
                <a:tc>
                  <a:txBody>
                    <a:bodyPr/>
                    <a:lstStyle/>
                    <a:p>
                      <a:r>
                        <a:rPr lang="en-US" dirty="0" smtClean="0"/>
                        <a:t>Speed,</a:t>
                      </a:r>
                    </a:p>
                    <a:p>
                      <a:r>
                        <a:rPr lang="en-US" dirty="0" smtClean="0"/>
                        <a:t>Availability,</a:t>
                      </a:r>
                    </a:p>
                    <a:p>
                      <a:r>
                        <a:rPr lang="en-US" dirty="0" smtClean="0"/>
                        <a:t>Query richness</a:t>
                      </a:r>
                      <a:endParaRPr lang="en-US" dirty="0"/>
                    </a:p>
                  </a:txBody>
                  <a:tcPr/>
                </a:tc>
              </a:tr>
              <a:tr h="370840">
                <a:tc>
                  <a:txBody>
                    <a:bodyPr/>
                    <a:lstStyle/>
                    <a:p>
                      <a:r>
                        <a:rPr lang="en-US" dirty="0" smtClean="0"/>
                        <a:t>Structured</a:t>
                      </a:r>
                      <a:endParaRPr lang="en-US" dirty="0"/>
                    </a:p>
                  </a:txBody>
                  <a:tcPr/>
                </a:tc>
                <a:tc>
                  <a:txBody>
                    <a:bodyPr/>
                    <a:lstStyle/>
                    <a:p>
                      <a:r>
                        <a:rPr lang="en-US" dirty="0" smtClean="0"/>
                        <a:t>Strongly (Schema)</a:t>
                      </a:r>
                      <a:endParaRPr lang="en-US" dirty="0"/>
                    </a:p>
                  </a:txBody>
                  <a:tcPr/>
                </a:tc>
                <a:tc>
                  <a:txBody>
                    <a:bodyPr/>
                    <a:lstStyle/>
                    <a:p>
                      <a:r>
                        <a:rPr lang="en-US" dirty="0" smtClean="0"/>
                        <a:t>Weakly or none (Text)</a:t>
                      </a:r>
                      <a:endParaRPr lang="en-US" dirty="0"/>
                    </a:p>
                  </a:txBody>
                  <a:tcPr/>
                </a:tc>
              </a:tr>
              <a:tr h="370840">
                <a:tc>
                  <a:txBody>
                    <a:bodyPr/>
                    <a:lstStyle/>
                    <a:p>
                      <a:r>
                        <a:rPr lang="en-US" dirty="0" smtClean="0"/>
                        <a:t>Properties</a:t>
                      </a:r>
                      <a:endParaRPr lang="en-US" dirty="0"/>
                    </a:p>
                  </a:txBody>
                  <a:tcPr/>
                </a:tc>
                <a:tc>
                  <a:txBody>
                    <a:bodyPr/>
                    <a:lstStyle/>
                    <a:p>
                      <a:r>
                        <a:rPr lang="en-US" dirty="0" smtClean="0"/>
                        <a:t>Transactions,</a:t>
                      </a:r>
                      <a:r>
                        <a:rPr lang="en-US" baseline="0" dirty="0" smtClean="0"/>
                        <a:t> ACID*</a:t>
                      </a:r>
                      <a:endParaRPr lang="en-US" dirty="0"/>
                    </a:p>
                  </a:txBody>
                  <a:tcPr/>
                </a:tc>
                <a:tc>
                  <a:txBody>
                    <a:bodyPr/>
                    <a:lstStyle/>
                    <a:p>
                      <a:r>
                        <a:rPr lang="en-US" dirty="0" smtClean="0"/>
                        <a:t>CAP* theorem</a:t>
                      </a:r>
                      <a:r>
                        <a:rPr lang="en-US" baseline="0" dirty="0" smtClean="0"/>
                        <a:t> (2/3),</a:t>
                      </a:r>
                    </a:p>
                    <a:p>
                      <a:r>
                        <a:rPr lang="en-US" baseline="0" dirty="0" smtClean="0"/>
                        <a:t>eventual consistency</a:t>
                      </a:r>
                      <a:endParaRPr lang="en-US" dirty="0"/>
                    </a:p>
                  </a:txBody>
                  <a:tcPr/>
                </a:tc>
              </a:tr>
              <a:tr h="370840">
                <a:tc>
                  <a:txBody>
                    <a:bodyPr/>
                    <a:lstStyle/>
                    <a:p>
                      <a:r>
                        <a:rPr lang="en-US" dirty="0" smtClean="0"/>
                        <a:t>Realizations</a:t>
                      </a:r>
                      <a:endParaRPr lang="en-US" dirty="0"/>
                    </a:p>
                  </a:txBody>
                  <a:tcPr/>
                </a:tc>
                <a:tc>
                  <a:txBody>
                    <a:bodyPr/>
                    <a:lstStyle/>
                    <a:p>
                      <a:r>
                        <a:rPr lang="en-US" dirty="0" smtClean="0"/>
                        <a:t>SQL</a:t>
                      </a:r>
                      <a:endParaRPr lang="en-US" dirty="0"/>
                    </a:p>
                  </a:txBody>
                  <a:tcPr/>
                </a:tc>
                <a:tc>
                  <a:txBody>
                    <a:bodyPr/>
                    <a:lstStyle/>
                    <a:p>
                      <a:r>
                        <a:rPr lang="en-US" dirty="0" smtClean="0"/>
                        <a:t>NoSQL:</a:t>
                      </a:r>
                      <a:endParaRPr lang="en-US" baseline="0" dirty="0" smtClean="0"/>
                    </a:p>
                    <a:p>
                      <a:r>
                        <a:rPr lang="en-US" baseline="0" dirty="0" err="1" smtClean="0"/>
                        <a:t>Riak</a:t>
                      </a:r>
                      <a:r>
                        <a:rPr lang="en-US" baseline="0" dirty="0" smtClean="0"/>
                        <a:t>, </a:t>
                      </a:r>
                      <a:r>
                        <a:rPr lang="en-US" baseline="0" dirty="0" err="1" smtClean="0"/>
                        <a:t>Memcached</a:t>
                      </a:r>
                      <a:r>
                        <a:rPr lang="en-US" baseline="0" dirty="0" smtClean="0"/>
                        <a:t>, </a:t>
                      </a:r>
                    </a:p>
                    <a:p>
                      <a:r>
                        <a:rPr lang="en-US" baseline="0" dirty="0" smtClean="0"/>
                        <a:t>Apache River,</a:t>
                      </a:r>
                    </a:p>
                    <a:p>
                      <a:r>
                        <a:rPr lang="en-US" baseline="0" dirty="0" err="1" smtClean="0"/>
                        <a:t>MongoDB</a:t>
                      </a:r>
                      <a:r>
                        <a:rPr lang="en-US" baseline="0" dirty="0" smtClean="0"/>
                        <a:t>, </a:t>
                      </a:r>
                      <a:r>
                        <a:rPr lang="en-US" baseline="0" dirty="0" err="1" smtClean="0"/>
                        <a:t>CouchDB</a:t>
                      </a:r>
                      <a:r>
                        <a:rPr lang="en-US" baseline="0" dirty="0" smtClean="0"/>
                        <a:t>,</a:t>
                      </a:r>
                    </a:p>
                    <a:p>
                      <a:r>
                        <a:rPr lang="en-US" baseline="0" dirty="0" err="1" smtClean="0"/>
                        <a:t>Hbase</a:t>
                      </a:r>
                      <a:r>
                        <a:rPr lang="en-US" baseline="0" dirty="0" smtClean="0"/>
                        <a:t>, Cassandra,…</a:t>
                      </a:r>
                      <a:endParaRPr lang="en-US" dirty="0"/>
                    </a:p>
                  </a:txBody>
                  <a:tcPr/>
                </a:tc>
              </a:tr>
            </a:tbl>
          </a:graphicData>
        </a:graphic>
      </p:graphicFrame>
      <p:sp>
        <p:nvSpPr>
          <p:cNvPr id="3" name="Slide Number Placeholder 2"/>
          <p:cNvSpPr>
            <a:spLocks noGrp="1"/>
          </p:cNvSpPr>
          <p:nvPr>
            <p:ph type="sldNum" sz="quarter" idx="12"/>
          </p:nvPr>
        </p:nvSpPr>
        <p:spPr/>
        <p:txBody>
          <a:bodyPr/>
          <a:lstStyle/>
          <a:p>
            <a:pPr>
              <a:defRPr/>
            </a:pPr>
            <a:fld id="{EDB2C4BA-EE7F-489C-AD75-90D3AA2F2795}" type="slidenum">
              <a:rPr lang="en-US" altLang="en-US" smtClean="0"/>
              <a:pPr>
                <a:defRPr/>
              </a:pPr>
              <a:t>41</a:t>
            </a:fld>
            <a:endParaRPr lang="en-US" altLang="en-US" dirty="0"/>
          </a:p>
        </p:txBody>
      </p:sp>
    </p:spTree>
    <p:extLst>
      <p:ext uri="{BB962C8B-B14F-4D97-AF65-F5344CB8AC3E}">
        <p14:creationId xmlns:p14="http://schemas.microsoft.com/office/powerpoint/2010/main" val="15595021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0" name="Rectangle 4"/>
          <p:cNvSpPr>
            <a:spLocks noGrp="1" noChangeArrowheads="1"/>
          </p:cNvSpPr>
          <p:nvPr>
            <p:ph type="title"/>
          </p:nvPr>
        </p:nvSpPr>
        <p:spPr>
          <a:xfrm>
            <a:off x="457200" y="123636"/>
            <a:ext cx="8229600" cy="599961"/>
          </a:xfrm>
        </p:spPr>
        <p:txBody>
          <a:bodyPr>
            <a:normAutofit fontScale="90000"/>
          </a:bodyPr>
          <a:lstStyle/>
          <a:p>
            <a:r>
              <a:rPr lang="en-US" dirty="0" smtClean="0"/>
              <a:t>Contrast: Databases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112206911"/>
              </p:ext>
            </p:extLst>
          </p:nvPr>
        </p:nvGraphicFramePr>
        <p:xfrm>
          <a:off x="1416649" y="943995"/>
          <a:ext cx="6185482" cy="1360863"/>
        </p:xfrm>
        <a:graphic>
          <a:graphicData uri="http://schemas.openxmlformats.org/drawingml/2006/table">
            <a:tbl>
              <a:tblPr firstRow="1" bandRow="1">
                <a:tableStyleId>{5C22544A-7EE6-4342-B048-85BDC9FD1C3A}</a:tableStyleId>
              </a:tblPr>
              <a:tblGrid>
                <a:gridCol w="2962794"/>
                <a:gridCol w="3222688"/>
              </a:tblGrid>
              <a:tr h="658302">
                <a:tc>
                  <a:txBody>
                    <a:bodyPr/>
                    <a:lstStyle/>
                    <a:p>
                      <a:r>
                        <a:rPr lang="en-US" sz="2400" dirty="0" smtClean="0"/>
                        <a:t>Databases</a:t>
                      </a:r>
                      <a:endParaRPr lang="en-US" sz="2400" dirty="0"/>
                    </a:p>
                  </a:txBody>
                  <a:tcPr/>
                </a:tc>
                <a:tc>
                  <a:txBody>
                    <a:bodyPr/>
                    <a:lstStyle/>
                    <a:p>
                      <a:r>
                        <a:rPr lang="en-US" sz="2400" dirty="0" smtClean="0"/>
                        <a:t>Data Science</a:t>
                      </a:r>
                      <a:endParaRPr lang="en-US" sz="2400" dirty="0"/>
                    </a:p>
                  </a:txBody>
                  <a:tcPr/>
                </a:tc>
              </a:tr>
              <a:tr h="702561">
                <a:tc>
                  <a:txBody>
                    <a:bodyPr/>
                    <a:lstStyle/>
                    <a:p>
                      <a:r>
                        <a:rPr lang="en-US" sz="2400" dirty="0" smtClean="0">
                          <a:solidFill>
                            <a:srgbClr val="C00000"/>
                          </a:solidFill>
                        </a:rPr>
                        <a:t>Querying the past</a:t>
                      </a:r>
                      <a:endParaRPr lang="en-US" sz="2400" dirty="0">
                        <a:solidFill>
                          <a:srgbClr val="C00000"/>
                        </a:solidFill>
                      </a:endParaRPr>
                    </a:p>
                  </a:txBody>
                  <a:tcPr/>
                </a:tc>
                <a:tc>
                  <a:txBody>
                    <a:bodyPr/>
                    <a:lstStyle/>
                    <a:p>
                      <a:r>
                        <a:rPr lang="en-US" sz="2400" dirty="0" smtClean="0">
                          <a:solidFill>
                            <a:srgbClr val="C00000"/>
                          </a:solidFill>
                        </a:rPr>
                        <a:t>Querying the future</a:t>
                      </a:r>
                      <a:endParaRPr lang="en-US" sz="2400" dirty="0">
                        <a:solidFill>
                          <a:srgbClr val="C00000"/>
                        </a:solidFill>
                      </a:endParaRPr>
                    </a:p>
                  </a:txBody>
                  <a:tcPr/>
                </a:tc>
              </a:tr>
            </a:tbl>
          </a:graphicData>
        </a:graphic>
      </p:graphicFrame>
      <p:sp>
        <p:nvSpPr>
          <p:cNvPr id="3" name="Slide Number Placeholder 2"/>
          <p:cNvSpPr>
            <a:spLocks noGrp="1"/>
          </p:cNvSpPr>
          <p:nvPr>
            <p:ph type="sldNum" sz="quarter" idx="12"/>
          </p:nvPr>
        </p:nvSpPr>
        <p:spPr/>
        <p:txBody>
          <a:bodyPr/>
          <a:lstStyle/>
          <a:p>
            <a:pPr>
              <a:defRPr/>
            </a:pPr>
            <a:fld id="{EDB2C4BA-EE7F-489C-AD75-90D3AA2F2795}" type="slidenum">
              <a:rPr lang="en-US" altLang="en-US" smtClean="0"/>
              <a:pPr>
                <a:defRPr/>
              </a:pPr>
              <a:t>42</a:t>
            </a:fld>
            <a:endParaRPr lang="en-US" altLang="en-US" dirty="0"/>
          </a:p>
        </p:txBody>
      </p:sp>
    </p:spTree>
    <p:extLst>
      <p:ext uri="{BB962C8B-B14F-4D97-AF65-F5344CB8AC3E}">
        <p14:creationId xmlns:p14="http://schemas.microsoft.com/office/powerpoint/2010/main" val="8391702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768350" y="304800"/>
            <a:ext cx="8077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lnSpc>
                <a:spcPct val="80000"/>
              </a:lnSpc>
            </a:pPr>
            <a:r>
              <a:rPr lang="en-US" sz="4200" dirty="0" smtClean="0">
                <a:solidFill>
                  <a:schemeClr val="tx2"/>
                </a:solidFill>
              </a:rPr>
              <a:t>Machine Learning </a:t>
            </a:r>
            <a:endParaRPr lang="en-US" sz="4200" dirty="0">
              <a:solidFill>
                <a:schemeClr val="tx2"/>
              </a:solidFill>
            </a:endParaRPr>
          </a:p>
        </p:txBody>
      </p:sp>
      <p:sp>
        <p:nvSpPr>
          <p:cNvPr id="22530" name="Text Box 2"/>
          <p:cNvSpPr txBox="1">
            <a:spLocks noChangeArrowheads="1"/>
          </p:cNvSpPr>
          <p:nvPr/>
        </p:nvSpPr>
        <p:spPr bwMode="auto">
          <a:xfrm>
            <a:off x="814388" y="1268412"/>
            <a:ext cx="7661275" cy="4903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1pPr>
            <a:lvl2pPr marL="741363" indent="-284163">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2pPr>
            <a:lvl3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9pPr>
          </a:lstStyle>
          <a:p>
            <a:r>
              <a:rPr lang="en-US" dirty="0" smtClean="0"/>
              <a:t>Data </a:t>
            </a:r>
            <a:r>
              <a:rPr lang="en-US" dirty="0"/>
              <a:t>Science systems </a:t>
            </a:r>
          </a:p>
          <a:p>
            <a:pPr marL="342900" indent="-285750">
              <a:buFont typeface="Arial" pitchFamily="34" charset="0"/>
              <a:buChar char="•"/>
            </a:pPr>
            <a:r>
              <a:rPr lang="en-US" dirty="0"/>
              <a:t>Collection and profiling of data </a:t>
            </a:r>
            <a:endParaRPr lang="en-US" dirty="0" smtClean="0"/>
          </a:p>
          <a:p>
            <a:pPr marL="342900" indent="-285750">
              <a:buFont typeface="Arial" pitchFamily="34" charset="0"/>
              <a:buChar char="•"/>
            </a:pPr>
            <a:r>
              <a:rPr lang="en-US" dirty="0" smtClean="0"/>
              <a:t>Distributed </a:t>
            </a:r>
            <a:r>
              <a:rPr lang="en-US" dirty="0"/>
              <a:t>computing – Horizontally scalable data distribution and processing</a:t>
            </a:r>
          </a:p>
          <a:p>
            <a:pPr marL="342900" indent="-285750">
              <a:buFont typeface="Arial" pitchFamily="34" charset="0"/>
              <a:buChar char="•"/>
            </a:pPr>
            <a:r>
              <a:rPr lang="en-US" dirty="0" smtClean="0"/>
              <a:t>Data </a:t>
            </a:r>
            <a:r>
              <a:rPr lang="en-US" dirty="0"/>
              <a:t>visualization – Visually explore data to get a better intuition of </a:t>
            </a:r>
            <a:r>
              <a:rPr lang="en-US" dirty="0" err="1"/>
              <a:t>data.The</a:t>
            </a:r>
            <a:r>
              <a:rPr lang="en-US" dirty="0"/>
              <a:t> integral part of ML modeling.</a:t>
            </a:r>
          </a:p>
          <a:p>
            <a:pPr marL="342900" indent="-285750">
              <a:buFont typeface="Arial" pitchFamily="34" charset="0"/>
              <a:buChar char="•"/>
            </a:pPr>
            <a:r>
              <a:rPr lang="en-US" dirty="0" smtClean="0"/>
              <a:t>Data </a:t>
            </a:r>
            <a:r>
              <a:rPr lang="en-US" dirty="0"/>
              <a:t>engineering – Making sure hot and cold data is always accessible. Covers data backup, security, disaster recovery</a:t>
            </a:r>
          </a:p>
          <a:p>
            <a:pPr marL="342900" indent="-285750">
              <a:buFont typeface="Arial" pitchFamily="34" charset="0"/>
              <a:buChar char="•"/>
            </a:pPr>
            <a:r>
              <a:rPr lang="en-US" dirty="0"/>
              <a:t>Deployment in production mode – Migrate system into production with industry standard practices.</a:t>
            </a:r>
          </a:p>
          <a:p>
            <a:pPr marL="342900" indent="-285750">
              <a:buFont typeface="Arial" pitchFamily="34" charset="0"/>
              <a:buChar char="•"/>
            </a:pPr>
            <a:r>
              <a:rPr lang="en-US" dirty="0"/>
              <a:t>Automated decisions – This includes running business logic on top of data or a complex mathematical model trained using any ML algorithm.</a:t>
            </a:r>
          </a:p>
          <a:p>
            <a:r>
              <a:rPr lang="en-US" b="1" dirty="0"/>
              <a:t>Machine Learning modeling </a:t>
            </a:r>
            <a:endParaRPr lang="en-US" b="1" dirty="0" smtClean="0"/>
          </a:p>
          <a:p>
            <a:pPr>
              <a:buFont typeface="Arial" pitchFamily="34" charset="0"/>
              <a:buChar char="•"/>
            </a:pPr>
            <a:r>
              <a:rPr lang="en-US" dirty="0" smtClean="0"/>
              <a:t>Understand </a:t>
            </a:r>
            <a:r>
              <a:rPr lang="en-US" dirty="0"/>
              <a:t>problem </a:t>
            </a:r>
          </a:p>
          <a:p>
            <a:pPr>
              <a:buFont typeface="Arial" pitchFamily="34" charset="0"/>
              <a:buChar char="•"/>
            </a:pPr>
            <a:r>
              <a:rPr lang="en-US" dirty="0" smtClean="0"/>
              <a:t>Explore Data.</a:t>
            </a:r>
            <a:endParaRPr lang="en-US" dirty="0"/>
          </a:p>
          <a:p>
            <a:pPr>
              <a:buFont typeface="Arial" pitchFamily="34" charset="0"/>
              <a:buChar char="•"/>
            </a:pPr>
            <a:r>
              <a:rPr lang="en-US" dirty="0"/>
              <a:t>Prepare data </a:t>
            </a:r>
            <a:endParaRPr lang="en-US" dirty="0" smtClean="0"/>
          </a:p>
          <a:p>
            <a:pPr>
              <a:buFont typeface="Arial" pitchFamily="34" charset="0"/>
              <a:buChar char="•"/>
            </a:pPr>
            <a:r>
              <a:rPr lang="en-US" dirty="0" smtClean="0"/>
              <a:t>Select </a:t>
            </a:r>
            <a:r>
              <a:rPr lang="en-US" dirty="0"/>
              <a:t>a model and </a:t>
            </a:r>
            <a:r>
              <a:rPr lang="en-US" dirty="0" smtClean="0"/>
              <a:t>train</a:t>
            </a:r>
            <a:endParaRPr lang="en-US" dirty="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43</a:t>
            </a:fld>
            <a:endParaRPr lang="en-US" altLang="en-US" dirty="0"/>
          </a:p>
        </p:txBody>
      </p:sp>
    </p:spTree>
    <p:extLst>
      <p:ext uri="{BB962C8B-B14F-4D97-AF65-F5344CB8AC3E}">
        <p14:creationId xmlns:p14="http://schemas.microsoft.com/office/powerpoint/2010/main" val="248951804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768350" y="304800"/>
            <a:ext cx="8077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lnSpc>
                <a:spcPct val="80000"/>
              </a:lnSpc>
            </a:pPr>
            <a:r>
              <a:rPr lang="en-US" sz="4200" dirty="0" smtClean="0">
                <a:solidFill>
                  <a:schemeClr val="tx2"/>
                </a:solidFill>
              </a:rPr>
              <a:t>Assignment </a:t>
            </a:r>
            <a:endParaRPr lang="en-US" sz="4200" dirty="0">
              <a:solidFill>
                <a:schemeClr val="tx2"/>
              </a:solidFill>
            </a:endParaRPr>
          </a:p>
        </p:txBody>
      </p:sp>
      <p:sp>
        <p:nvSpPr>
          <p:cNvPr id="22530" name="Text Box 2"/>
          <p:cNvSpPr txBox="1">
            <a:spLocks noChangeArrowheads="1"/>
          </p:cNvSpPr>
          <p:nvPr/>
        </p:nvSpPr>
        <p:spPr bwMode="auto">
          <a:xfrm>
            <a:off x="814388" y="1268412"/>
            <a:ext cx="7661275" cy="4903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1pPr>
            <a:lvl2pPr marL="741363" indent="-284163">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2pPr>
            <a:lvl3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9pPr>
          </a:lstStyle>
          <a:p>
            <a:pPr>
              <a:buFont typeface="Arial" pitchFamily="34" charset="0"/>
              <a:buChar char="•"/>
            </a:pPr>
            <a:r>
              <a:rPr lang="en-US" dirty="0" smtClean="0"/>
              <a:t>Explain the different Data formats</a:t>
            </a:r>
          </a:p>
          <a:p>
            <a:pPr lvl="1">
              <a:buFont typeface="Arial" pitchFamily="34" charset="0"/>
              <a:buChar char="•"/>
            </a:pPr>
            <a:r>
              <a:rPr lang="en-US" dirty="0" smtClean="0"/>
              <a:t>Html, xml, </a:t>
            </a:r>
            <a:r>
              <a:rPr lang="en-US" dirty="0" err="1" smtClean="0"/>
              <a:t>rdf</a:t>
            </a:r>
            <a:r>
              <a:rPr lang="en-US" dirty="0" smtClean="0"/>
              <a:t>,…</a:t>
            </a:r>
          </a:p>
          <a:p>
            <a:pPr>
              <a:buFont typeface="Arial" pitchFamily="34" charset="0"/>
              <a:buChar char="•"/>
            </a:pPr>
            <a:r>
              <a:rPr lang="en-US" dirty="0" smtClean="0"/>
              <a:t>Review the open/data initiatives all over the world </a:t>
            </a:r>
          </a:p>
          <a:p>
            <a:pPr lvl="1">
              <a:buFont typeface="Arial" pitchFamily="34" charset="0"/>
              <a:buChar char="•"/>
            </a:pPr>
            <a:r>
              <a:rPr lang="en-US" dirty="0" smtClean="0"/>
              <a:t>What is the benefit of these initiatives?</a:t>
            </a:r>
          </a:p>
          <a:p>
            <a:pPr lvl="1">
              <a:buFont typeface="Arial" pitchFamily="34" charset="0"/>
              <a:buChar char="•"/>
            </a:pPr>
            <a:r>
              <a:rPr lang="en-US" dirty="0" smtClean="0"/>
              <a:t>What are those initiatives </a:t>
            </a:r>
          </a:p>
          <a:p>
            <a:pPr lvl="1">
              <a:buFont typeface="Arial" pitchFamily="34" charset="0"/>
              <a:buChar char="•"/>
            </a:pPr>
            <a:r>
              <a:rPr lang="en-US" dirty="0" smtClean="0"/>
              <a:t>What is the r/n between open data initiative and data science</a:t>
            </a:r>
          </a:p>
          <a:p>
            <a:pPr>
              <a:buFont typeface="Arial" pitchFamily="34" charset="0"/>
              <a:buChar char="•"/>
            </a:pPr>
            <a:r>
              <a:rPr lang="en-US" dirty="0" smtClean="0"/>
              <a:t>Compare and contrast the different data science definitions </a:t>
            </a:r>
          </a:p>
          <a:p>
            <a:pPr lvl="1">
              <a:buFont typeface="Arial" pitchFamily="34" charset="0"/>
              <a:buChar char="•"/>
            </a:pPr>
            <a:r>
              <a:rPr lang="en-US" dirty="0" smtClean="0"/>
              <a:t>Come-up with the best definition</a:t>
            </a:r>
          </a:p>
          <a:p>
            <a:pPr lvl="1">
              <a:buFont typeface="Arial" pitchFamily="34" charset="0"/>
              <a:buChar char="•"/>
            </a:pPr>
            <a:r>
              <a:rPr lang="en-US" dirty="0" smtClean="0"/>
              <a:t>Compare data science with statistics, database system, machine learning</a:t>
            </a:r>
          </a:p>
          <a:p>
            <a:pPr lvl="1">
              <a:buFont typeface="Arial" pitchFamily="34" charset="0"/>
              <a:buChar char="•"/>
            </a:pPr>
            <a:r>
              <a:rPr lang="en-US" dirty="0" smtClean="0"/>
              <a:t>Is data science a new discipline as compared to the above fields</a:t>
            </a:r>
          </a:p>
          <a:p>
            <a:pPr lvl="1">
              <a:buFont typeface="Arial" pitchFamily="34" charset="0"/>
              <a:buChar char="•"/>
            </a:pPr>
            <a:r>
              <a:rPr lang="en-US" dirty="0" smtClean="0"/>
              <a:t>Will there be an identity confusion problem in DS?</a:t>
            </a:r>
          </a:p>
          <a:p>
            <a:pPr lvl="1">
              <a:buFont typeface="Arial" pitchFamily="34" charset="0"/>
              <a:buChar char="•"/>
            </a:pPr>
            <a:endParaRPr lang="en-US" dirty="0" smtClean="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44</a:t>
            </a:fld>
            <a:endParaRPr lang="en-US" altLang="en-US" dirty="0"/>
          </a:p>
        </p:txBody>
      </p:sp>
    </p:spTree>
    <p:extLst>
      <p:ext uri="{BB962C8B-B14F-4D97-AF65-F5344CB8AC3E}">
        <p14:creationId xmlns:p14="http://schemas.microsoft.com/office/powerpoint/2010/main" val="64824532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ext Box 1"/>
          <p:cNvSpPr txBox="1">
            <a:spLocks noChangeArrowheads="1"/>
          </p:cNvSpPr>
          <p:nvPr/>
        </p:nvSpPr>
        <p:spPr bwMode="auto">
          <a:xfrm>
            <a:off x="685800" y="1676400"/>
            <a:ext cx="7772400" cy="187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defRPr/>
            </a:pPr>
            <a:r>
              <a:rPr lang="en-US" sz="4000" b="1" dirty="0" smtClean="0">
                <a:solidFill>
                  <a:schemeClr val="tx2"/>
                </a:solidFill>
              </a:rPr>
              <a:t>Data Science Discipline Knowledge Areas </a:t>
            </a: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45</a:t>
            </a:fld>
            <a:endParaRPr lang="en-US" altLang="en-US" dirty="0"/>
          </a:p>
        </p:txBody>
      </p:sp>
    </p:spTree>
    <p:extLst>
      <p:ext uri="{BB962C8B-B14F-4D97-AF65-F5344CB8AC3E}">
        <p14:creationId xmlns:p14="http://schemas.microsoft.com/office/powerpoint/2010/main" val="110816920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dirty="0"/>
              <a:t>Identified Data Science Competence Groups </a:t>
            </a:r>
          </a:p>
        </p:txBody>
      </p:sp>
      <p:sp>
        <p:nvSpPr>
          <p:cNvPr id="3" name="Content Placeholder 2"/>
          <p:cNvSpPr>
            <a:spLocks noGrp="1"/>
          </p:cNvSpPr>
          <p:nvPr>
            <p:ph idx="1"/>
          </p:nvPr>
        </p:nvSpPr>
        <p:spPr>
          <a:xfrm>
            <a:off x="282824" y="1143000"/>
            <a:ext cx="8784976" cy="5040560"/>
          </a:xfrm>
        </p:spPr>
        <p:txBody>
          <a:bodyPr>
            <a:noAutofit/>
          </a:bodyPr>
          <a:lstStyle/>
          <a:p>
            <a:r>
              <a:rPr lang="en-US" sz="1600" dirty="0" smtClean="0"/>
              <a:t>Traditional/known Data Science competences/skills groups include</a:t>
            </a:r>
          </a:p>
          <a:p>
            <a:pPr lvl="1"/>
            <a:r>
              <a:rPr lang="en-US" sz="1400" dirty="0" smtClean="0"/>
              <a:t>Data Analytics or Business Analytics or Machine Learning </a:t>
            </a:r>
          </a:p>
          <a:p>
            <a:pPr lvl="1"/>
            <a:r>
              <a:rPr lang="en-US" sz="1400" dirty="0" smtClean="0"/>
              <a:t>Engineering or Programming </a:t>
            </a:r>
          </a:p>
          <a:p>
            <a:pPr lvl="1"/>
            <a:r>
              <a:rPr lang="en-US" sz="1400" dirty="0" smtClean="0"/>
              <a:t>Subject/Scientific Domain Knowledge</a:t>
            </a:r>
          </a:p>
          <a:p>
            <a:pPr lvl="2"/>
            <a:endParaRPr lang="en-US" sz="700" dirty="0"/>
          </a:p>
          <a:p>
            <a:r>
              <a:rPr lang="en-US" sz="1800" dirty="0" smtClean="0">
                <a:solidFill>
                  <a:srgbClr val="C00000"/>
                </a:solidFill>
              </a:rPr>
              <a:t>EDISON identified 2 additional competence groups demanded </a:t>
            </a:r>
            <a:br>
              <a:rPr lang="en-US" sz="1800" dirty="0" smtClean="0">
                <a:solidFill>
                  <a:srgbClr val="C00000"/>
                </a:solidFill>
              </a:rPr>
            </a:br>
            <a:r>
              <a:rPr lang="en-US" sz="1800" dirty="0" smtClean="0">
                <a:solidFill>
                  <a:srgbClr val="C00000"/>
                </a:solidFill>
              </a:rPr>
              <a:t>by organisations</a:t>
            </a:r>
          </a:p>
          <a:p>
            <a:pPr lvl="1"/>
            <a:r>
              <a:rPr lang="en-US" sz="1600" b="1" dirty="0" smtClean="0">
                <a:solidFill>
                  <a:srgbClr val="C00000"/>
                </a:solidFill>
              </a:rPr>
              <a:t>Data Management, Curation, Preservation</a:t>
            </a:r>
          </a:p>
          <a:p>
            <a:pPr lvl="1"/>
            <a:r>
              <a:rPr lang="en-US" sz="1600" b="1" dirty="0" smtClean="0">
                <a:solidFill>
                  <a:srgbClr val="C00000"/>
                </a:solidFill>
              </a:rPr>
              <a:t>Scientific or Research Methods and/vs Business </a:t>
            </a:r>
            <a:r>
              <a:rPr lang="en-US" sz="1600" b="1" dirty="0">
                <a:solidFill>
                  <a:srgbClr val="C00000"/>
                </a:solidFill>
              </a:rPr>
              <a:t>Processes/Operations</a:t>
            </a:r>
            <a:endParaRPr lang="en-US" sz="1600" b="1" dirty="0" smtClean="0">
              <a:solidFill>
                <a:srgbClr val="C00000"/>
              </a:solidFill>
            </a:endParaRPr>
          </a:p>
          <a:p>
            <a:pPr lvl="2"/>
            <a:endParaRPr lang="en-US" sz="700" dirty="0" smtClean="0">
              <a:solidFill>
                <a:srgbClr val="C00000"/>
              </a:solidFill>
            </a:endParaRPr>
          </a:p>
          <a:p>
            <a:r>
              <a:rPr lang="en-US" sz="1600" dirty="0" smtClean="0"/>
              <a:t>Other skills commonly recognized aka “soft skills” or “social intelligence”</a:t>
            </a:r>
          </a:p>
          <a:p>
            <a:pPr lvl="1"/>
            <a:r>
              <a:rPr lang="en-US" sz="1400" dirty="0" smtClean="0"/>
              <a:t>Inter-personal skills or team work, cooperativeness</a:t>
            </a:r>
          </a:p>
          <a:p>
            <a:pPr lvl="2"/>
            <a:endParaRPr lang="en-US" sz="700" dirty="0" smtClean="0"/>
          </a:p>
          <a:p>
            <a:r>
              <a:rPr lang="en-US" sz="1600" dirty="0" smtClean="0">
                <a:solidFill>
                  <a:srgbClr val="0070C0"/>
                </a:solidFill>
              </a:rPr>
              <a:t>All groups need to be represented in Data Science curriculum and training programs</a:t>
            </a:r>
          </a:p>
          <a:p>
            <a:pPr lvl="1"/>
            <a:r>
              <a:rPr lang="en-US" sz="1400" dirty="0" smtClean="0">
                <a:solidFill>
                  <a:srgbClr val="0070C0"/>
                </a:solidFill>
              </a:rPr>
              <a:t>Challenging task for Data Science education and training</a:t>
            </a:r>
            <a:endParaRPr lang="en-US" sz="700" dirty="0" smtClean="0">
              <a:solidFill>
                <a:srgbClr val="0070C0"/>
              </a:solidFill>
            </a:endParaRPr>
          </a:p>
          <a:p>
            <a:r>
              <a:rPr lang="en-US" sz="1600" dirty="0" smtClean="0">
                <a:solidFill>
                  <a:srgbClr val="00B050"/>
                </a:solidFill>
              </a:rPr>
              <a:t>Another aspect of integrating Data Scientist into </a:t>
            </a:r>
            <a:r>
              <a:rPr lang="en-US" sz="1600" dirty="0" err="1" smtClean="0">
                <a:solidFill>
                  <a:srgbClr val="00B050"/>
                </a:solidFill>
              </a:rPr>
              <a:t>organisation</a:t>
            </a:r>
            <a:r>
              <a:rPr lang="en-US" sz="1600" dirty="0" smtClean="0">
                <a:solidFill>
                  <a:srgbClr val="00B050"/>
                </a:solidFill>
              </a:rPr>
              <a:t> structure</a:t>
            </a:r>
          </a:p>
          <a:p>
            <a:pPr lvl="1"/>
            <a:r>
              <a:rPr lang="en-US" sz="1400" dirty="0" smtClean="0">
                <a:solidFill>
                  <a:srgbClr val="00B050"/>
                </a:solidFill>
              </a:rPr>
              <a:t>General Data Science (or Big Data) </a:t>
            </a:r>
            <a:r>
              <a:rPr lang="en-US" sz="1400" b="1" dirty="0" smtClean="0">
                <a:solidFill>
                  <a:srgbClr val="00B050"/>
                </a:solidFill>
              </a:rPr>
              <a:t>literacy</a:t>
            </a:r>
            <a:r>
              <a:rPr lang="en-US" sz="1400" dirty="0" smtClean="0">
                <a:solidFill>
                  <a:srgbClr val="00B050"/>
                </a:solidFill>
              </a:rPr>
              <a:t> for all involved roles and management </a:t>
            </a:r>
          </a:p>
          <a:p>
            <a:pPr lvl="1"/>
            <a:r>
              <a:rPr lang="en-US" sz="1400" dirty="0" smtClean="0">
                <a:solidFill>
                  <a:srgbClr val="00B050"/>
                </a:solidFill>
              </a:rPr>
              <a:t>Common agreed and understandable way of communication and </a:t>
            </a:r>
            <a:r>
              <a:rPr lang="en-US" sz="1400" b="1" dirty="0" smtClean="0">
                <a:solidFill>
                  <a:srgbClr val="00B050"/>
                </a:solidFill>
              </a:rPr>
              <a:t>information/data presentation</a:t>
            </a:r>
          </a:p>
          <a:p>
            <a:pPr lvl="1"/>
            <a:r>
              <a:rPr lang="en-US" sz="1400" b="1" i="1" dirty="0" smtClean="0"/>
              <a:t>Role of Data Scientist: Provide such literacy advice and guiding to </a:t>
            </a:r>
            <a:r>
              <a:rPr lang="en-US" sz="1400" b="1" i="1" dirty="0" err="1" smtClean="0"/>
              <a:t>organisation</a:t>
            </a:r>
            <a:endParaRPr lang="en-US" sz="1400" b="1" i="1" dirty="0"/>
          </a:p>
        </p:txBody>
      </p:sp>
      <p:sp>
        <p:nvSpPr>
          <p:cNvPr id="6" name="Slide Number Placeholder 5"/>
          <p:cNvSpPr>
            <a:spLocks noGrp="1"/>
          </p:cNvSpPr>
          <p:nvPr>
            <p:ph type="sldNum" sz="quarter" idx="12"/>
          </p:nvPr>
        </p:nvSpPr>
        <p:spPr/>
        <p:txBody>
          <a:bodyPr/>
          <a:lstStyle/>
          <a:p>
            <a:fld id="{5444D61A-D5EF-4AD7-8CFF-82B00AE13C42}" type="slidenum">
              <a:rPr lang="en-GB" smtClean="0">
                <a:solidFill>
                  <a:prstClr val="black">
                    <a:tint val="75000"/>
                  </a:prstClr>
                </a:solidFill>
              </a:rPr>
              <a:pPr/>
              <a:t>46</a:t>
            </a:fld>
            <a:endParaRPr lang="en-GB">
              <a:solidFill>
                <a:prstClr val="black">
                  <a:tint val="75000"/>
                </a:prstClr>
              </a:solidFill>
            </a:endParaRPr>
          </a:p>
        </p:txBody>
      </p:sp>
    </p:spTree>
    <p:extLst>
      <p:ext uri="{BB962C8B-B14F-4D97-AF65-F5344CB8AC3E}">
        <p14:creationId xmlns:p14="http://schemas.microsoft.com/office/powerpoint/2010/main" val="21220049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452" y="167170"/>
            <a:ext cx="7787209" cy="672100"/>
          </a:xfrm>
        </p:spPr>
        <p:txBody>
          <a:bodyPr>
            <a:normAutofit/>
          </a:bodyPr>
          <a:lstStyle/>
          <a:p>
            <a:r>
              <a:rPr lang="en-US" sz="3200" dirty="0" smtClean="0"/>
              <a:t>Data Science Competence Groups - Research</a:t>
            </a:r>
            <a:endParaRPr lang="en-US" sz="3200" dirty="0"/>
          </a:p>
        </p:txBody>
      </p:sp>
      <p:sp>
        <p:nvSpPr>
          <p:cNvPr id="6" name="Slide Number Placeholder 5"/>
          <p:cNvSpPr>
            <a:spLocks noGrp="1"/>
          </p:cNvSpPr>
          <p:nvPr>
            <p:ph type="sldNum" sz="quarter" idx="12"/>
          </p:nvPr>
        </p:nvSpPr>
        <p:spPr/>
        <p:txBody>
          <a:bodyPr/>
          <a:lstStyle/>
          <a:p>
            <a:fld id="{5444D61A-D5EF-4AD7-8CFF-82B00AE13C42}" type="slidenum">
              <a:rPr lang="en-GB" smtClean="0">
                <a:solidFill>
                  <a:prstClr val="black">
                    <a:tint val="75000"/>
                  </a:prstClr>
                </a:solidFill>
              </a:rPr>
              <a:pPr/>
              <a:t>47</a:t>
            </a:fld>
            <a:endParaRPr lang="en-GB">
              <a:solidFill>
                <a:prstClr val="black">
                  <a:tint val="75000"/>
                </a:prstClr>
              </a:solidFill>
            </a:endParaRPr>
          </a:p>
        </p:txBody>
      </p:sp>
      <p:sp>
        <p:nvSpPr>
          <p:cNvPr id="83" name="Content Placeholder 2"/>
          <p:cNvSpPr>
            <a:spLocks noGrp="1"/>
          </p:cNvSpPr>
          <p:nvPr>
            <p:ph idx="1"/>
          </p:nvPr>
        </p:nvSpPr>
        <p:spPr>
          <a:xfrm>
            <a:off x="6024488" y="1197242"/>
            <a:ext cx="2985368" cy="1871718"/>
          </a:xfrm>
        </p:spPr>
        <p:txBody>
          <a:bodyPr>
            <a:noAutofit/>
          </a:bodyPr>
          <a:lstStyle/>
          <a:p>
            <a:pPr marL="0" indent="0">
              <a:buNone/>
            </a:pPr>
            <a:r>
              <a:rPr lang="en-US" sz="1400" dirty="0" smtClean="0"/>
              <a:t>Data Science Competence includes 5 areas/groups</a:t>
            </a:r>
          </a:p>
          <a:p>
            <a:pPr marL="216000" indent="-180000"/>
            <a:r>
              <a:rPr lang="en-US" sz="1200" dirty="0" smtClean="0"/>
              <a:t>Data Analytics</a:t>
            </a:r>
          </a:p>
          <a:p>
            <a:pPr marL="216000" indent="-180000"/>
            <a:r>
              <a:rPr lang="en-US" sz="1200" dirty="0" smtClean="0"/>
              <a:t>Data Science Engineering</a:t>
            </a:r>
          </a:p>
          <a:p>
            <a:pPr marL="216000" indent="-180000"/>
            <a:r>
              <a:rPr lang="en-US" sz="1200" dirty="0" smtClean="0"/>
              <a:t>Domain Expertise</a:t>
            </a:r>
          </a:p>
          <a:p>
            <a:pPr marL="216000" indent="-180000"/>
            <a:r>
              <a:rPr lang="en-US" sz="1200" dirty="0" smtClean="0">
                <a:solidFill>
                  <a:srgbClr val="C00000"/>
                </a:solidFill>
              </a:rPr>
              <a:t>Data Management</a:t>
            </a:r>
          </a:p>
          <a:p>
            <a:pPr marL="216000" indent="-180000"/>
            <a:r>
              <a:rPr lang="en-US" sz="1200" dirty="0" smtClean="0">
                <a:solidFill>
                  <a:srgbClr val="C00000"/>
                </a:solidFill>
              </a:rPr>
              <a:t>Scientific Methods (or Business Process Management)</a:t>
            </a:r>
            <a:endParaRPr lang="en-US" sz="1200" dirty="0">
              <a:solidFill>
                <a:srgbClr val="C00000"/>
              </a:solidFill>
            </a:endParaRPr>
          </a:p>
        </p:txBody>
      </p:sp>
      <p:sp>
        <p:nvSpPr>
          <p:cNvPr id="84" name="Content Placeholder 2"/>
          <p:cNvSpPr txBox="1">
            <a:spLocks/>
          </p:cNvSpPr>
          <p:nvPr/>
        </p:nvSpPr>
        <p:spPr>
          <a:xfrm>
            <a:off x="6809051" y="3068960"/>
            <a:ext cx="2176340" cy="1680187"/>
          </a:xfrm>
          <a:prstGeom prst="rect">
            <a:avLst/>
          </a:prstGeom>
          <a:solidFill>
            <a:srgbClr val="DCE6F2"/>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US" sz="1400" dirty="0" smtClean="0">
                <a:solidFill>
                  <a:prstClr val="black"/>
                </a:solidFill>
              </a:rPr>
              <a:t>Scientific Methods</a:t>
            </a:r>
          </a:p>
          <a:p>
            <a:pPr marL="216000" indent="-180000" fontAlgn="auto">
              <a:spcAft>
                <a:spcPts val="0"/>
              </a:spcAft>
            </a:pPr>
            <a:r>
              <a:rPr lang="en-US" sz="1200" dirty="0" smtClean="0">
                <a:solidFill>
                  <a:prstClr val="black"/>
                </a:solidFill>
              </a:rPr>
              <a:t>Design Experiment</a:t>
            </a:r>
          </a:p>
          <a:p>
            <a:pPr marL="216000" indent="-180000" fontAlgn="auto">
              <a:spcAft>
                <a:spcPts val="0"/>
              </a:spcAft>
            </a:pPr>
            <a:r>
              <a:rPr lang="en-US" sz="1200" dirty="0" smtClean="0">
                <a:solidFill>
                  <a:prstClr val="black"/>
                </a:solidFill>
              </a:rPr>
              <a:t>Collect Data</a:t>
            </a:r>
          </a:p>
          <a:p>
            <a:pPr marL="216000" indent="-180000" fontAlgn="auto">
              <a:spcAft>
                <a:spcPts val="0"/>
              </a:spcAft>
            </a:pPr>
            <a:r>
              <a:rPr lang="en-US" sz="1200" dirty="0" smtClean="0">
                <a:solidFill>
                  <a:prstClr val="black"/>
                </a:solidFill>
              </a:rPr>
              <a:t>Analyse Data</a:t>
            </a:r>
          </a:p>
          <a:p>
            <a:pPr marL="216000" indent="-180000" fontAlgn="auto">
              <a:spcAft>
                <a:spcPts val="0"/>
              </a:spcAft>
            </a:pPr>
            <a:r>
              <a:rPr lang="en-US" sz="1200" dirty="0" smtClean="0">
                <a:solidFill>
                  <a:prstClr val="black"/>
                </a:solidFill>
              </a:rPr>
              <a:t>Identify Patterns</a:t>
            </a:r>
          </a:p>
          <a:p>
            <a:pPr marL="216000" indent="-180000" fontAlgn="auto">
              <a:spcAft>
                <a:spcPts val="0"/>
              </a:spcAft>
            </a:pPr>
            <a:r>
              <a:rPr lang="en-US" sz="1200" dirty="0" err="1" smtClean="0">
                <a:solidFill>
                  <a:prstClr val="black"/>
                </a:solidFill>
              </a:rPr>
              <a:t>Hypothesise</a:t>
            </a:r>
            <a:r>
              <a:rPr lang="en-US" sz="1200" dirty="0" smtClean="0">
                <a:solidFill>
                  <a:prstClr val="black"/>
                </a:solidFill>
              </a:rPr>
              <a:t> Explanation</a:t>
            </a:r>
          </a:p>
          <a:p>
            <a:pPr marL="216000" indent="-180000" fontAlgn="auto">
              <a:spcAft>
                <a:spcPts val="0"/>
              </a:spcAft>
            </a:pPr>
            <a:r>
              <a:rPr lang="en-US" sz="1200" dirty="0" smtClean="0">
                <a:solidFill>
                  <a:prstClr val="black"/>
                </a:solidFill>
              </a:rPr>
              <a:t>Test Hypothesis</a:t>
            </a:r>
          </a:p>
        </p:txBody>
      </p:sp>
      <p:sp>
        <p:nvSpPr>
          <p:cNvPr id="85" name="Content Placeholder 2"/>
          <p:cNvSpPr txBox="1">
            <a:spLocks/>
          </p:cNvSpPr>
          <p:nvPr/>
        </p:nvSpPr>
        <p:spPr>
          <a:xfrm>
            <a:off x="7288427" y="4805847"/>
            <a:ext cx="1855573" cy="16801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US" sz="1400" dirty="0" smtClean="0">
                <a:solidFill>
                  <a:prstClr val="black"/>
                </a:solidFill>
              </a:rPr>
              <a:t>Business Operations</a:t>
            </a:r>
          </a:p>
          <a:p>
            <a:pPr marL="216000" indent="-180000" fontAlgn="auto">
              <a:spcAft>
                <a:spcPts val="0"/>
              </a:spcAft>
            </a:pPr>
            <a:r>
              <a:rPr lang="en-US" sz="1200" dirty="0" smtClean="0">
                <a:solidFill>
                  <a:prstClr val="black"/>
                </a:solidFill>
              </a:rPr>
              <a:t>Operations Strategy</a:t>
            </a:r>
          </a:p>
          <a:p>
            <a:pPr marL="216000" indent="-180000" fontAlgn="auto">
              <a:spcAft>
                <a:spcPts val="0"/>
              </a:spcAft>
            </a:pPr>
            <a:r>
              <a:rPr lang="en-US" sz="1200" dirty="0" smtClean="0">
                <a:solidFill>
                  <a:prstClr val="black"/>
                </a:solidFill>
              </a:rPr>
              <a:t>Plan</a:t>
            </a:r>
          </a:p>
          <a:p>
            <a:pPr marL="216000" indent="-180000" fontAlgn="auto">
              <a:spcAft>
                <a:spcPts val="0"/>
              </a:spcAft>
            </a:pPr>
            <a:r>
              <a:rPr lang="en-US" sz="1200" dirty="0" smtClean="0">
                <a:solidFill>
                  <a:prstClr val="black"/>
                </a:solidFill>
              </a:rPr>
              <a:t>Design &amp; Deploy</a:t>
            </a:r>
          </a:p>
          <a:p>
            <a:pPr marL="216000" indent="-180000" fontAlgn="auto">
              <a:spcAft>
                <a:spcPts val="0"/>
              </a:spcAft>
            </a:pPr>
            <a:r>
              <a:rPr lang="en-US" sz="1200" dirty="0" smtClean="0">
                <a:solidFill>
                  <a:prstClr val="black"/>
                </a:solidFill>
              </a:rPr>
              <a:t>Monitor &amp; Control</a:t>
            </a:r>
          </a:p>
          <a:p>
            <a:pPr marL="216000" indent="-180000" fontAlgn="auto">
              <a:spcAft>
                <a:spcPts val="0"/>
              </a:spcAft>
            </a:pPr>
            <a:r>
              <a:rPr lang="en-US" sz="1200" dirty="0" smtClean="0">
                <a:solidFill>
                  <a:prstClr val="black"/>
                </a:solidFill>
              </a:rPr>
              <a:t>Improve &amp; Re-design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46" y="1192158"/>
            <a:ext cx="7675529" cy="5078408"/>
          </a:xfrm>
          <a:prstGeom prst="rect">
            <a:avLst/>
          </a:prstGeom>
        </p:spPr>
      </p:pic>
    </p:spTree>
    <p:extLst>
      <p:ext uri="{BB962C8B-B14F-4D97-AF65-F5344CB8AC3E}">
        <p14:creationId xmlns:p14="http://schemas.microsoft.com/office/powerpoint/2010/main" val="36991007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2"/>
          <p:cNvSpPr>
            <a:spLocks noGrp="1"/>
          </p:cNvSpPr>
          <p:nvPr>
            <p:ph idx="1"/>
          </p:nvPr>
        </p:nvSpPr>
        <p:spPr>
          <a:xfrm>
            <a:off x="6024488" y="1197242"/>
            <a:ext cx="2985368" cy="1871718"/>
          </a:xfrm>
        </p:spPr>
        <p:txBody>
          <a:bodyPr>
            <a:noAutofit/>
          </a:bodyPr>
          <a:lstStyle/>
          <a:p>
            <a:pPr marL="0" indent="0">
              <a:buNone/>
            </a:pPr>
            <a:r>
              <a:rPr lang="en-US" sz="1400" dirty="0" smtClean="0"/>
              <a:t>Data Science Competence includes 5 areas/groups</a:t>
            </a:r>
          </a:p>
          <a:p>
            <a:pPr marL="216000" indent="-180000"/>
            <a:r>
              <a:rPr lang="en-US" sz="1200" dirty="0" smtClean="0"/>
              <a:t>Data Analytics</a:t>
            </a:r>
          </a:p>
          <a:p>
            <a:pPr marL="216000" indent="-180000"/>
            <a:r>
              <a:rPr lang="en-US" sz="1200" dirty="0" smtClean="0"/>
              <a:t>Data Science Engineering</a:t>
            </a:r>
          </a:p>
          <a:p>
            <a:pPr marL="216000" indent="-180000"/>
            <a:r>
              <a:rPr lang="en-US" sz="1200" dirty="0" smtClean="0"/>
              <a:t>Domain Expertise</a:t>
            </a:r>
          </a:p>
          <a:p>
            <a:pPr marL="216000" indent="-180000"/>
            <a:r>
              <a:rPr lang="en-US" sz="1200" dirty="0" smtClean="0">
                <a:solidFill>
                  <a:srgbClr val="C00000"/>
                </a:solidFill>
              </a:rPr>
              <a:t>Data Management</a:t>
            </a:r>
          </a:p>
          <a:p>
            <a:pPr marL="216000" indent="-180000"/>
            <a:r>
              <a:rPr lang="en-US" sz="1200" dirty="0" smtClean="0">
                <a:solidFill>
                  <a:srgbClr val="C00000"/>
                </a:solidFill>
              </a:rPr>
              <a:t>Scientific Methods (or Business Process Management)</a:t>
            </a:r>
            <a:endParaRPr lang="en-US" sz="1200" dirty="0">
              <a:solidFill>
                <a:srgbClr val="C00000"/>
              </a:solidFill>
            </a:endParaRPr>
          </a:p>
        </p:txBody>
      </p:sp>
      <p:sp>
        <p:nvSpPr>
          <p:cNvPr id="84" name="Content Placeholder 2"/>
          <p:cNvSpPr txBox="1">
            <a:spLocks/>
          </p:cNvSpPr>
          <p:nvPr/>
        </p:nvSpPr>
        <p:spPr>
          <a:xfrm>
            <a:off x="6666385" y="3068960"/>
            <a:ext cx="2176340" cy="16801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US" sz="1400" dirty="0" smtClean="0">
                <a:solidFill>
                  <a:prstClr val="black"/>
                </a:solidFill>
              </a:rPr>
              <a:t>Scientific Methods</a:t>
            </a:r>
          </a:p>
          <a:p>
            <a:pPr marL="216000" indent="-180000" fontAlgn="auto">
              <a:spcAft>
                <a:spcPts val="0"/>
              </a:spcAft>
            </a:pPr>
            <a:r>
              <a:rPr lang="en-US" sz="1200" dirty="0" smtClean="0">
                <a:solidFill>
                  <a:prstClr val="black"/>
                </a:solidFill>
              </a:rPr>
              <a:t>Design Experiment</a:t>
            </a:r>
          </a:p>
          <a:p>
            <a:pPr marL="216000" indent="-180000" fontAlgn="auto">
              <a:spcAft>
                <a:spcPts val="0"/>
              </a:spcAft>
            </a:pPr>
            <a:r>
              <a:rPr lang="en-US" sz="1200" dirty="0" smtClean="0">
                <a:solidFill>
                  <a:prstClr val="black"/>
                </a:solidFill>
              </a:rPr>
              <a:t>Collect Data</a:t>
            </a:r>
          </a:p>
          <a:p>
            <a:pPr marL="216000" indent="-180000" fontAlgn="auto">
              <a:spcAft>
                <a:spcPts val="0"/>
              </a:spcAft>
            </a:pPr>
            <a:r>
              <a:rPr lang="en-US" sz="1200" dirty="0" smtClean="0">
                <a:solidFill>
                  <a:prstClr val="black"/>
                </a:solidFill>
              </a:rPr>
              <a:t>Analyse Data</a:t>
            </a:r>
          </a:p>
          <a:p>
            <a:pPr marL="216000" indent="-180000" fontAlgn="auto">
              <a:spcAft>
                <a:spcPts val="0"/>
              </a:spcAft>
            </a:pPr>
            <a:r>
              <a:rPr lang="en-US" sz="1200" dirty="0" smtClean="0">
                <a:solidFill>
                  <a:prstClr val="black"/>
                </a:solidFill>
              </a:rPr>
              <a:t>Identify Patterns</a:t>
            </a:r>
          </a:p>
          <a:p>
            <a:pPr marL="216000" indent="-180000" fontAlgn="auto">
              <a:spcAft>
                <a:spcPts val="0"/>
              </a:spcAft>
            </a:pPr>
            <a:r>
              <a:rPr lang="en-US" sz="1200" dirty="0" err="1" smtClean="0">
                <a:solidFill>
                  <a:prstClr val="black"/>
                </a:solidFill>
              </a:rPr>
              <a:t>Hypothesise</a:t>
            </a:r>
            <a:r>
              <a:rPr lang="en-US" sz="1200" dirty="0" smtClean="0">
                <a:solidFill>
                  <a:prstClr val="black"/>
                </a:solidFill>
              </a:rPr>
              <a:t> Explanation</a:t>
            </a:r>
          </a:p>
          <a:p>
            <a:pPr marL="216000" indent="-180000" fontAlgn="auto">
              <a:spcAft>
                <a:spcPts val="0"/>
              </a:spcAft>
            </a:pPr>
            <a:r>
              <a:rPr lang="en-US" sz="1200" dirty="0" smtClean="0">
                <a:solidFill>
                  <a:prstClr val="black"/>
                </a:solidFill>
              </a:rPr>
              <a:t>Test Hypothesis</a:t>
            </a:r>
          </a:p>
        </p:txBody>
      </p:sp>
      <p:sp>
        <p:nvSpPr>
          <p:cNvPr id="85" name="Content Placeholder 2"/>
          <p:cNvSpPr txBox="1">
            <a:spLocks/>
          </p:cNvSpPr>
          <p:nvPr/>
        </p:nvSpPr>
        <p:spPr>
          <a:xfrm>
            <a:off x="7076197" y="4805847"/>
            <a:ext cx="2067804" cy="1680187"/>
          </a:xfrm>
          <a:prstGeom prst="rect">
            <a:avLst/>
          </a:prstGeom>
          <a:solidFill>
            <a:srgbClr val="FAC090"/>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US" sz="1400" dirty="0" smtClean="0">
                <a:solidFill>
                  <a:prstClr val="black"/>
                </a:solidFill>
              </a:rPr>
              <a:t>Business Process Operations/Stages</a:t>
            </a:r>
          </a:p>
          <a:p>
            <a:pPr marL="216000" indent="-180000" fontAlgn="auto">
              <a:spcAft>
                <a:spcPts val="0"/>
              </a:spcAft>
            </a:pPr>
            <a:r>
              <a:rPr lang="en-US" sz="1200" dirty="0" smtClean="0">
                <a:solidFill>
                  <a:prstClr val="black"/>
                </a:solidFill>
              </a:rPr>
              <a:t>Design</a:t>
            </a:r>
          </a:p>
          <a:p>
            <a:pPr marL="216000" indent="-180000" fontAlgn="auto">
              <a:spcAft>
                <a:spcPts val="0"/>
              </a:spcAft>
            </a:pPr>
            <a:r>
              <a:rPr lang="en-US" sz="1200" dirty="0" smtClean="0">
                <a:solidFill>
                  <a:prstClr val="black"/>
                </a:solidFill>
              </a:rPr>
              <a:t>Model/Plan</a:t>
            </a:r>
          </a:p>
          <a:p>
            <a:pPr marL="216000" indent="-180000" fontAlgn="auto">
              <a:spcAft>
                <a:spcPts val="0"/>
              </a:spcAft>
            </a:pPr>
            <a:r>
              <a:rPr lang="en-US" sz="1200" dirty="0" smtClean="0">
                <a:solidFill>
                  <a:prstClr val="black"/>
                </a:solidFill>
              </a:rPr>
              <a:t>Deploy &amp; Execute</a:t>
            </a:r>
          </a:p>
          <a:p>
            <a:pPr marL="216000" indent="-180000" fontAlgn="auto">
              <a:spcAft>
                <a:spcPts val="0"/>
              </a:spcAft>
            </a:pPr>
            <a:r>
              <a:rPr lang="en-US" sz="1200" dirty="0" smtClean="0">
                <a:solidFill>
                  <a:prstClr val="black"/>
                </a:solidFill>
              </a:rPr>
              <a:t>Monitor &amp; Control</a:t>
            </a:r>
          </a:p>
          <a:p>
            <a:pPr marL="216000" indent="-180000" fontAlgn="auto">
              <a:spcAft>
                <a:spcPts val="0"/>
              </a:spcAft>
            </a:pPr>
            <a:r>
              <a:rPr lang="en-US" sz="1200" dirty="0" err="1" smtClean="0">
                <a:solidFill>
                  <a:prstClr val="black"/>
                </a:solidFill>
              </a:rPr>
              <a:t>Optimise</a:t>
            </a:r>
            <a:r>
              <a:rPr lang="en-US" sz="1200" dirty="0" smtClean="0">
                <a:solidFill>
                  <a:prstClr val="black"/>
                </a:solidFill>
              </a:rPr>
              <a:t> &amp; Re-design</a:t>
            </a:r>
          </a:p>
        </p:txBody>
      </p:sp>
      <p:sp>
        <p:nvSpPr>
          <p:cNvPr id="3" name="Title 2"/>
          <p:cNvSpPr>
            <a:spLocks noGrp="1"/>
          </p:cNvSpPr>
          <p:nvPr>
            <p:ph type="title"/>
          </p:nvPr>
        </p:nvSpPr>
        <p:spPr/>
        <p:txBody>
          <a:bodyPr>
            <a:noAutofit/>
          </a:bodyPr>
          <a:lstStyle/>
          <a:p>
            <a:r>
              <a:rPr lang="en-US" sz="2700" dirty="0"/>
              <a:t>Data Science Competences </a:t>
            </a:r>
            <a:r>
              <a:rPr lang="en-US" sz="2700" dirty="0" smtClean="0"/>
              <a:t>Groups </a:t>
            </a:r>
            <a:r>
              <a:rPr lang="en-US" sz="2700" dirty="0"/>
              <a:t>– </a:t>
            </a:r>
            <a:r>
              <a:rPr lang="en-US" sz="2700" dirty="0" smtClean="0"/>
              <a:t>Business</a:t>
            </a:r>
            <a:endParaRPr lang="en-US" sz="2700" dirty="0"/>
          </a:p>
        </p:txBody>
      </p:sp>
      <p:sp>
        <p:nvSpPr>
          <p:cNvPr id="5" name="Slide Number Placeholder 4"/>
          <p:cNvSpPr>
            <a:spLocks noGrp="1"/>
          </p:cNvSpPr>
          <p:nvPr>
            <p:ph type="sldNum" sz="quarter" idx="12"/>
          </p:nvPr>
        </p:nvSpPr>
        <p:spPr/>
        <p:txBody>
          <a:bodyPr/>
          <a:lstStyle/>
          <a:p>
            <a:fld id="{5444D61A-D5EF-4AD7-8CFF-82B00AE13C42}" type="slidenum">
              <a:rPr lang="en-GB" smtClean="0">
                <a:solidFill>
                  <a:prstClr val="black">
                    <a:tint val="75000"/>
                  </a:prstClr>
                </a:solidFill>
              </a:rPr>
              <a:pPr/>
              <a:t>48</a:t>
            </a:fld>
            <a:endParaRPr lang="en-GB">
              <a:solidFill>
                <a:prstClr val="black">
                  <a:tint val="75000"/>
                </a:prstClr>
              </a:solidFill>
            </a:endParaRPr>
          </a:p>
        </p:txBody>
      </p:sp>
      <p:grpSp>
        <p:nvGrpSpPr>
          <p:cNvPr id="6" name="Group 5"/>
          <p:cNvGrpSpPr/>
          <p:nvPr/>
        </p:nvGrpSpPr>
        <p:grpSpPr>
          <a:xfrm>
            <a:off x="-1263039" y="979282"/>
            <a:ext cx="8287460" cy="5524974"/>
            <a:chOff x="-1263039" y="979282"/>
            <a:chExt cx="8287460" cy="5524974"/>
          </a:xfrm>
        </p:grpSpPr>
        <p:sp>
          <p:nvSpPr>
            <p:cNvPr id="75" name="Flowchart: Connector 74"/>
            <p:cNvSpPr>
              <a:spLocks noChangeAspect="1"/>
            </p:cNvSpPr>
            <p:nvPr/>
          </p:nvSpPr>
          <p:spPr>
            <a:xfrm>
              <a:off x="631904" y="1451152"/>
              <a:ext cx="4581235" cy="4581235"/>
            </a:xfrm>
            <a:prstGeom prst="flowChartConnector">
              <a:avLst/>
            </a:prstGeom>
            <a:solidFill>
              <a:srgbClr val="EA7023"/>
            </a:solidFill>
            <a:ln w="165100">
              <a:solidFill>
                <a:srgbClr val="9848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graphicFrame>
          <p:nvGraphicFramePr>
            <p:cNvPr id="71" name="Diagram 70"/>
            <p:cNvGraphicFramePr>
              <a:graphicFrameLocks noChangeAspect="1"/>
            </p:cNvGraphicFramePr>
            <p:nvPr>
              <p:extLst/>
            </p:nvPr>
          </p:nvGraphicFramePr>
          <p:xfrm>
            <a:off x="-1263039" y="979282"/>
            <a:ext cx="8287460" cy="5524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0" name="Group 69"/>
            <p:cNvGrpSpPr>
              <a:grpSpLocks noChangeAspect="1"/>
            </p:cNvGrpSpPr>
            <p:nvPr/>
          </p:nvGrpSpPr>
          <p:grpSpPr>
            <a:xfrm>
              <a:off x="849841" y="2019182"/>
              <a:ext cx="3795270" cy="3628002"/>
              <a:chOff x="4694486" y="909481"/>
              <a:chExt cx="3995020" cy="3818950"/>
            </a:xfrm>
          </p:grpSpPr>
          <p:sp>
            <p:nvSpPr>
              <p:cNvPr id="16" name="Flowchart: Connector 15"/>
              <p:cNvSpPr>
                <a:spLocks noChangeAspect="1"/>
              </p:cNvSpPr>
              <p:nvPr/>
            </p:nvSpPr>
            <p:spPr>
              <a:xfrm>
                <a:off x="5063005" y="909481"/>
                <a:ext cx="3626501" cy="3626501"/>
              </a:xfrm>
              <a:prstGeom prst="flowChartConnector">
                <a:avLst/>
              </a:prstGeom>
              <a:solidFill>
                <a:schemeClr val="bg2">
                  <a:lumMod val="75000"/>
                </a:schemeClr>
              </a:solidFill>
              <a:ln w="44450">
                <a:solidFill>
                  <a:srgbClr val="5A69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1" name="Flowchart: Connector 10"/>
              <p:cNvSpPr>
                <a:spLocks noChangeAspect="1"/>
              </p:cNvSpPr>
              <p:nvPr/>
            </p:nvSpPr>
            <p:spPr>
              <a:xfrm>
                <a:off x="5266756" y="1219813"/>
                <a:ext cx="2148727" cy="2148727"/>
              </a:xfrm>
              <a:prstGeom prst="flowChartConnector">
                <a:avLst/>
              </a:prstGeom>
              <a:gradFill>
                <a:gsLst>
                  <a:gs pos="17000">
                    <a:srgbClr val="006CC2">
                      <a:lumMod val="76000"/>
                    </a:srgbClr>
                  </a:gs>
                  <a:gs pos="13000">
                    <a:schemeClr val="accent1">
                      <a:lumMod val="0"/>
                      <a:lumOff val="100000"/>
                    </a:schemeClr>
                  </a:gs>
                  <a:gs pos="15000">
                    <a:srgbClr val="217FCA"/>
                  </a:gs>
                  <a:gs pos="96000">
                    <a:schemeClr val="bg1"/>
                  </a:gs>
                </a:gsLst>
                <a:lin ang="27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25" name="Flowchart: Connector 24"/>
              <p:cNvSpPr>
                <a:spLocks noChangeAspect="1"/>
              </p:cNvSpPr>
              <p:nvPr/>
            </p:nvSpPr>
            <p:spPr>
              <a:xfrm>
                <a:off x="6380928" y="1239451"/>
                <a:ext cx="2139613" cy="2139613"/>
              </a:xfrm>
              <a:prstGeom prst="flowChartConnector">
                <a:avLst/>
              </a:prstGeom>
              <a:gradFill flip="none" rotWithShape="1">
                <a:gsLst>
                  <a:gs pos="17000">
                    <a:srgbClr val="566620">
                      <a:alpha val="62000"/>
                      <a:lumMod val="80000"/>
                    </a:srgbClr>
                  </a:gs>
                  <a:gs pos="12000">
                    <a:schemeClr val="accent1">
                      <a:lumMod val="0"/>
                      <a:lumOff val="100000"/>
                    </a:schemeClr>
                  </a:gs>
                  <a:gs pos="100000">
                    <a:schemeClr val="bg1"/>
                  </a:gs>
                </a:gsLst>
                <a:lin ang="810000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26" name="Flowchart: Connector 25"/>
              <p:cNvSpPr>
                <a:spLocks noChangeAspect="1"/>
              </p:cNvSpPr>
              <p:nvPr/>
            </p:nvSpPr>
            <p:spPr>
              <a:xfrm>
                <a:off x="5831567" y="2340162"/>
                <a:ext cx="2114305" cy="2114305"/>
              </a:xfrm>
              <a:prstGeom prst="flowChartConnector">
                <a:avLst/>
              </a:prstGeom>
              <a:gradFill flip="none" rotWithShape="1">
                <a:gsLst>
                  <a:gs pos="12000">
                    <a:srgbClr val="372148">
                      <a:lumMod val="100000"/>
                      <a:alpha val="32000"/>
                    </a:srgbClr>
                  </a:gs>
                  <a:gs pos="0">
                    <a:schemeClr val="accent1">
                      <a:lumMod val="0"/>
                      <a:lumOff val="100000"/>
                    </a:schemeClr>
                  </a:gs>
                  <a:gs pos="84000">
                    <a:schemeClr val="accent1">
                      <a:lumMod val="100000"/>
                    </a:schemeClr>
                  </a:gs>
                </a:gsLst>
                <a:lin ang="13500000" scaled="0"/>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38" name="TextBox 37"/>
              <p:cNvSpPr txBox="1"/>
              <p:nvPr/>
            </p:nvSpPr>
            <p:spPr>
              <a:xfrm>
                <a:off x="6500867" y="1868777"/>
                <a:ext cx="860812" cy="276999"/>
              </a:xfrm>
              <a:prstGeom prst="rect">
                <a:avLst/>
              </a:prstGeom>
              <a:noFill/>
            </p:spPr>
            <p:txBody>
              <a:bodyPr wrap="none" lIns="0" rIns="0" rtlCol="0">
                <a:spAutoFit/>
              </a:bodyPr>
              <a:lstStyle/>
              <a:p>
                <a:pPr algn="ctr" fontAlgn="auto">
                  <a:spcBef>
                    <a:spcPts val="0"/>
                  </a:spcBef>
                  <a:spcAft>
                    <a:spcPts val="0"/>
                  </a:spcAft>
                </a:pPr>
                <a:r>
                  <a:rPr lang="en-US" sz="1200" b="1" dirty="0" smtClean="0">
                    <a:solidFill>
                      <a:srgbClr val="FFFF00"/>
                    </a:solidFill>
                    <a:latin typeface="Arial"/>
                    <a:cs typeface="+mn-cs"/>
                  </a:rPr>
                  <a:t>RESEARCH</a:t>
                </a:r>
                <a:endParaRPr lang="en-US" sz="1200" b="1" dirty="0">
                  <a:solidFill>
                    <a:srgbClr val="FFFF00"/>
                  </a:solidFill>
                  <a:latin typeface="Arial"/>
                  <a:cs typeface="+mn-cs"/>
                </a:endParaRPr>
              </a:p>
            </p:txBody>
          </p:sp>
          <p:sp>
            <p:nvSpPr>
              <p:cNvPr id="39" name="TextBox 38"/>
              <p:cNvSpPr txBox="1"/>
              <p:nvPr/>
            </p:nvSpPr>
            <p:spPr>
              <a:xfrm>
                <a:off x="7542205" y="1983649"/>
                <a:ext cx="865943" cy="461665"/>
              </a:xfrm>
              <a:prstGeom prst="rect">
                <a:avLst/>
              </a:prstGeom>
              <a:noFill/>
            </p:spPr>
            <p:txBody>
              <a:bodyPr wrap="none" lIns="0" rIns="0" rtlCol="0">
                <a:spAutoFit/>
              </a:bodyPr>
              <a:lstStyle/>
              <a:p>
                <a:pPr algn="ctr" fontAlgn="auto">
                  <a:spcBef>
                    <a:spcPts val="0"/>
                  </a:spcBef>
                  <a:spcAft>
                    <a:spcPts val="0"/>
                  </a:spcAft>
                </a:pPr>
                <a:r>
                  <a:rPr lang="en-US" sz="1200" b="1" dirty="0" smtClean="0">
                    <a:solidFill>
                      <a:srgbClr val="FFFF00"/>
                    </a:solidFill>
                    <a:latin typeface="Arial"/>
                    <a:cs typeface="+mn-cs"/>
                  </a:rPr>
                  <a:t>DATA </a:t>
                </a:r>
              </a:p>
              <a:p>
                <a:pPr algn="ctr" fontAlgn="auto">
                  <a:spcBef>
                    <a:spcPts val="0"/>
                  </a:spcBef>
                  <a:spcAft>
                    <a:spcPts val="0"/>
                  </a:spcAft>
                </a:pPr>
                <a:r>
                  <a:rPr lang="en-US" sz="1200" b="1" dirty="0" smtClean="0">
                    <a:solidFill>
                      <a:srgbClr val="FFFF00"/>
                    </a:solidFill>
                    <a:latin typeface="Arial"/>
                    <a:cs typeface="+mn-cs"/>
                  </a:rPr>
                  <a:t>ANALYTICS</a:t>
                </a:r>
              </a:p>
            </p:txBody>
          </p:sp>
          <p:sp>
            <p:nvSpPr>
              <p:cNvPr id="40" name="TextBox 39"/>
              <p:cNvSpPr txBox="1"/>
              <p:nvPr/>
            </p:nvSpPr>
            <p:spPr>
              <a:xfrm>
                <a:off x="6832222" y="2975208"/>
                <a:ext cx="1084488" cy="291578"/>
              </a:xfrm>
              <a:prstGeom prst="rect">
                <a:avLst/>
              </a:prstGeom>
              <a:noFill/>
            </p:spPr>
            <p:txBody>
              <a:bodyPr wrap="square" lIns="0" rIns="0" rtlCol="0">
                <a:spAutoFit/>
              </a:bodyPr>
              <a:lstStyle/>
              <a:p>
                <a:pPr algn="ctr" fontAlgn="auto">
                  <a:spcBef>
                    <a:spcPts val="0"/>
                  </a:spcBef>
                  <a:spcAft>
                    <a:spcPts val="0"/>
                  </a:spcAft>
                </a:pPr>
                <a:r>
                  <a:rPr lang="en-US" sz="1200" b="1" dirty="0" smtClean="0">
                    <a:solidFill>
                      <a:srgbClr val="FFFF00"/>
                    </a:solidFill>
                    <a:latin typeface="Arial"/>
                    <a:cs typeface="+mn-cs"/>
                  </a:rPr>
                  <a:t>ALGORITHMS</a:t>
                </a:r>
                <a:endParaRPr lang="en-US" sz="1200" b="1" dirty="0">
                  <a:solidFill>
                    <a:srgbClr val="FFFF00"/>
                  </a:solidFill>
                  <a:latin typeface="Arial"/>
                  <a:cs typeface="+mn-cs"/>
                </a:endParaRPr>
              </a:p>
            </p:txBody>
          </p:sp>
          <p:sp>
            <p:nvSpPr>
              <p:cNvPr id="41" name="TextBox 40"/>
              <p:cNvSpPr txBox="1"/>
              <p:nvPr/>
            </p:nvSpPr>
            <p:spPr>
              <a:xfrm>
                <a:off x="5950220" y="2913566"/>
                <a:ext cx="763349" cy="461665"/>
              </a:xfrm>
              <a:prstGeom prst="rect">
                <a:avLst/>
              </a:prstGeom>
              <a:noFill/>
            </p:spPr>
            <p:txBody>
              <a:bodyPr wrap="none" lIns="0" rIns="0" rtlCol="0">
                <a:spAutoFit/>
              </a:bodyPr>
              <a:lstStyle/>
              <a:p>
                <a:pPr algn="ctr" fontAlgn="auto">
                  <a:spcBef>
                    <a:spcPts val="0"/>
                  </a:spcBef>
                  <a:spcAft>
                    <a:spcPts val="0"/>
                  </a:spcAft>
                </a:pPr>
                <a:r>
                  <a:rPr lang="en-US" sz="1200" b="1" dirty="0" smtClean="0">
                    <a:solidFill>
                      <a:srgbClr val="FFFF00"/>
                    </a:solidFill>
                    <a:latin typeface="Arial"/>
                    <a:cs typeface="+mn-cs"/>
                  </a:rPr>
                  <a:t>ANALYTIC</a:t>
                </a:r>
              </a:p>
              <a:p>
                <a:pPr algn="ctr" fontAlgn="auto">
                  <a:spcBef>
                    <a:spcPts val="0"/>
                  </a:spcBef>
                  <a:spcAft>
                    <a:spcPts val="0"/>
                  </a:spcAft>
                </a:pPr>
                <a:r>
                  <a:rPr lang="en-US" sz="1200" b="1" dirty="0" smtClean="0">
                    <a:solidFill>
                      <a:srgbClr val="FFFF00"/>
                    </a:solidFill>
                    <a:latin typeface="Arial"/>
                    <a:cs typeface="+mn-cs"/>
                  </a:rPr>
                  <a:t>SYSTEMS</a:t>
                </a:r>
                <a:endParaRPr lang="en-US" sz="1200" b="1" dirty="0">
                  <a:solidFill>
                    <a:srgbClr val="FFFF00"/>
                  </a:solidFill>
                  <a:latin typeface="Arial"/>
                  <a:cs typeface="+mn-cs"/>
                </a:endParaRPr>
              </a:p>
            </p:txBody>
          </p:sp>
          <p:sp>
            <p:nvSpPr>
              <p:cNvPr id="42" name="TextBox 41"/>
              <p:cNvSpPr txBox="1"/>
              <p:nvPr/>
            </p:nvSpPr>
            <p:spPr>
              <a:xfrm>
                <a:off x="6336802" y="3641486"/>
                <a:ext cx="1187826" cy="461665"/>
              </a:xfrm>
              <a:prstGeom prst="rect">
                <a:avLst/>
              </a:prstGeom>
              <a:noFill/>
            </p:spPr>
            <p:txBody>
              <a:bodyPr wrap="none" lIns="0" rIns="0" rtlCol="0">
                <a:spAutoFit/>
              </a:bodyPr>
              <a:lstStyle/>
              <a:p>
                <a:pPr algn="ctr" fontAlgn="auto">
                  <a:spcBef>
                    <a:spcPts val="0"/>
                  </a:spcBef>
                  <a:spcAft>
                    <a:spcPts val="0"/>
                  </a:spcAft>
                </a:pPr>
                <a:r>
                  <a:rPr lang="en-US" sz="1200" b="1" dirty="0" smtClean="0">
                    <a:solidFill>
                      <a:srgbClr val="FFFF00"/>
                    </a:solidFill>
                    <a:latin typeface="Arial"/>
                    <a:cs typeface="+mn-cs"/>
                  </a:rPr>
                  <a:t>ENGINEERING</a:t>
                </a:r>
              </a:p>
              <a:p>
                <a:pPr algn="ctr" fontAlgn="auto">
                  <a:spcBef>
                    <a:spcPts val="0"/>
                  </a:spcBef>
                  <a:spcAft>
                    <a:spcPts val="0"/>
                  </a:spcAft>
                </a:pPr>
                <a:r>
                  <a:rPr lang="en-US" sz="1200" b="1" dirty="0" smtClean="0">
                    <a:solidFill>
                      <a:srgbClr val="FFFF00"/>
                    </a:solidFill>
                    <a:latin typeface="Arial"/>
                    <a:cs typeface="+mn-cs"/>
                  </a:rPr>
                  <a:t>COMPETENCES</a:t>
                </a:r>
                <a:endParaRPr lang="en-US" sz="1200" b="1" dirty="0">
                  <a:solidFill>
                    <a:srgbClr val="FFFF00"/>
                  </a:solidFill>
                  <a:latin typeface="Arial"/>
                  <a:cs typeface="+mn-cs"/>
                </a:endParaRPr>
              </a:p>
            </p:txBody>
          </p:sp>
          <p:sp>
            <p:nvSpPr>
              <p:cNvPr id="43" name="TextBox 42"/>
              <p:cNvSpPr txBox="1"/>
              <p:nvPr/>
            </p:nvSpPr>
            <p:spPr>
              <a:xfrm>
                <a:off x="5374783" y="1973438"/>
                <a:ext cx="864019" cy="461665"/>
              </a:xfrm>
              <a:prstGeom prst="rect">
                <a:avLst/>
              </a:prstGeom>
              <a:noFill/>
            </p:spPr>
            <p:txBody>
              <a:bodyPr wrap="none" lIns="0" rIns="0" rtlCol="0">
                <a:spAutoFit/>
              </a:bodyPr>
              <a:lstStyle/>
              <a:p>
                <a:pPr algn="ctr" fontAlgn="auto">
                  <a:spcBef>
                    <a:spcPts val="0"/>
                  </a:spcBef>
                  <a:spcAft>
                    <a:spcPts val="0"/>
                  </a:spcAft>
                </a:pPr>
                <a:r>
                  <a:rPr lang="en-US" sz="1200" b="1" dirty="0" smtClean="0">
                    <a:solidFill>
                      <a:srgbClr val="FFFF00"/>
                    </a:solidFill>
                    <a:latin typeface="Arial"/>
                    <a:cs typeface="+mn-cs"/>
                  </a:rPr>
                  <a:t>DOMAIN</a:t>
                </a:r>
              </a:p>
              <a:p>
                <a:pPr algn="ctr" fontAlgn="auto">
                  <a:spcBef>
                    <a:spcPts val="0"/>
                  </a:spcBef>
                  <a:spcAft>
                    <a:spcPts val="0"/>
                  </a:spcAft>
                </a:pPr>
                <a:r>
                  <a:rPr lang="en-US" sz="1200" b="1" dirty="0" smtClean="0">
                    <a:solidFill>
                      <a:srgbClr val="FFFF00"/>
                    </a:solidFill>
                    <a:latin typeface="Arial"/>
                    <a:cs typeface="+mn-cs"/>
                  </a:rPr>
                  <a:t>EXPERTISE</a:t>
                </a:r>
                <a:endParaRPr lang="en-US" sz="1200" b="1" dirty="0">
                  <a:solidFill>
                    <a:srgbClr val="FFFF00"/>
                  </a:solidFill>
                  <a:latin typeface="Arial"/>
                  <a:cs typeface="+mn-cs"/>
                </a:endParaRPr>
              </a:p>
            </p:txBody>
          </p:sp>
          <p:sp>
            <p:nvSpPr>
              <p:cNvPr id="44" name="TextBox 43"/>
              <p:cNvSpPr txBox="1"/>
              <p:nvPr/>
            </p:nvSpPr>
            <p:spPr>
              <a:xfrm>
                <a:off x="6338327" y="2083072"/>
                <a:ext cx="1138976" cy="696547"/>
              </a:xfrm>
              <a:prstGeom prst="rect">
                <a:avLst/>
              </a:prstGeom>
              <a:noFill/>
            </p:spPr>
            <p:txBody>
              <a:bodyPr wrap="none" lIns="0" rIns="0" rtlCol="0">
                <a:spAutoFit/>
              </a:bodyPr>
              <a:lstStyle/>
              <a:p>
                <a:pPr algn="ctr" fontAlgn="auto">
                  <a:spcBef>
                    <a:spcPts val="0"/>
                  </a:spcBef>
                  <a:spcAft>
                    <a:spcPts val="0"/>
                  </a:spcAft>
                </a:pPr>
                <a:r>
                  <a:rPr lang="en-US" b="1" dirty="0" smtClean="0">
                    <a:solidFill>
                      <a:srgbClr val="FA2A00"/>
                    </a:solidFill>
                    <a:latin typeface="Arial"/>
                    <a:cs typeface="+mn-cs"/>
                  </a:rPr>
                  <a:t>DATA </a:t>
                </a:r>
              </a:p>
              <a:p>
                <a:pPr algn="ctr" fontAlgn="auto">
                  <a:spcBef>
                    <a:spcPts val="0"/>
                  </a:spcBef>
                  <a:spcAft>
                    <a:spcPts val="0"/>
                  </a:spcAft>
                </a:pPr>
                <a:r>
                  <a:rPr lang="en-US" sz="1900" b="1" dirty="0" smtClean="0">
                    <a:solidFill>
                      <a:srgbClr val="FA2A00"/>
                    </a:solidFill>
                    <a:latin typeface="Arial"/>
                    <a:cs typeface="+mn-cs"/>
                  </a:rPr>
                  <a:t>SCIENCE</a:t>
                </a:r>
                <a:endParaRPr lang="en-US" sz="1900" b="1" dirty="0">
                  <a:solidFill>
                    <a:srgbClr val="FA2A00"/>
                  </a:solidFill>
                  <a:latin typeface="Arial"/>
                  <a:cs typeface="+mn-cs"/>
                </a:endParaRPr>
              </a:p>
            </p:txBody>
          </p:sp>
          <p:sp>
            <p:nvSpPr>
              <p:cNvPr id="64" name="Arc 63"/>
              <p:cNvSpPr/>
              <p:nvPr/>
            </p:nvSpPr>
            <p:spPr>
              <a:xfrm rot="4363775">
                <a:off x="7192579" y="2559847"/>
                <a:ext cx="1168963" cy="1159867"/>
              </a:xfrm>
              <a:prstGeom prst="arc">
                <a:avLst/>
              </a:prstGeom>
              <a:ln w="44450" cmpd="sng">
                <a:solidFill>
                  <a:srgbClr val="5A6928"/>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a:solidFill>
                    <a:prstClr val="black"/>
                  </a:solidFill>
                </a:endParaRPr>
              </a:p>
            </p:txBody>
          </p:sp>
          <p:sp>
            <p:nvSpPr>
              <p:cNvPr id="65" name="Arc 64"/>
              <p:cNvSpPr/>
              <p:nvPr/>
            </p:nvSpPr>
            <p:spPr>
              <a:xfrm rot="11994163">
                <a:off x="5483770" y="2693832"/>
                <a:ext cx="1168963" cy="1159867"/>
              </a:xfrm>
              <a:prstGeom prst="arc">
                <a:avLst/>
              </a:prstGeom>
              <a:ln w="44450" cmpd="sng">
                <a:solidFill>
                  <a:srgbClr val="5A6928"/>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a:solidFill>
                    <a:prstClr val="black"/>
                  </a:solidFill>
                </a:endParaRPr>
              </a:p>
            </p:txBody>
          </p:sp>
          <p:sp>
            <p:nvSpPr>
              <p:cNvPr id="66" name="Arc 65"/>
              <p:cNvSpPr/>
              <p:nvPr/>
            </p:nvSpPr>
            <p:spPr>
              <a:xfrm rot="19038225">
                <a:off x="6369749" y="1055713"/>
                <a:ext cx="1168963" cy="1159867"/>
              </a:xfrm>
              <a:prstGeom prst="arc">
                <a:avLst/>
              </a:prstGeom>
              <a:ln w="44450" cmpd="sng">
                <a:solidFill>
                  <a:srgbClr val="5A6928"/>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a:solidFill>
                    <a:prstClr val="black"/>
                  </a:solidFill>
                </a:endParaRPr>
              </a:p>
            </p:txBody>
          </p:sp>
          <p:sp>
            <p:nvSpPr>
              <p:cNvPr id="67" name="TextBox 66"/>
              <p:cNvSpPr txBox="1"/>
              <p:nvPr/>
            </p:nvSpPr>
            <p:spPr>
              <a:xfrm>
                <a:off x="4694486" y="4210070"/>
                <a:ext cx="1435093" cy="518361"/>
              </a:xfrm>
              <a:prstGeom prst="rect">
                <a:avLst/>
              </a:prstGeom>
              <a:solidFill>
                <a:srgbClr val="C4BD97"/>
              </a:solidFill>
              <a:ln w="12700">
                <a:solidFill>
                  <a:schemeClr val="accent3">
                    <a:lumMod val="75000"/>
                  </a:schemeClr>
                </a:solidFill>
              </a:ln>
            </p:spPr>
            <p:txBody>
              <a:bodyPr wrap="square" lIns="36000" tIns="0" rIns="0" bIns="0" rtlCol="0">
                <a:spAutoFit/>
              </a:bodyPr>
              <a:lstStyle/>
              <a:p>
                <a:pPr fontAlgn="auto">
                  <a:spcBef>
                    <a:spcPts val="0"/>
                  </a:spcBef>
                  <a:spcAft>
                    <a:spcPts val="0"/>
                  </a:spcAft>
                </a:pPr>
                <a:r>
                  <a:rPr lang="en-US" sz="1600" b="1" dirty="0" smtClean="0">
                    <a:solidFill>
                      <a:srgbClr val="EEECE1">
                        <a:lumMod val="25000"/>
                      </a:srgbClr>
                    </a:solidFill>
                    <a:latin typeface="Arial"/>
                    <a:cs typeface="+mn-cs"/>
                  </a:rPr>
                  <a:t>Data </a:t>
                </a:r>
              </a:p>
              <a:p>
                <a:pPr fontAlgn="auto">
                  <a:spcBef>
                    <a:spcPts val="0"/>
                  </a:spcBef>
                  <a:spcAft>
                    <a:spcPts val="0"/>
                  </a:spcAft>
                </a:pPr>
                <a:r>
                  <a:rPr lang="en-US" sz="1600" b="1" dirty="0" smtClean="0">
                    <a:solidFill>
                      <a:srgbClr val="EEECE1">
                        <a:lumMod val="25000"/>
                      </a:srgbClr>
                    </a:solidFill>
                    <a:latin typeface="Arial"/>
                    <a:cs typeface="+mn-cs"/>
                  </a:rPr>
                  <a:t>Management</a:t>
                </a:r>
                <a:endParaRPr lang="en-US" sz="1600" b="1" dirty="0">
                  <a:solidFill>
                    <a:srgbClr val="EEECE1">
                      <a:lumMod val="25000"/>
                    </a:srgbClr>
                  </a:solidFill>
                  <a:latin typeface="Arial"/>
                  <a:cs typeface="+mn-cs"/>
                </a:endParaRPr>
              </a:p>
            </p:txBody>
          </p:sp>
        </p:grpSp>
        <p:sp>
          <p:nvSpPr>
            <p:cNvPr id="77" name="TextBox 76"/>
            <p:cNvSpPr txBox="1"/>
            <p:nvPr/>
          </p:nvSpPr>
          <p:spPr>
            <a:xfrm>
              <a:off x="5085927" y="5813732"/>
              <a:ext cx="1184723" cy="492443"/>
            </a:xfrm>
            <a:prstGeom prst="rect">
              <a:avLst/>
            </a:prstGeom>
            <a:solidFill>
              <a:schemeClr val="accent1">
                <a:lumMod val="40000"/>
                <a:lumOff val="60000"/>
              </a:schemeClr>
            </a:solidFill>
            <a:ln w="28575">
              <a:solidFill>
                <a:srgbClr val="4F81BD"/>
              </a:solidFill>
            </a:ln>
          </p:spPr>
          <p:txBody>
            <a:bodyPr wrap="square" lIns="36000" tIns="0" rIns="0" bIns="0" rtlCol="0">
              <a:spAutoFit/>
            </a:bodyPr>
            <a:lstStyle/>
            <a:p>
              <a:pPr fontAlgn="auto">
                <a:spcBef>
                  <a:spcPts val="0"/>
                </a:spcBef>
                <a:spcAft>
                  <a:spcPts val="0"/>
                </a:spcAft>
              </a:pPr>
              <a:r>
                <a:rPr lang="en-US" sz="1600" b="1" dirty="0" smtClean="0">
                  <a:solidFill>
                    <a:srgbClr val="002060"/>
                  </a:solidFill>
                  <a:latin typeface="Arial"/>
                  <a:cs typeface="+mn-cs"/>
                </a:rPr>
                <a:t>Scientific </a:t>
              </a:r>
            </a:p>
            <a:p>
              <a:pPr fontAlgn="auto">
                <a:spcBef>
                  <a:spcPts val="0"/>
                </a:spcBef>
                <a:spcAft>
                  <a:spcPts val="0"/>
                </a:spcAft>
              </a:pPr>
              <a:r>
                <a:rPr lang="en-US" sz="1600" b="1" dirty="0" smtClean="0">
                  <a:solidFill>
                    <a:srgbClr val="002060"/>
                  </a:solidFill>
                  <a:latin typeface="Arial"/>
                  <a:cs typeface="+mn-cs"/>
                </a:rPr>
                <a:t>Methods</a:t>
              </a:r>
              <a:endParaRPr lang="en-US" sz="1600" b="1" dirty="0">
                <a:solidFill>
                  <a:srgbClr val="002060"/>
                </a:solidFill>
                <a:latin typeface="Arial"/>
                <a:cs typeface="+mn-cs"/>
              </a:endParaRPr>
            </a:p>
          </p:txBody>
        </p:sp>
        <p:sp>
          <p:nvSpPr>
            <p:cNvPr id="78" name="TextBox 77"/>
            <p:cNvSpPr txBox="1"/>
            <p:nvPr/>
          </p:nvSpPr>
          <p:spPr>
            <a:xfrm>
              <a:off x="4184414" y="5086861"/>
              <a:ext cx="2057449" cy="492443"/>
            </a:xfrm>
            <a:prstGeom prst="rect">
              <a:avLst/>
            </a:prstGeom>
            <a:solidFill>
              <a:schemeClr val="accent6">
                <a:lumMod val="60000"/>
                <a:lumOff val="40000"/>
              </a:schemeClr>
            </a:solidFill>
            <a:ln w="19050">
              <a:solidFill>
                <a:schemeClr val="accent6">
                  <a:lumMod val="50000"/>
                </a:schemeClr>
              </a:solidFill>
            </a:ln>
          </p:spPr>
          <p:txBody>
            <a:bodyPr wrap="square" lIns="36000" tIns="0" rIns="0" bIns="0" rtlCol="0">
              <a:spAutoFit/>
            </a:bodyPr>
            <a:lstStyle/>
            <a:p>
              <a:pPr fontAlgn="auto">
                <a:spcBef>
                  <a:spcPts val="0"/>
                </a:spcBef>
                <a:spcAft>
                  <a:spcPts val="0"/>
                </a:spcAft>
              </a:pPr>
              <a:r>
                <a:rPr lang="en-US" sz="1600" b="1" dirty="0" smtClean="0">
                  <a:solidFill>
                    <a:srgbClr val="F79646">
                      <a:lumMod val="50000"/>
                    </a:srgbClr>
                  </a:solidFill>
                  <a:latin typeface="Arial"/>
                  <a:cs typeface="+mn-cs"/>
                </a:rPr>
                <a:t>Business Process</a:t>
              </a:r>
            </a:p>
            <a:p>
              <a:pPr fontAlgn="auto">
                <a:spcBef>
                  <a:spcPts val="0"/>
                </a:spcBef>
                <a:spcAft>
                  <a:spcPts val="0"/>
                </a:spcAft>
              </a:pPr>
              <a:r>
                <a:rPr lang="en-US" sz="1600" b="1" dirty="0" smtClean="0">
                  <a:solidFill>
                    <a:srgbClr val="F79646">
                      <a:lumMod val="50000"/>
                    </a:srgbClr>
                  </a:solidFill>
                  <a:latin typeface="Arial"/>
                  <a:cs typeface="+mn-cs"/>
                </a:rPr>
                <a:t>Management</a:t>
              </a:r>
              <a:endParaRPr lang="en-US" sz="1600" b="1" dirty="0">
                <a:solidFill>
                  <a:srgbClr val="F79646">
                    <a:lumMod val="50000"/>
                  </a:srgbClr>
                </a:solidFill>
                <a:latin typeface="Arial"/>
                <a:cs typeface="+mn-cs"/>
              </a:endParaRPr>
            </a:p>
          </p:txBody>
        </p:sp>
        <p:sp>
          <p:nvSpPr>
            <p:cNvPr id="79" name="Arc 78"/>
            <p:cNvSpPr/>
            <p:nvPr/>
          </p:nvSpPr>
          <p:spPr>
            <a:xfrm flipH="1" flipV="1">
              <a:off x="4668792" y="5041361"/>
              <a:ext cx="776986" cy="1075126"/>
            </a:xfrm>
            <a:prstGeom prst="arc">
              <a:avLst>
                <a:gd name="adj1" fmla="val 16157941"/>
                <a:gd name="adj2" fmla="val 0"/>
              </a:avLst>
            </a:prstGeom>
            <a:ln w="44450" cmpd="sng">
              <a:gradFill flip="none" rotWithShape="1">
                <a:gsLst>
                  <a:gs pos="0">
                    <a:schemeClr val="accent6">
                      <a:lumMod val="50000"/>
                    </a:schemeClr>
                  </a:gs>
                  <a:gs pos="70000">
                    <a:schemeClr val="accent1">
                      <a:lumMod val="45000"/>
                      <a:lumOff val="55000"/>
                    </a:schemeClr>
                  </a:gs>
                  <a:gs pos="83000">
                    <a:schemeClr val="accent1">
                      <a:lumMod val="45000"/>
                      <a:lumOff val="55000"/>
                    </a:schemeClr>
                  </a:gs>
                  <a:gs pos="100000">
                    <a:schemeClr val="accent1">
                      <a:lumMod val="30000"/>
                      <a:lumOff val="70000"/>
                    </a:schemeClr>
                  </a:gs>
                </a:gsLst>
                <a:lin ang="13500000" scaled="1"/>
                <a:tileRect/>
              </a:gra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a:solidFill>
                  <a:prstClr val="black"/>
                </a:solidFill>
              </a:endParaRPr>
            </a:p>
          </p:txBody>
        </p:sp>
        <p:sp>
          <p:nvSpPr>
            <p:cNvPr id="31" name="Arc 30"/>
            <p:cNvSpPr/>
            <p:nvPr/>
          </p:nvSpPr>
          <p:spPr>
            <a:xfrm rot="12929692" flipH="1" flipV="1">
              <a:off x="5486864" y="5296848"/>
              <a:ext cx="905794" cy="1075126"/>
            </a:xfrm>
            <a:prstGeom prst="arc">
              <a:avLst>
                <a:gd name="adj1" fmla="val 16157941"/>
                <a:gd name="adj2" fmla="val 0"/>
              </a:avLst>
            </a:prstGeom>
            <a:ln w="44450" cmpd="sng">
              <a:gradFill flip="none" rotWithShape="1">
                <a:gsLst>
                  <a:gs pos="0">
                    <a:schemeClr val="accent6">
                      <a:lumMod val="50000"/>
                    </a:schemeClr>
                  </a:gs>
                  <a:gs pos="70000">
                    <a:schemeClr val="accent1">
                      <a:lumMod val="45000"/>
                      <a:lumOff val="55000"/>
                    </a:schemeClr>
                  </a:gs>
                  <a:gs pos="83000">
                    <a:schemeClr val="accent1">
                      <a:lumMod val="45000"/>
                      <a:lumOff val="55000"/>
                    </a:schemeClr>
                  </a:gs>
                  <a:gs pos="100000">
                    <a:schemeClr val="accent1">
                      <a:lumMod val="30000"/>
                      <a:lumOff val="70000"/>
                    </a:schemeClr>
                  </a:gs>
                </a:gsLst>
                <a:lin ang="13500000" scaled="1"/>
                <a:tileRect/>
              </a:gra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a:solidFill>
                  <a:prstClr val="black"/>
                </a:solidFill>
              </a:endParaRPr>
            </a:p>
          </p:txBody>
        </p:sp>
      </p:grpSp>
    </p:spTree>
    <p:extLst>
      <p:ext uri="{BB962C8B-B14F-4D97-AF65-F5344CB8AC3E}">
        <p14:creationId xmlns:p14="http://schemas.microsoft.com/office/powerpoint/2010/main" val="112173858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Identified Data Science Competence Groups  </a:t>
            </a:r>
            <a:endParaRPr lang="en-US" dirty="0"/>
          </a:p>
        </p:txBody>
      </p:sp>
      <p:graphicFrame>
        <p:nvGraphicFramePr>
          <p:cNvPr id="8" name="Content Placeholder 7"/>
          <p:cNvGraphicFramePr>
            <a:graphicFrameLocks noGrp="1"/>
          </p:cNvGraphicFramePr>
          <p:nvPr>
            <p:ph idx="1"/>
            <p:extLst/>
          </p:nvPr>
        </p:nvGraphicFramePr>
        <p:xfrm>
          <a:off x="95947" y="1086880"/>
          <a:ext cx="8961482" cy="5565602"/>
        </p:xfrm>
        <a:graphic>
          <a:graphicData uri="http://schemas.openxmlformats.org/drawingml/2006/table">
            <a:tbl>
              <a:tblPr firstRow="1" bandRow="1">
                <a:tableStyleId>{5C22544A-7EE6-4342-B048-85BDC9FD1C3A}</a:tableStyleId>
              </a:tblPr>
              <a:tblGrid>
                <a:gridCol w="324427"/>
                <a:gridCol w="1436255"/>
                <a:gridCol w="1404156"/>
                <a:gridCol w="1692188"/>
                <a:gridCol w="2448272"/>
                <a:gridCol w="1656184"/>
              </a:tblGrid>
              <a:tr h="318529">
                <a:tc>
                  <a:txBody>
                    <a:bodyPr/>
                    <a:lstStyle/>
                    <a:p>
                      <a:endParaRPr lang="en-US" b="1" dirty="0">
                        <a:solidFill>
                          <a:schemeClr val="accent6">
                            <a:lumMod val="40000"/>
                            <a:lumOff val="60000"/>
                          </a:schemeClr>
                        </a:solidFill>
                      </a:endParaRPr>
                    </a:p>
                  </a:txBody>
                  <a:tcPr/>
                </a:tc>
                <a:tc>
                  <a:txBody>
                    <a:bodyPr/>
                    <a:lstStyle/>
                    <a:p>
                      <a:pPr algn="l" fontAlgn="t"/>
                      <a:r>
                        <a:rPr lang="en-US" sz="1100" b="1" i="0" u="none" strike="noStrike" dirty="0">
                          <a:solidFill>
                            <a:schemeClr val="accent6">
                              <a:lumMod val="40000"/>
                              <a:lumOff val="60000"/>
                            </a:schemeClr>
                          </a:solidFill>
                          <a:effectLst/>
                          <a:latin typeface="Calibri" panose="020F0502020204030204" pitchFamily="34" charset="0"/>
                        </a:rPr>
                        <a:t>Data </a:t>
                      </a:r>
                      <a:r>
                        <a:rPr lang="en-US" sz="1100" b="1" i="0" u="none" strike="noStrike" dirty="0" smtClean="0">
                          <a:solidFill>
                            <a:schemeClr val="accent6">
                              <a:lumMod val="40000"/>
                              <a:lumOff val="60000"/>
                            </a:schemeClr>
                          </a:solidFill>
                          <a:effectLst/>
                          <a:latin typeface="Calibri" panose="020F0502020204030204" pitchFamily="34" charset="0"/>
                        </a:rPr>
                        <a:t>Analytics (DA) </a:t>
                      </a:r>
                      <a:endParaRPr lang="en-US" sz="1100" b="1" i="0" u="none" strike="noStrike" dirty="0">
                        <a:solidFill>
                          <a:schemeClr val="accent6">
                            <a:lumMod val="40000"/>
                            <a:lumOff val="60000"/>
                          </a:schemeClr>
                        </a:solidFill>
                        <a:effectLst/>
                        <a:latin typeface="Calibri" panose="020F0502020204030204" pitchFamily="34" charset="0"/>
                      </a:endParaRPr>
                    </a:p>
                  </a:txBody>
                  <a:tcPr marL="7620" marR="7620" marT="7620" marB="0"/>
                </a:tc>
                <a:tc>
                  <a:txBody>
                    <a:bodyPr/>
                    <a:lstStyle/>
                    <a:p>
                      <a:pPr algn="l" fontAlgn="t"/>
                      <a:r>
                        <a:rPr lang="en-US" sz="1100" b="1" i="0" u="none" strike="noStrike" dirty="0">
                          <a:solidFill>
                            <a:srgbClr val="FFFF00"/>
                          </a:solidFill>
                          <a:effectLst/>
                          <a:latin typeface="Calibri" panose="020F0502020204030204" pitchFamily="34" charset="0"/>
                        </a:rPr>
                        <a:t>Data Management</a:t>
                      </a:r>
                      <a:r>
                        <a:rPr lang="en-US" sz="1100" b="1" i="0" u="none" strike="noStrike" dirty="0" smtClean="0">
                          <a:solidFill>
                            <a:srgbClr val="FFFF00"/>
                          </a:solidFill>
                          <a:effectLst/>
                          <a:latin typeface="Calibri" panose="020F0502020204030204" pitchFamily="34" charset="0"/>
                        </a:rPr>
                        <a:t>/ Curation (DM)</a:t>
                      </a:r>
                      <a:endParaRPr lang="en-US" sz="1100" b="1" i="0" u="none" strike="noStrike" dirty="0">
                        <a:solidFill>
                          <a:srgbClr val="FFFF00"/>
                        </a:solidFill>
                        <a:effectLst/>
                        <a:latin typeface="Calibri" panose="020F0502020204030204" pitchFamily="34" charset="0"/>
                      </a:endParaRPr>
                    </a:p>
                  </a:txBody>
                  <a:tcPr marL="7620" marR="7620" marT="7620" marB="0"/>
                </a:tc>
                <a:tc>
                  <a:txBody>
                    <a:bodyPr/>
                    <a:lstStyle/>
                    <a:p>
                      <a:pPr algn="l" fontAlgn="t"/>
                      <a:r>
                        <a:rPr lang="en-US" sz="1100" b="1" i="0" u="none" strike="noStrike" dirty="0">
                          <a:solidFill>
                            <a:schemeClr val="accent6">
                              <a:lumMod val="40000"/>
                              <a:lumOff val="60000"/>
                            </a:schemeClr>
                          </a:solidFill>
                          <a:effectLst/>
                          <a:latin typeface="Calibri" panose="020F0502020204030204" pitchFamily="34" charset="0"/>
                        </a:rPr>
                        <a:t>DS </a:t>
                      </a:r>
                      <a:r>
                        <a:rPr lang="en-US" sz="1100" b="1" i="0" u="none" strike="noStrike" dirty="0" smtClean="0">
                          <a:solidFill>
                            <a:schemeClr val="accent6">
                              <a:lumMod val="40000"/>
                              <a:lumOff val="60000"/>
                            </a:schemeClr>
                          </a:solidFill>
                          <a:effectLst/>
                          <a:latin typeface="Calibri" panose="020F0502020204030204" pitchFamily="34" charset="0"/>
                        </a:rPr>
                        <a:t>Engineering (DSE)</a:t>
                      </a:r>
                      <a:endParaRPr lang="en-US" sz="1100" b="1" i="0" u="none" strike="noStrike" dirty="0">
                        <a:solidFill>
                          <a:schemeClr val="accent6">
                            <a:lumMod val="40000"/>
                            <a:lumOff val="60000"/>
                          </a:schemeClr>
                        </a:solidFill>
                        <a:effectLst/>
                        <a:latin typeface="Calibri" panose="020F0502020204030204" pitchFamily="34" charset="0"/>
                      </a:endParaRPr>
                    </a:p>
                  </a:txBody>
                  <a:tcPr marL="7620" marR="7620" marT="7620" marB="0"/>
                </a:tc>
                <a:tc>
                  <a:txBody>
                    <a:bodyPr/>
                    <a:lstStyle/>
                    <a:p>
                      <a:pPr algn="l" fontAlgn="t"/>
                      <a:r>
                        <a:rPr lang="en-US" sz="1100" b="1" i="0" u="none" strike="noStrike" dirty="0" smtClean="0">
                          <a:solidFill>
                            <a:srgbClr val="FFFF00"/>
                          </a:solidFill>
                          <a:effectLst/>
                          <a:latin typeface="Calibri" panose="020F0502020204030204" pitchFamily="34" charset="0"/>
                        </a:rPr>
                        <a:t>Scientific/Research Methods (DSRM) </a:t>
                      </a:r>
                      <a:endParaRPr lang="en-US" sz="1100" b="1" i="0" u="none" strike="noStrike" dirty="0">
                        <a:solidFill>
                          <a:srgbClr val="FFFF00"/>
                        </a:solidFill>
                        <a:effectLst/>
                        <a:latin typeface="Calibri" panose="020F0502020204030204" pitchFamily="34" charset="0"/>
                      </a:endParaRPr>
                    </a:p>
                  </a:txBody>
                  <a:tcPr marL="7620" marR="7620" marT="7620" marB="0"/>
                </a:tc>
                <a:tc>
                  <a:txBody>
                    <a:bodyPr/>
                    <a:lstStyle/>
                    <a:p>
                      <a:pPr algn="l" fontAlgn="t"/>
                      <a:r>
                        <a:rPr lang="en-US" sz="1100" b="1" i="0" u="none" strike="noStrike" dirty="0">
                          <a:solidFill>
                            <a:schemeClr val="accent6">
                              <a:lumMod val="40000"/>
                              <a:lumOff val="60000"/>
                            </a:schemeClr>
                          </a:solidFill>
                          <a:effectLst/>
                          <a:latin typeface="Calibri" panose="020F0502020204030204" pitchFamily="34" charset="0"/>
                        </a:rPr>
                        <a:t>DS Domain Knowledge (including Business Apps)</a:t>
                      </a:r>
                    </a:p>
                  </a:txBody>
                  <a:tcPr marL="7620" marR="7620" marT="7620" marB="0"/>
                </a:tc>
              </a:tr>
              <a:tr h="1074400">
                <a:tc>
                  <a:txBody>
                    <a:bodyPr/>
                    <a:lstStyle/>
                    <a:p>
                      <a:r>
                        <a:rPr lang="en-US" sz="1400" dirty="0" smtClean="0"/>
                        <a:t>1</a:t>
                      </a:r>
                      <a:endParaRPr lang="en-US" sz="1400" dirty="0"/>
                    </a:p>
                  </a:txBody>
                  <a:tcPr/>
                </a:tc>
                <a:tc>
                  <a:txBody>
                    <a:bodyPr/>
                    <a:lstStyle/>
                    <a:p>
                      <a:pPr algn="l" fontAlgn="t"/>
                      <a:r>
                        <a:rPr lang="en-US" sz="1050" b="0" i="0" u="none" strike="noStrike" dirty="0">
                          <a:solidFill>
                            <a:srgbClr val="000000"/>
                          </a:solidFill>
                          <a:effectLst/>
                          <a:latin typeface="Calibri" panose="020F0502020204030204" pitchFamily="34" charset="0"/>
                        </a:rPr>
                        <a:t>Use appropriate statistical techniques on available data to deliver insights</a:t>
                      </a:r>
                    </a:p>
                  </a:txBody>
                  <a:tcPr marL="7620" marR="7620" marT="7620" marB="0"/>
                </a:tc>
                <a:tc>
                  <a:txBody>
                    <a:bodyPr/>
                    <a:lstStyle/>
                    <a:p>
                      <a:pPr algn="l" fontAlgn="t"/>
                      <a:r>
                        <a:rPr lang="en-US" sz="1100" b="1" i="0" u="none" strike="noStrike" dirty="0">
                          <a:solidFill>
                            <a:srgbClr val="C00000"/>
                          </a:solidFill>
                          <a:effectLst/>
                          <a:latin typeface="Calibri" panose="020F0502020204030204" pitchFamily="34" charset="0"/>
                        </a:rPr>
                        <a:t>Develop and implement data strategy</a:t>
                      </a:r>
                    </a:p>
                  </a:txBody>
                  <a:tcPr marL="7620" marR="7620" marT="7620" marB="0"/>
                </a:tc>
                <a:tc>
                  <a:txBody>
                    <a:bodyPr/>
                    <a:lstStyle/>
                    <a:p>
                      <a:pPr algn="l" fontAlgn="t"/>
                      <a:r>
                        <a:rPr lang="en-US" sz="1050" b="0" i="0" u="none" strike="noStrike" dirty="0">
                          <a:solidFill>
                            <a:srgbClr val="000000"/>
                          </a:solidFill>
                          <a:effectLst/>
                          <a:latin typeface="Calibri" panose="020F0502020204030204" pitchFamily="34" charset="0"/>
                        </a:rPr>
                        <a:t>Use engineering principles to research, design, or develop structures, instruments, machines, experiments, processes, systems, theories, or technologies</a:t>
                      </a:r>
                    </a:p>
                  </a:txBody>
                  <a:tcPr marL="7620" marR="7620" marT="7620" marB="0"/>
                </a:tc>
                <a:tc>
                  <a:txBody>
                    <a:bodyPr/>
                    <a:lstStyle/>
                    <a:p>
                      <a:pPr algn="l" fontAlgn="b"/>
                      <a:r>
                        <a:rPr lang="en-US" sz="1100" b="0" i="0" u="none" strike="noStrike" dirty="0">
                          <a:solidFill>
                            <a:srgbClr val="C00000"/>
                          </a:solidFill>
                          <a:effectLst/>
                          <a:latin typeface="Calibri" panose="020F0502020204030204" pitchFamily="34" charset="0"/>
                        </a:rPr>
                        <a:t>Create new understandings and capabilities by using the scientific method's hypothesis, test, and evaluation techniques; critical review; or similar engineering research and development methods</a:t>
                      </a:r>
                    </a:p>
                  </a:txBody>
                  <a:tcPr marL="7620" marR="7620" marT="7620" marB="0" anchor="b"/>
                </a:tc>
                <a:tc>
                  <a:txBody>
                    <a:bodyPr/>
                    <a:lstStyle/>
                    <a:p>
                      <a:pPr algn="l" fontAlgn="b"/>
                      <a:r>
                        <a:rPr lang="en-US" sz="1050" b="0" i="0" u="none" strike="noStrike" dirty="0">
                          <a:solidFill>
                            <a:srgbClr val="000000"/>
                          </a:solidFill>
                          <a:effectLst/>
                          <a:latin typeface="Calibri" panose="020F0502020204030204" pitchFamily="34" charset="0"/>
                        </a:rPr>
                        <a:t>Understand business and provide insight, translate unstructured business problems into an abstract mathematical framework</a:t>
                      </a:r>
                    </a:p>
                  </a:txBody>
                  <a:tcPr marL="7620" marR="7620" marT="7620" marB="0" anchor="b"/>
                </a:tc>
              </a:tr>
              <a:tr h="864096">
                <a:tc>
                  <a:txBody>
                    <a:bodyPr/>
                    <a:lstStyle/>
                    <a:p>
                      <a:r>
                        <a:rPr lang="en-US" sz="1400" dirty="0" smtClean="0"/>
                        <a:t>2</a:t>
                      </a:r>
                      <a:endParaRPr lang="en-US" sz="1400" dirty="0"/>
                    </a:p>
                  </a:txBody>
                  <a:tcPr/>
                </a:tc>
                <a:tc>
                  <a:txBody>
                    <a:bodyPr/>
                    <a:lstStyle/>
                    <a:p>
                      <a:pPr algn="l" fontAlgn="t"/>
                      <a:r>
                        <a:rPr lang="en-US" sz="1050" b="0" i="0" u="none" strike="noStrike" dirty="0">
                          <a:solidFill>
                            <a:srgbClr val="000000"/>
                          </a:solidFill>
                          <a:effectLst/>
                          <a:latin typeface="Calibri" panose="020F0502020204030204" pitchFamily="34" charset="0"/>
                        </a:rPr>
                        <a:t>Use predictive analytics to analyse big data and discover new relations</a:t>
                      </a:r>
                    </a:p>
                  </a:txBody>
                  <a:tcPr marL="7620" marR="7620" marT="7620" marB="0"/>
                </a:tc>
                <a:tc>
                  <a:txBody>
                    <a:bodyPr/>
                    <a:lstStyle/>
                    <a:p>
                      <a:pPr algn="l" fontAlgn="b"/>
                      <a:r>
                        <a:rPr lang="en-US" sz="1100" b="1" i="0" u="none" strike="noStrike" dirty="0">
                          <a:solidFill>
                            <a:srgbClr val="C00000"/>
                          </a:solidFill>
                          <a:effectLst/>
                          <a:latin typeface="Calibri" panose="020F0502020204030204" pitchFamily="34" charset="0"/>
                        </a:rPr>
                        <a:t>Develop data models including metadata </a:t>
                      </a:r>
                    </a:p>
                  </a:txBody>
                  <a:tcPr marL="7620" marR="7620" marT="7620" marB="0" anchor="b"/>
                </a:tc>
                <a:tc>
                  <a:txBody>
                    <a:bodyPr/>
                    <a:lstStyle/>
                    <a:p>
                      <a:pPr algn="l" fontAlgn="b"/>
                      <a:r>
                        <a:rPr lang="en-US" sz="1050" b="0" i="0" u="none" strike="noStrike" dirty="0">
                          <a:solidFill>
                            <a:srgbClr val="000000"/>
                          </a:solidFill>
                          <a:effectLst/>
                          <a:latin typeface="Calibri" panose="020F0502020204030204" pitchFamily="34" charset="0"/>
                        </a:rPr>
                        <a:t>Develops specialized data analysis tools to support executive decision making</a:t>
                      </a:r>
                    </a:p>
                  </a:txBody>
                  <a:tcPr marL="7620" marR="7620" marT="7620" marB="0" anchor="b"/>
                </a:tc>
                <a:tc>
                  <a:txBody>
                    <a:bodyPr/>
                    <a:lstStyle/>
                    <a:p>
                      <a:pPr algn="l" fontAlgn="b"/>
                      <a:r>
                        <a:rPr lang="en-US" sz="1100" b="0" i="0" u="none" strike="noStrike" dirty="0">
                          <a:solidFill>
                            <a:srgbClr val="C00000"/>
                          </a:solidFill>
                          <a:effectLst/>
                          <a:latin typeface="Calibri" panose="020F0502020204030204" pitchFamily="34" charset="0"/>
                        </a:rPr>
                        <a:t>Direct systematic study toward a fuller knowledge or understanding of the fundamental aspects of phenomena and of observable facts, and discovers new approaches to achieve goals</a:t>
                      </a:r>
                    </a:p>
                  </a:txBody>
                  <a:tcPr marL="7620" marR="7620" marT="7620" marB="0" anchor="b"/>
                </a:tc>
                <a:tc>
                  <a:txBody>
                    <a:bodyPr/>
                    <a:lstStyle/>
                    <a:p>
                      <a:pPr algn="l" fontAlgn="t"/>
                      <a:r>
                        <a:rPr lang="en-US" sz="1050" b="0" i="0" u="none" strike="noStrike" dirty="0">
                          <a:solidFill>
                            <a:srgbClr val="000000"/>
                          </a:solidFill>
                          <a:effectLst/>
                          <a:latin typeface="Calibri" panose="020F0502020204030204" pitchFamily="34" charset="0"/>
                        </a:rPr>
                        <a:t>Use data to improve existing services or develop new services</a:t>
                      </a:r>
                    </a:p>
                  </a:txBody>
                  <a:tcPr marL="7620" marR="7620" marT="7620" marB="0"/>
                </a:tc>
              </a:tr>
              <a:tr h="900100">
                <a:tc>
                  <a:txBody>
                    <a:bodyPr/>
                    <a:lstStyle/>
                    <a:p>
                      <a:r>
                        <a:rPr lang="en-US" sz="1400" dirty="0" smtClean="0"/>
                        <a:t>3</a:t>
                      </a:r>
                      <a:endParaRPr lang="en-US" sz="1400" dirty="0"/>
                    </a:p>
                  </a:txBody>
                  <a:tcPr/>
                </a:tc>
                <a:tc>
                  <a:txBody>
                    <a:bodyPr/>
                    <a:lstStyle/>
                    <a:p>
                      <a:pPr algn="l" fontAlgn="t"/>
                      <a:r>
                        <a:rPr lang="en-US" sz="1050" b="0" i="0" u="none" strike="noStrike" dirty="0">
                          <a:solidFill>
                            <a:srgbClr val="000000"/>
                          </a:solidFill>
                          <a:effectLst/>
                          <a:latin typeface="Calibri" panose="020F0502020204030204" pitchFamily="34" charset="0"/>
                        </a:rPr>
                        <a:t>Research and analyze complex data sets, combine different sources and types of data to improve analysis.</a:t>
                      </a:r>
                    </a:p>
                  </a:txBody>
                  <a:tcPr marL="7620" marR="7620" marT="7620" marB="0"/>
                </a:tc>
                <a:tc>
                  <a:txBody>
                    <a:bodyPr/>
                    <a:lstStyle/>
                    <a:p>
                      <a:pPr algn="l" fontAlgn="t"/>
                      <a:r>
                        <a:rPr lang="en-US" sz="1100" b="1" i="0" u="none" strike="noStrike" dirty="0">
                          <a:solidFill>
                            <a:srgbClr val="C00000"/>
                          </a:solidFill>
                          <a:effectLst/>
                          <a:latin typeface="Calibri" panose="020F0502020204030204" pitchFamily="34" charset="0"/>
                        </a:rPr>
                        <a:t>Integrate different data source and provide for further analysis</a:t>
                      </a:r>
                    </a:p>
                  </a:txBody>
                  <a:tcPr marL="7620" marR="7620" marT="7620" marB="0"/>
                </a:tc>
                <a:tc>
                  <a:txBody>
                    <a:bodyPr/>
                    <a:lstStyle/>
                    <a:p>
                      <a:pPr algn="l" fontAlgn="b"/>
                      <a:r>
                        <a:rPr lang="en-US" sz="1050" b="0" i="0" u="none" strike="noStrike" dirty="0">
                          <a:solidFill>
                            <a:srgbClr val="000000"/>
                          </a:solidFill>
                          <a:effectLst/>
                          <a:latin typeface="Calibri" panose="020F0502020204030204" pitchFamily="34" charset="0"/>
                        </a:rPr>
                        <a:t>Design, build, operate relational non-relational databases </a:t>
                      </a:r>
                    </a:p>
                  </a:txBody>
                  <a:tcPr marL="7620" marR="7620" marT="7620" marB="0" anchor="b"/>
                </a:tc>
                <a:tc>
                  <a:txBody>
                    <a:bodyPr/>
                    <a:lstStyle/>
                    <a:p>
                      <a:pPr algn="l" fontAlgn="b"/>
                      <a:r>
                        <a:rPr lang="en-US" sz="1100" b="0" i="0" u="none" strike="noStrike" dirty="0" smtClean="0">
                          <a:solidFill>
                            <a:srgbClr val="C00000"/>
                          </a:solidFill>
                          <a:effectLst/>
                          <a:latin typeface="Calibri" panose="020F0502020204030204" pitchFamily="34" charset="0"/>
                        </a:rPr>
                        <a:t>Undertake </a:t>
                      </a:r>
                      <a:r>
                        <a:rPr lang="en-US" sz="1100" b="0" i="0" u="none" strike="noStrike" dirty="0">
                          <a:solidFill>
                            <a:srgbClr val="C00000"/>
                          </a:solidFill>
                          <a:effectLst/>
                          <a:latin typeface="Calibri" panose="020F0502020204030204" pitchFamily="34" charset="0"/>
                        </a:rPr>
                        <a:t>creative work, making systematic use of investigation or experimentation, to discover or revise knowledge of reality, and uses this knowledge to devise new applications</a:t>
                      </a:r>
                    </a:p>
                  </a:txBody>
                  <a:tcPr marL="7620" marR="7620" marT="7620" marB="0" anchor="b"/>
                </a:tc>
                <a:tc>
                  <a:txBody>
                    <a:bodyPr/>
                    <a:lstStyle/>
                    <a:p>
                      <a:pPr algn="l" fontAlgn="t"/>
                      <a:r>
                        <a:rPr lang="en-US" sz="1050" b="0" i="0" u="none" strike="noStrike" dirty="0">
                          <a:solidFill>
                            <a:srgbClr val="000000"/>
                          </a:solidFill>
                          <a:effectLst/>
                          <a:latin typeface="Times New Roman" panose="02020603050405020304" pitchFamily="18" charset="0"/>
                        </a:rPr>
                        <a:t>Participate strategically and tactically in financial decisions that impact management and organizations</a:t>
                      </a:r>
                    </a:p>
                  </a:txBody>
                  <a:tcPr marL="7620" marR="7620" marT="7620" marB="0"/>
                </a:tc>
              </a:tr>
              <a:tr h="570698">
                <a:tc>
                  <a:txBody>
                    <a:bodyPr/>
                    <a:lstStyle/>
                    <a:p>
                      <a:r>
                        <a:rPr lang="en-US" sz="1400" dirty="0" smtClean="0"/>
                        <a:t>4</a:t>
                      </a:r>
                      <a:endParaRPr lang="en-US" sz="1400" dirty="0"/>
                    </a:p>
                  </a:txBody>
                  <a:tcPr/>
                </a:tc>
                <a:tc>
                  <a:txBody>
                    <a:bodyPr/>
                    <a:lstStyle/>
                    <a:p>
                      <a:pPr algn="l" fontAlgn="ctr"/>
                      <a:r>
                        <a:rPr lang="en-US" sz="1050" b="0" i="0" u="none" strike="noStrike" dirty="0">
                          <a:solidFill>
                            <a:srgbClr val="000000"/>
                          </a:solidFill>
                          <a:effectLst/>
                          <a:latin typeface="Verdana" panose="020B0604030504040204" pitchFamily="34" charset="0"/>
                        </a:rPr>
                        <a:t>Develop specialized analytics to enable agile decision making</a:t>
                      </a:r>
                    </a:p>
                  </a:txBody>
                  <a:tcPr marL="7620" marR="7620" marT="7620" marB="0" anchor="ctr"/>
                </a:tc>
                <a:tc>
                  <a:txBody>
                    <a:bodyPr/>
                    <a:lstStyle/>
                    <a:p>
                      <a:pPr algn="l" fontAlgn="ctr"/>
                      <a:r>
                        <a:rPr lang="en-US" sz="850" b="1" i="0" u="none" strike="noStrike" dirty="0">
                          <a:solidFill>
                            <a:srgbClr val="C00000"/>
                          </a:solidFill>
                          <a:effectLst/>
                          <a:latin typeface="Verdana" panose="020B0604030504040204" pitchFamily="34" charset="0"/>
                        </a:rPr>
                        <a:t>Develop and maintain a historical data repository of analysis </a:t>
                      </a:r>
                    </a:p>
                  </a:txBody>
                  <a:tcPr marL="7620" marR="7620" marT="7620" marB="0" anchor="ctr"/>
                </a:tc>
                <a:tc>
                  <a:txBody>
                    <a:bodyPr/>
                    <a:lstStyle/>
                    <a:p>
                      <a:pPr algn="l" fontAlgn="ctr"/>
                      <a:r>
                        <a:rPr lang="en-US" sz="1050" b="0" i="0" u="none" strike="noStrike" dirty="0">
                          <a:solidFill>
                            <a:srgbClr val="000000"/>
                          </a:solidFill>
                          <a:effectLst/>
                          <a:latin typeface="Calibri" panose="020F0502020204030204" pitchFamily="34" charset="0"/>
                        </a:rPr>
                        <a:t>Develop and apply computational solutions to domain related problems using wide range of data analytics platforms</a:t>
                      </a:r>
                    </a:p>
                  </a:txBody>
                  <a:tcPr marL="7620" marR="7620" marT="7620" marB="0" anchor="ctr"/>
                </a:tc>
                <a:tc>
                  <a:txBody>
                    <a:bodyPr/>
                    <a:lstStyle/>
                    <a:p>
                      <a:pPr algn="l" fontAlgn="b"/>
                      <a:r>
                        <a:rPr lang="en-US" sz="1100" b="0" i="0" u="none" strike="noStrike" dirty="0">
                          <a:solidFill>
                            <a:srgbClr val="C00000"/>
                          </a:solidFill>
                          <a:effectLst/>
                          <a:latin typeface="Calibri" panose="020F0502020204030204" pitchFamily="34" charset="0"/>
                        </a:rPr>
                        <a:t>Apply ingenuity to complex problems, develop innovative ideas</a:t>
                      </a:r>
                    </a:p>
                  </a:txBody>
                  <a:tcPr marL="7620" marR="7620" marT="7620" marB="0" anchor="b"/>
                </a:tc>
                <a:tc>
                  <a:txBody>
                    <a:bodyPr/>
                    <a:lstStyle/>
                    <a:p>
                      <a:pPr algn="l" fontAlgn="b"/>
                      <a:r>
                        <a:rPr lang="en-US" sz="1050" b="0" i="0" u="none" strike="noStrike" dirty="0">
                          <a:solidFill>
                            <a:srgbClr val="000000"/>
                          </a:solidFill>
                          <a:effectLst/>
                          <a:latin typeface="Verdana" panose="020B0604030504040204" pitchFamily="34" charset="0"/>
                        </a:rPr>
                        <a:t>Recommends business related  strategic objectives and alternatives and implements them</a:t>
                      </a:r>
                    </a:p>
                  </a:txBody>
                  <a:tcPr marL="7620" marR="7620" marT="7620" marB="0" anchor="b"/>
                </a:tc>
              </a:tr>
              <a:tr h="590606">
                <a:tc>
                  <a:txBody>
                    <a:bodyPr/>
                    <a:lstStyle/>
                    <a:p>
                      <a:r>
                        <a:rPr lang="en-US" sz="1400" dirty="0" smtClean="0"/>
                        <a:t>5</a:t>
                      </a:r>
                      <a:endParaRPr lang="en-US" sz="1400" dirty="0"/>
                    </a:p>
                  </a:txBody>
                  <a:tcPr/>
                </a:tc>
                <a:tc>
                  <a:txBody>
                    <a:bodyPr/>
                    <a:lstStyle/>
                    <a:p>
                      <a:endParaRPr lang="en-US" dirty="0"/>
                    </a:p>
                  </a:txBody>
                  <a:tcPr/>
                </a:tc>
                <a:tc>
                  <a:txBody>
                    <a:bodyPr/>
                    <a:lstStyle/>
                    <a:p>
                      <a:pPr algn="l" fontAlgn="t"/>
                      <a:r>
                        <a:rPr lang="en-US" sz="1100" b="1" i="0" u="none" strike="noStrike" dirty="0">
                          <a:solidFill>
                            <a:srgbClr val="C00000"/>
                          </a:solidFill>
                          <a:effectLst/>
                          <a:latin typeface="Calibri" panose="020F0502020204030204" pitchFamily="34" charset="0"/>
                        </a:rPr>
                        <a:t>Collect and manage different source of data</a:t>
                      </a:r>
                    </a:p>
                  </a:txBody>
                  <a:tcPr marL="7620" marR="7620" marT="7620" marB="0"/>
                </a:tc>
                <a:tc>
                  <a:txBody>
                    <a:bodyPr/>
                    <a:lstStyle/>
                    <a:p>
                      <a:pPr algn="l" fontAlgn="b"/>
                      <a:r>
                        <a:rPr lang="en-US" sz="1050" b="0" i="0" u="none" strike="noStrike" dirty="0">
                          <a:solidFill>
                            <a:srgbClr val="000000"/>
                          </a:solidFill>
                          <a:effectLst/>
                          <a:latin typeface="Calibri" panose="020F0502020204030204" pitchFamily="34" charset="0"/>
                        </a:rPr>
                        <a:t>Develop solutions for secure and reliable data access</a:t>
                      </a:r>
                    </a:p>
                  </a:txBody>
                  <a:tcPr marL="7620" marR="7620" marT="7620" marB="0" anchor="b"/>
                </a:tc>
                <a:tc>
                  <a:txBody>
                    <a:bodyPr/>
                    <a:lstStyle/>
                    <a:p>
                      <a:pPr algn="l" fontAlgn="t"/>
                      <a:r>
                        <a:rPr lang="en-US" sz="1100" b="0" i="0" u="none" strike="noStrike" dirty="0">
                          <a:solidFill>
                            <a:srgbClr val="C00000"/>
                          </a:solidFill>
                          <a:effectLst/>
                          <a:latin typeface="Calibri" panose="020F0502020204030204" pitchFamily="34" charset="0"/>
                        </a:rPr>
                        <a:t>Ability to translate strategies into action plans and follow through to completion.</a:t>
                      </a:r>
                    </a:p>
                  </a:txBody>
                  <a:tcPr marL="7620" marR="7620" marT="7620" marB="0"/>
                </a:tc>
                <a:tc>
                  <a:txBody>
                    <a:bodyPr/>
                    <a:lstStyle/>
                    <a:p>
                      <a:pPr algn="l" fontAlgn="b"/>
                      <a:r>
                        <a:rPr lang="en-US" sz="1050" b="0" i="0" u="none" strike="noStrike" dirty="0">
                          <a:solidFill>
                            <a:srgbClr val="000000"/>
                          </a:solidFill>
                          <a:effectLst/>
                          <a:latin typeface="Calibri" panose="020F0502020204030204" pitchFamily="34" charset="0"/>
                        </a:rPr>
                        <a:t>Provides scientific, technical, and analytic  support services to other </a:t>
                      </a:r>
                      <a:r>
                        <a:rPr lang="en-US" sz="1050" b="0" i="0" u="none" strike="noStrike" dirty="0" err="1">
                          <a:solidFill>
                            <a:srgbClr val="000000"/>
                          </a:solidFill>
                          <a:effectLst/>
                          <a:latin typeface="Calibri" panose="020F0502020204030204" pitchFamily="34" charset="0"/>
                        </a:rPr>
                        <a:t>organisational</a:t>
                      </a:r>
                      <a:r>
                        <a:rPr lang="en-US" sz="1050" b="0" i="0" u="none" strike="noStrike" dirty="0">
                          <a:solidFill>
                            <a:srgbClr val="000000"/>
                          </a:solidFill>
                          <a:effectLst/>
                          <a:latin typeface="Calibri" panose="020F0502020204030204" pitchFamily="34" charset="0"/>
                        </a:rPr>
                        <a:t> roles</a:t>
                      </a:r>
                    </a:p>
                  </a:txBody>
                  <a:tcPr marL="7620" marR="7620" marT="7620" marB="0" anchor="b"/>
                </a:tc>
              </a:tr>
              <a:tr h="430696">
                <a:tc>
                  <a:txBody>
                    <a:bodyPr/>
                    <a:lstStyle/>
                    <a:p>
                      <a:r>
                        <a:rPr lang="en-US" sz="1400" dirty="0" smtClean="0"/>
                        <a:t>6</a:t>
                      </a:r>
                      <a:endParaRPr lang="en-US" sz="1400" dirty="0"/>
                    </a:p>
                  </a:txBody>
                  <a:tcPr/>
                </a:tc>
                <a:tc>
                  <a:txBody>
                    <a:bodyPr/>
                    <a:lstStyle/>
                    <a:p>
                      <a:endParaRPr lang="en-US" dirty="0"/>
                    </a:p>
                  </a:txBody>
                  <a:tcPr/>
                </a:tc>
                <a:tc>
                  <a:txBody>
                    <a:bodyPr/>
                    <a:lstStyle/>
                    <a:p>
                      <a:pPr algn="l" fontAlgn="b"/>
                      <a:r>
                        <a:rPr lang="en-US" sz="1100" b="1" i="0" u="none" strike="noStrike" dirty="0" err="1">
                          <a:solidFill>
                            <a:srgbClr val="C00000"/>
                          </a:solidFill>
                          <a:effectLst/>
                          <a:latin typeface="Calibri" panose="020F0502020204030204" pitchFamily="34" charset="0"/>
                        </a:rPr>
                        <a:t>Visualise</a:t>
                      </a:r>
                      <a:r>
                        <a:rPr lang="en-US" sz="1100" b="1" i="0" u="none" strike="noStrike" dirty="0">
                          <a:solidFill>
                            <a:srgbClr val="C00000"/>
                          </a:solidFill>
                          <a:effectLst/>
                          <a:latin typeface="Calibri" panose="020F0502020204030204" pitchFamily="34" charset="0"/>
                        </a:rPr>
                        <a:t> complex and variable data.</a:t>
                      </a:r>
                    </a:p>
                  </a:txBody>
                  <a:tcPr marL="7620" marR="7620" marT="7620" marB="0" anchor="b"/>
                </a:tc>
                <a:tc>
                  <a:txBody>
                    <a:bodyPr/>
                    <a:lstStyle/>
                    <a:p>
                      <a:pPr algn="l" fontAlgn="t"/>
                      <a:r>
                        <a:rPr lang="en-US" sz="1050" b="0" i="0" u="none" strike="noStrike" dirty="0">
                          <a:solidFill>
                            <a:srgbClr val="000000"/>
                          </a:solidFill>
                          <a:effectLst/>
                          <a:latin typeface="Calibri" panose="020F0502020204030204" pitchFamily="34" charset="0"/>
                        </a:rPr>
                        <a:t>Develop algorithms to analyse multiple source of data </a:t>
                      </a:r>
                    </a:p>
                  </a:txBody>
                  <a:tcPr marL="7620" marR="7620" marT="7620" marB="0"/>
                </a:tc>
                <a:tc>
                  <a:txBody>
                    <a:bodyPr/>
                    <a:lstStyle/>
                    <a:p>
                      <a:pPr algn="l" fontAlgn="t"/>
                      <a:r>
                        <a:rPr lang="en-US" sz="1100" b="0" i="0" u="none" strike="noStrike" dirty="0" smtClean="0">
                          <a:solidFill>
                            <a:srgbClr val="C00000"/>
                          </a:solidFill>
                          <a:effectLst/>
                          <a:latin typeface="Calibri" panose="020F0502020204030204" pitchFamily="34" charset="0"/>
                        </a:rPr>
                        <a:t>Influence </a:t>
                      </a:r>
                      <a:r>
                        <a:rPr lang="en-US" sz="1100" b="0" i="0" u="none" strike="noStrike" dirty="0">
                          <a:solidFill>
                            <a:srgbClr val="C00000"/>
                          </a:solidFill>
                          <a:effectLst/>
                          <a:latin typeface="Calibri" panose="020F0502020204030204" pitchFamily="34" charset="0"/>
                        </a:rPr>
                        <a:t>the development of organizational objectives </a:t>
                      </a:r>
                    </a:p>
                  </a:txBody>
                  <a:tcPr marL="7620" marR="7620" marT="7620" marB="0"/>
                </a:tc>
                <a:tc>
                  <a:txBody>
                    <a:bodyPr/>
                    <a:lstStyle/>
                    <a:p>
                      <a:pPr algn="l" fontAlgn="t"/>
                      <a:r>
                        <a:rPr lang="en-US" sz="1050" b="0" i="0" u="none" strike="noStrike" dirty="0">
                          <a:solidFill>
                            <a:srgbClr val="000000"/>
                          </a:solidFill>
                          <a:effectLst/>
                          <a:latin typeface="Times New Roman" panose="02020603050405020304" pitchFamily="18" charset="0"/>
                        </a:rPr>
                        <a:t>Analyse multiple data sources for marketing purposes</a:t>
                      </a:r>
                    </a:p>
                  </a:txBody>
                  <a:tcPr marL="7620" marR="7620" marT="7620" marB="0"/>
                </a:tc>
              </a:tr>
              <a:tr h="532224">
                <a:tc>
                  <a:txBody>
                    <a:bodyPr/>
                    <a:lstStyle/>
                    <a:p>
                      <a:r>
                        <a:rPr lang="en-US" sz="1400" dirty="0" smtClean="0"/>
                        <a:t>7</a:t>
                      </a:r>
                      <a:endParaRPr lang="en-US" sz="1400" dirty="0"/>
                    </a:p>
                  </a:txBody>
                  <a:tcPr/>
                </a:tc>
                <a:tc>
                  <a:txBody>
                    <a:bodyPr/>
                    <a:lstStyle/>
                    <a:p>
                      <a:endParaRPr lang="en-US"/>
                    </a:p>
                  </a:txBody>
                  <a:tcPr/>
                </a:tc>
                <a:tc>
                  <a:txBody>
                    <a:bodyPr/>
                    <a:lstStyle/>
                    <a:p>
                      <a:endParaRPr lang="en-US" dirty="0"/>
                    </a:p>
                  </a:txBody>
                  <a:tcPr/>
                </a:tc>
                <a:tc>
                  <a:txBody>
                    <a:bodyPr/>
                    <a:lstStyle/>
                    <a:p>
                      <a:pPr algn="l" fontAlgn="t"/>
                      <a:r>
                        <a:rPr lang="en-US" sz="1050" b="0" i="0" u="none" strike="noStrike" dirty="0">
                          <a:solidFill>
                            <a:srgbClr val="000000"/>
                          </a:solidFill>
                          <a:effectLst/>
                          <a:latin typeface="Calibri" panose="020F0502020204030204" pitchFamily="34" charset="0"/>
                        </a:rPr>
                        <a:t>Prototype new data analytics applications</a:t>
                      </a:r>
                    </a:p>
                  </a:txBody>
                  <a:tcPr marL="7620" marR="7620" marT="7620" marB="0"/>
                </a:tc>
                <a:tc>
                  <a:txBody>
                    <a:bodyPr/>
                    <a:lstStyle/>
                    <a:p>
                      <a:endParaRPr lang="en-US" dirty="0"/>
                    </a:p>
                  </a:txBody>
                  <a:tcPr/>
                </a:tc>
                <a:tc>
                  <a:txBody>
                    <a:bodyPr/>
                    <a:lstStyle/>
                    <a:p>
                      <a:pPr algn="l" fontAlgn="t"/>
                      <a:r>
                        <a:rPr lang="en-US" sz="1050" b="0" i="0" u="none" strike="noStrike" dirty="0">
                          <a:solidFill>
                            <a:srgbClr val="000000"/>
                          </a:solidFill>
                          <a:effectLst/>
                          <a:latin typeface="Calibri" panose="020F0502020204030204" pitchFamily="34" charset="0"/>
                        </a:rPr>
                        <a:t>Analyse customer data to identify/</a:t>
                      </a:r>
                      <a:r>
                        <a:rPr lang="en-US" sz="1050" b="0" i="0" u="none" strike="noStrike" dirty="0" err="1">
                          <a:solidFill>
                            <a:srgbClr val="000000"/>
                          </a:solidFill>
                          <a:effectLst/>
                          <a:latin typeface="Calibri" panose="020F0502020204030204" pitchFamily="34" charset="0"/>
                        </a:rPr>
                        <a:t>optimise</a:t>
                      </a:r>
                      <a:r>
                        <a:rPr lang="en-US" sz="1050" b="0" i="0" u="none" strike="noStrike" dirty="0">
                          <a:solidFill>
                            <a:srgbClr val="000000"/>
                          </a:solidFill>
                          <a:effectLst/>
                          <a:latin typeface="Calibri" panose="020F0502020204030204" pitchFamily="34" charset="0"/>
                        </a:rPr>
                        <a:t> customer relations actions</a:t>
                      </a:r>
                    </a:p>
                  </a:txBody>
                  <a:tcPr marL="7620" marR="7620" marT="7620" marB="0"/>
                </a:tc>
              </a:tr>
            </a:tbl>
          </a:graphicData>
        </a:graphic>
      </p:graphicFrame>
      <p:sp>
        <p:nvSpPr>
          <p:cNvPr id="6" name="Slide Number Placeholder 5"/>
          <p:cNvSpPr>
            <a:spLocks noGrp="1"/>
          </p:cNvSpPr>
          <p:nvPr>
            <p:ph type="sldNum" sz="quarter" idx="12"/>
          </p:nvPr>
        </p:nvSpPr>
        <p:spPr/>
        <p:txBody>
          <a:bodyPr/>
          <a:lstStyle/>
          <a:p>
            <a:fld id="{5444D61A-D5EF-4AD7-8CFF-82B00AE13C42}" type="slidenum">
              <a:rPr lang="en-GB" smtClean="0">
                <a:solidFill>
                  <a:prstClr val="black">
                    <a:tint val="75000"/>
                  </a:prstClr>
                </a:solidFill>
              </a:rPr>
              <a:pPr/>
              <a:t>49</a:t>
            </a:fld>
            <a:endParaRPr lang="en-GB">
              <a:solidFill>
                <a:prstClr val="black">
                  <a:tint val="75000"/>
                </a:prstClr>
              </a:solidFill>
            </a:endParaRPr>
          </a:p>
        </p:txBody>
      </p:sp>
    </p:spTree>
    <p:extLst>
      <p:ext uri="{BB962C8B-B14F-4D97-AF65-F5344CB8AC3E}">
        <p14:creationId xmlns:p14="http://schemas.microsoft.com/office/powerpoint/2010/main" val="37034407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609600" y="228600"/>
            <a:ext cx="7361685" cy="615600"/>
          </a:xfrm>
          <a:prstGeom prst="rect">
            <a:avLst/>
          </a:prstGeom>
          <a:noFill/>
          <a:ln>
            <a:noFill/>
          </a:ln>
        </p:spPr>
        <p:txBody>
          <a:bodyPr lIns="92160" tIns="46080" rIns="92160" bIns="46080" anchor="ctr"/>
          <a:lstStyle/>
          <a:p>
            <a:pPr algn="ctr">
              <a:lnSpc>
                <a:spcPct val="80000"/>
              </a:lnSpc>
            </a:pPr>
            <a:r>
              <a:rPr lang="en-US" sz="4200" dirty="0" smtClean="0">
                <a:solidFill>
                  <a:schemeClr val="tx2"/>
                </a:solidFill>
                <a:latin typeface="+mj-lt"/>
                <a:ea typeface="+mj-ea"/>
                <a:cs typeface="+mj-cs"/>
              </a:rPr>
              <a:t>Data Revolution  </a:t>
            </a:r>
            <a:endParaRPr sz="4200" dirty="0">
              <a:solidFill>
                <a:schemeClr val="tx2"/>
              </a:solidFill>
              <a:latin typeface="+mj-lt"/>
              <a:ea typeface="+mj-ea"/>
              <a:cs typeface="+mj-cs"/>
            </a:endParaRPr>
          </a:p>
        </p:txBody>
      </p:sp>
      <p:sp>
        <p:nvSpPr>
          <p:cNvPr id="123" name="CustomShape 2"/>
          <p:cNvSpPr/>
          <p:nvPr/>
        </p:nvSpPr>
        <p:spPr>
          <a:xfrm>
            <a:off x="533400" y="914400"/>
            <a:ext cx="8322330" cy="5257800"/>
          </a:xfrm>
          <a:prstGeom prst="rect">
            <a:avLst/>
          </a:prstGeom>
          <a:noFill/>
          <a:ln>
            <a:noFill/>
          </a:ln>
        </p:spPr>
        <p:txBody>
          <a:bodyPr lIns="92160" tIns="46080" rIns="92160" bIns="46080"/>
          <a:lstStyle/>
          <a:p>
            <a:pPr marL="342900" indent="-342900">
              <a:lnSpc>
                <a:spcPct val="150000"/>
              </a:lnSpc>
              <a:buFont typeface="Arial" pitchFamily="34" charset="0"/>
              <a:buChar char="•"/>
            </a:pPr>
            <a:r>
              <a:rPr lang="en-US" dirty="0" smtClean="0">
                <a:latin typeface="+mj-lt"/>
              </a:rPr>
              <a:t>Data </a:t>
            </a:r>
            <a:r>
              <a:rPr lang="en-US" dirty="0">
                <a:latin typeface="+mj-lt"/>
              </a:rPr>
              <a:t>is created constantly, and at an </a:t>
            </a:r>
            <a:r>
              <a:rPr lang="en-US" dirty="0">
                <a:solidFill>
                  <a:srgbClr val="FF0000"/>
                </a:solidFill>
                <a:latin typeface="+mj-lt"/>
              </a:rPr>
              <a:t>ever-increasing </a:t>
            </a:r>
            <a:r>
              <a:rPr lang="en-US" dirty="0" smtClean="0">
                <a:solidFill>
                  <a:srgbClr val="FF0000"/>
                </a:solidFill>
                <a:latin typeface="+mj-lt"/>
              </a:rPr>
              <a:t>rate </a:t>
            </a:r>
          </a:p>
          <a:p>
            <a:pPr marL="342900" indent="-342900">
              <a:lnSpc>
                <a:spcPct val="150000"/>
              </a:lnSpc>
              <a:buFont typeface="Arial" pitchFamily="34" charset="0"/>
              <a:buChar char="•"/>
            </a:pPr>
            <a:r>
              <a:rPr lang="en-US" dirty="0" smtClean="0">
                <a:latin typeface="+mj-lt"/>
              </a:rPr>
              <a:t>Massive amounts of data about many aspects of our lives</a:t>
            </a:r>
          </a:p>
          <a:p>
            <a:pPr marL="800100" lvl="1" indent="-342900">
              <a:lnSpc>
                <a:spcPct val="150000"/>
              </a:lnSpc>
              <a:buFont typeface="Arial" pitchFamily="34" charset="0"/>
              <a:buChar char="•"/>
            </a:pPr>
            <a:r>
              <a:rPr lang="en-US" dirty="0" smtClean="0">
                <a:latin typeface="+mj-lt"/>
              </a:rPr>
              <a:t>Shopping, communicating, reading news, listening to music, searching for information, expressing our opinions</a:t>
            </a:r>
          </a:p>
          <a:p>
            <a:pPr marL="800100" lvl="1" indent="-342900">
              <a:lnSpc>
                <a:spcPct val="150000"/>
              </a:lnSpc>
              <a:buFont typeface="Arial" pitchFamily="34" charset="0"/>
              <a:buChar char="•"/>
            </a:pPr>
            <a:r>
              <a:rPr lang="en-US" dirty="0" smtClean="0">
                <a:latin typeface="+mj-lt"/>
              </a:rPr>
              <a:t>The finance, the medical industry, pharmaceuticals, bioinformatics, government, education, retail, and the list goes on.</a:t>
            </a:r>
          </a:p>
          <a:p>
            <a:pPr marL="800100" lvl="1" indent="-342900">
              <a:lnSpc>
                <a:spcPct val="150000"/>
              </a:lnSpc>
              <a:buFont typeface="Arial" pitchFamily="34" charset="0"/>
              <a:buChar char="•"/>
            </a:pPr>
            <a:r>
              <a:rPr lang="en-US" dirty="0" smtClean="0">
                <a:latin typeface="+mj-lt"/>
              </a:rPr>
              <a:t>Websites track every user’s on  every click. </a:t>
            </a:r>
          </a:p>
          <a:p>
            <a:pPr marL="800100" lvl="1" indent="-342900">
              <a:lnSpc>
                <a:spcPct val="150000"/>
              </a:lnSpc>
              <a:buFont typeface="Arial" pitchFamily="34" charset="0"/>
              <a:buChar char="•"/>
            </a:pPr>
            <a:r>
              <a:rPr lang="en-US" dirty="0" smtClean="0">
                <a:latin typeface="+mj-lt"/>
              </a:rPr>
              <a:t>Smartphone are building up a record of our location </a:t>
            </a:r>
          </a:p>
          <a:p>
            <a:pPr marL="800100" lvl="1" indent="-342900">
              <a:lnSpc>
                <a:spcPct val="150000"/>
              </a:lnSpc>
              <a:buFont typeface="Arial" pitchFamily="34" charset="0"/>
              <a:buChar char="•"/>
            </a:pPr>
            <a:r>
              <a:rPr lang="en-US" dirty="0" smtClean="0">
                <a:latin typeface="+mj-lt"/>
              </a:rPr>
              <a:t>Smart cars collect </a:t>
            </a:r>
            <a:r>
              <a:rPr lang="en-US" dirty="0" smtClean="0">
                <a:solidFill>
                  <a:srgbClr val="FF0000"/>
                </a:solidFill>
                <a:latin typeface="+mj-lt"/>
              </a:rPr>
              <a:t>driving habits</a:t>
            </a:r>
            <a:r>
              <a:rPr lang="en-US" dirty="0" smtClean="0">
                <a:latin typeface="+mj-lt"/>
              </a:rPr>
              <a:t>, smart homes </a:t>
            </a:r>
            <a:r>
              <a:rPr lang="en-US" dirty="0" smtClean="0">
                <a:solidFill>
                  <a:srgbClr val="FF0000"/>
                </a:solidFill>
                <a:latin typeface="+mj-lt"/>
              </a:rPr>
              <a:t>collect living habits</a:t>
            </a:r>
            <a:r>
              <a:rPr lang="en-US" dirty="0" smtClean="0">
                <a:latin typeface="+mj-lt"/>
              </a:rPr>
              <a:t>, and </a:t>
            </a:r>
            <a:r>
              <a:rPr lang="en-US" dirty="0" smtClean="0">
                <a:solidFill>
                  <a:srgbClr val="FF0000"/>
                </a:solidFill>
                <a:latin typeface="+mj-lt"/>
              </a:rPr>
              <a:t>smart marketers</a:t>
            </a:r>
            <a:r>
              <a:rPr lang="en-US" dirty="0" smtClean="0">
                <a:latin typeface="+mj-lt"/>
              </a:rPr>
              <a:t> collect </a:t>
            </a:r>
            <a:r>
              <a:rPr lang="en-US" dirty="0" smtClean="0">
                <a:solidFill>
                  <a:srgbClr val="FF0000"/>
                </a:solidFill>
                <a:latin typeface="+mj-lt"/>
              </a:rPr>
              <a:t>purchasing habits</a:t>
            </a:r>
            <a:r>
              <a:rPr lang="en-US" dirty="0" smtClean="0">
                <a:latin typeface="+mj-lt"/>
              </a:rPr>
              <a:t>. </a:t>
            </a:r>
          </a:p>
          <a:p>
            <a:pPr marL="800100" lvl="1" indent="-342900">
              <a:lnSpc>
                <a:spcPct val="150000"/>
              </a:lnSpc>
              <a:buFont typeface="Arial" pitchFamily="34" charset="0"/>
              <a:buChar char="•"/>
            </a:pPr>
            <a:r>
              <a:rPr lang="en-US" dirty="0" smtClean="0">
                <a:latin typeface="+mj-lt"/>
              </a:rPr>
              <a:t>Cross-referenced encyclopedia; domain-specific databases about movies, music, sports results, pinball machines, </a:t>
            </a:r>
            <a:endParaRPr lang="en-US" dirty="0">
              <a:latin typeface="+mj-lt"/>
            </a:endParaRPr>
          </a:p>
        </p:txBody>
      </p:sp>
      <p:sp>
        <p:nvSpPr>
          <p:cNvPr id="124" name="CustomShape 3"/>
          <p:cNvSpPr/>
          <p:nvPr/>
        </p:nvSpPr>
        <p:spPr>
          <a:xfrm>
            <a:off x="8128080" y="6470640"/>
            <a:ext cx="727650" cy="270720"/>
          </a:xfrm>
          <a:prstGeom prst="rect">
            <a:avLst/>
          </a:prstGeom>
          <a:noFill/>
          <a:ln>
            <a:noFill/>
          </a:ln>
        </p:spPr>
        <p:txBody>
          <a:bodyPr lIns="90000" tIns="45000" rIns="90000" bIns="45000" anchor="ctr"/>
          <a:lstStyle/>
          <a:p>
            <a:pPr>
              <a:lnSpc>
                <a:spcPct val="100000"/>
              </a:lnSpc>
            </a:pPr>
            <a:fld id="{0F95E96B-D102-4F60-A8DB-05121329F290}" type="slidenum">
              <a:rPr lang="en-US" sz="1000">
                <a:solidFill>
                  <a:srgbClr val="0D0D0D"/>
                </a:solidFill>
                <a:latin typeface="Tw Cen MT Condensed"/>
              </a:rPr>
              <a:pPr>
                <a:lnSpc>
                  <a:spcPct val="100000"/>
                </a:lnSpc>
              </a:pPr>
              <a:t>5</a:t>
            </a:fld>
            <a:endParaRP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5</a:t>
            </a:fld>
            <a:endParaRPr lang="en-US" altLang="en-US" dirty="0"/>
          </a:p>
        </p:txBody>
      </p:sp>
    </p:spTree>
    <p:extLst>
      <p:ext uri="{BB962C8B-B14F-4D97-AF65-F5344CB8AC3E}">
        <p14:creationId xmlns:p14="http://schemas.microsoft.com/office/powerpoint/2010/main" val="236382431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Identified Data Science </a:t>
            </a:r>
            <a:r>
              <a:rPr lang="en-US" i="1" dirty="0" smtClean="0"/>
              <a:t>Skills/Experience</a:t>
            </a:r>
            <a:r>
              <a:rPr lang="en-US" dirty="0" smtClean="0"/>
              <a:t> </a:t>
            </a:r>
            <a:r>
              <a:rPr lang="en-US" dirty="0"/>
              <a:t>Groups </a:t>
            </a:r>
          </a:p>
        </p:txBody>
      </p:sp>
      <p:sp>
        <p:nvSpPr>
          <p:cNvPr id="3" name="Content Placeholder 2"/>
          <p:cNvSpPr>
            <a:spLocks noGrp="1"/>
          </p:cNvSpPr>
          <p:nvPr>
            <p:ph idx="1"/>
          </p:nvPr>
        </p:nvSpPr>
        <p:spPr/>
        <p:txBody>
          <a:bodyPr>
            <a:noAutofit/>
          </a:bodyPr>
          <a:lstStyle/>
          <a:p>
            <a:r>
              <a:rPr lang="en-US" sz="1600" i="1" dirty="0"/>
              <a:t>A </a:t>
            </a:r>
            <a:r>
              <a:rPr lang="en-US" sz="1600" b="1" i="1" dirty="0"/>
              <a:t>data scientist </a:t>
            </a:r>
            <a:r>
              <a:rPr lang="en-US" sz="1600" i="1" dirty="0"/>
              <a:t>is a practitioner who has sufficient knowledge in the overlapping regimes of business needs, domain knowledge, analytical skills, and software and systems engineering to manage the end-to-end data processes in the data life cycle. </a:t>
            </a:r>
            <a:endParaRPr lang="en-US" sz="1400" dirty="0" smtClean="0">
              <a:solidFill>
                <a:srgbClr val="0070C0"/>
              </a:solidFill>
            </a:endParaRPr>
          </a:p>
        </p:txBody>
      </p:sp>
      <p:sp>
        <p:nvSpPr>
          <p:cNvPr id="6" name="Slide Number Placeholder 5"/>
          <p:cNvSpPr>
            <a:spLocks noGrp="1"/>
          </p:cNvSpPr>
          <p:nvPr>
            <p:ph type="sldNum" sz="quarter" idx="12"/>
          </p:nvPr>
        </p:nvSpPr>
        <p:spPr/>
        <p:txBody>
          <a:bodyPr/>
          <a:lstStyle/>
          <a:p>
            <a:fld id="{5444D61A-D5EF-4AD7-8CFF-82B00AE13C42}" type="slidenum">
              <a:rPr lang="en-GB" smtClean="0">
                <a:solidFill>
                  <a:prstClr val="black">
                    <a:tint val="75000"/>
                  </a:prstClr>
                </a:solidFill>
              </a:rPr>
              <a:pPr/>
              <a:t>50</a:t>
            </a:fld>
            <a:endParaRPr lang="en-GB">
              <a:solidFill>
                <a:prstClr val="black">
                  <a:tint val="75000"/>
                </a:prstClr>
              </a:solidFill>
            </a:endParaRPr>
          </a:p>
        </p:txBody>
      </p:sp>
      <p:sp>
        <p:nvSpPr>
          <p:cNvPr id="7" name="Rectangle 6"/>
          <p:cNvSpPr/>
          <p:nvPr/>
        </p:nvSpPr>
        <p:spPr>
          <a:xfrm>
            <a:off x="6024488" y="3176972"/>
            <a:ext cx="3059010" cy="1836204"/>
          </a:xfrm>
          <a:prstGeom prst="rect">
            <a:avLst/>
          </a:prstGeom>
          <a:solidFill>
            <a:schemeClr val="accent3">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sz="1400" dirty="0">
                <a:solidFill>
                  <a:srgbClr val="5A6928"/>
                </a:solidFill>
                <a:latin typeface="Arial"/>
              </a:rPr>
              <a:t>Big Data Tools and Programming Languages</a:t>
            </a:r>
            <a:endParaRPr lang="en-US" sz="1400" dirty="0" smtClean="0">
              <a:solidFill>
                <a:srgbClr val="5A6928"/>
              </a:solidFill>
              <a:latin typeface="Arial"/>
            </a:endParaRPr>
          </a:p>
          <a:p>
            <a:pPr marL="285750" indent="-285750" fontAlgn="auto">
              <a:spcBef>
                <a:spcPts val="0"/>
              </a:spcBef>
              <a:spcAft>
                <a:spcPts val="0"/>
              </a:spcAft>
              <a:buFont typeface="Arial" panose="020B0604020202020204" pitchFamily="34" charset="0"/>
              <a:buChar char="•"/>
            </a:pPr>
            <a:r>
              <a:rPr lang="en-US" sz="1400" dirty="0" smtClean="0">
                <a:solidFill>
                  <a:srgbClr val="5A6928"/>
                </a:solidFill>
                <a:latin typeface="Arial"/>
              </a:rPr>
              <a:t>Big </a:t>
            </a:r>
            <a:r>
              <a:rPr lang="en-US" sz="1400" dirty="0">
                <a:solidFill>
                  <a:srgbClr val="5A6928"/>
                </a:solidFill>
                <a:latin typeface="Arial"/>
              </a:rPr>
              <a:t>Data Analytics </a:t>
            </a:r>
            <a:r>
              <a:rPr lang="en-US" sz="1400" dirty="0" smtClean="0">
                <a:solidFill>
                  <a:srgbClr val="5A6928"/>
                </a:solidFill>
                <a:latin typeface="Arial"/>
              </a:rPr>
              <a:t>platforms</a:t>
            </a:r>
          </a:p>
          <a:p>
            <a:pPr marL="285750" indent="-285750" fontAlgn="auto">
              <a:spcBef>
                <a:spcPts val="0"/>
              </a:spcBef>
              <a:spcAft>
                <a:spcPts val="0"/>
              </a:spcAft>
              <a:buFont typeface="Arial" panose="020B0604020202020204" pitchFamily="34" charset="0"/>
              <a:buChar char="•"/>
            </a:pPr>
            <a:r>
              <a:rPr lang="en-US" sz="1400" dirty="0" smtClean="0">
                <a:solidFill>
                  <a:srgbClr val="5A6928"/>
                </a:solidFill>
                <a:latin typeface="Arial"/>
              </a:rPr>
              <a:t>Math</a:t>
            </a:r>
            <a:r>
              <a:rPr lang="en-US" sz="1400" dirty="0">
                <a:solidFill>
                  <a:srgbClr val="5A6928"/>
                </a:solidFill>
                <a:latin typeface="Arial"/>
              </a:rPr>
              <a:t>&amp; Stats tools </a:t>
            </a:r>
            <a:endParaRPr lang="en-US" sz="1400" dirty="0" smtClean="0">
              <a:solidFill>
                <a:srgbClr val="5A6928"/>
              </a:solidFill>
              <a:latin typeface="Arial"/>
            </a:endParaRPr>
          </a:p>
          <a:p>
            <a:pPr marL="285750" indent="-285750" fontAlgn="auto">
              <a:spcBef>
                <a:spcPts val="0"/>
              </a:spcBef>
              <a:spcAft>
                <a:spcPts val="0"/>
              </a:spcAft>
              <a:buFont typeface="Arial" panose="020B0604020202020204" pitchFamily="34" charset="0"/>
              <a:buChar char="•"/>
            </a:pPr>
            <a:r>
              <a:rPr lang="en-US" sz="1400" dirty="0" smtClean="0">
                <a:solidFill>
                  <a:srgbClr val="5A6928"/>
                </a:solidFill>
                <a:latin typeface="Arial"/>
              </a:rPr>
              <a:t>Databases</a:t>
            </a:r>
          </a:p>
          <a:p>
            <a:pPr marL="285750" indent="-285750" fontAlgn="auto">
              <a:spcBef>
                <a:spcPts val="0"/>
              </a:spcBef>
              <a:spcAft>
                <a:spcPts val="0"/>
              </a:spcAft>
              <a:buFont typeface="Arial" panose="020B0604020202020204" pitchFamily="34" charset="0"/>
              <a:buChar char="•"/>
            </a:pPr>
            <a:r>
              <a:rPr lang="en-US" sz="1400" dirty="0" smtClean="0">
                <a:solidFill>
                  <a:srgbClr val="5A6928"/>
                </a:solidFill>
                <a:latin typeface="Arial"/>
              </a:rPr>
              <a:t>Data/applications visualization</a:t>
            </a:r>
          </a:p>
          <a:p>
            <a:pPr marL="285750" indent="-285750" fontAlgn="auto">
              <a:spcBef>
                <a:spcPts val="0"/>
              </a:spcBef>
              <a:spcAft>
                <a:spcPts val="0"/>
              </a:spcAft>
              <a:buFont typeface="Arial" panose="020B0604020202020204" pitchFamily="34" charset="0"/>
              <a:buChar char="•"/>
            </a:pPr>
            <a:r>
              <a:rPr lang="en-US" sz="1400" dirty="0" smtClean="0">
                <a:solidFill>
                  <a:srgbClr val="5A6928"/>
                </a:solidFill>
                <a:latin typeface="Arial"/>
              </a:rPr>
              <a:t>Data </a:t>
            </a:r>
            <a:r>
              <a:rPr lang="en-US" sz="1400" dirty="0">
                <a:solidFill>
                  <a:srgbClr val="5A6928"/>
                </a:solidFill>
                <a:latin typeface="Arial"/>
              </a:rPr>
              <a:t>Management and </a:t>
            </a:r>
            <a:r>
              <a:rPr lang="en-US" sz="1400" dirty="0" smtClean="0">
                <a:solidFill>
                  <a:srgbClr val="5A6928"/>
                </a:solidFill>
                <a:latin typeface="Arial"/>
              </a:rPr>
              <a:t>Curation</a:t>
            </a:r>
            <a:endParaRPr lang="en-US" sz="1400" dirty="0">
              <a:solidFill>
                <a:srgbClr val="5A6928"/>
              </a:solidFill>
              <a:latin typeface="Arial"/>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6922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Identified Data Science </a:t>
            </a:r>
            <a:r>
              <a:rPr lang="en-US" i="1" dirty="0" smtClean="0"/>
              <a:t>Skills/Experience</a:t>
            </a:r>
            <a:r>
              <a:rPr lang="en-US" dirty="0" smtClean="0"/>
              <a:t> </a:t>
            </a:r>
            <a:r>
              <a:rPr lang="en-US" dirty="0"/>
              <a:t>Groups </a:t>
            </a:r>
          </a:p>
        </p:txBody>
      </p:sp>
      <p:sp>
        <p:nvSpPr>
          <p:cNvPr id="3" name="Content Placeholder 2"/>
          <p:cNvSpPr>
            <a:spLocks noGrp="1"/>
          </p:cNvSpPr>
          <p:nvPr>
            <p:ph idx="1"/>
          </p:nvPr>
        </p:nvSpPr>
        <p:spPr/>
        <p:txBody>
          <a:bodyPr>
            <a:noAutofit/>
          </a:bodyPr>
          <a:lstStyle/>
          <a:p>
            <a:r>
              <a:rPr lang="en-US" sz="1600" b="1" dirty="0" smtClean="0">
                <a:solidFill>
                  <a:srgbClr val="C00000"/>
                </a:solidFill>
              </a:rPr>
              <a:t>Group 1: Skills/experience related to competences</a:t>
            </a:r>
          </a:p>
          <a:p>
            <a:pPr lvl="1"/>
            <a:r>
              <a:rPr lang="en-US" sz="1400" dirty="0">
                <a:solidFill>
                  <a:srgbClr val="C00000"/>
                </a:solidFill>
              </a:rPr>
              <a:t>Data Analytics and Machine Learning</a:t>
            </a:r>
          </a:p>
          <a:p>
            <a:pPr lvl="1"/>
            <a:r>
              <a:rPr lang="en-US" sz="1400" dirty="0">
                <a:solidFill>
                  <a:srgbClr val="C00000"/>
                </a:solidFill>
              </a:rPr>
              <a:t>Data Management/Curation (including both general data management and scientific data management) </a:t>
            </a:r>
          </a:p>
          <a:p>
            <a:pPr lvl="1"/>
            <a:r>
              <a:rPr lang="en-US" sz="1400" dirty="0">
                <a:solidFill>
                  <a:srgbClr val="C00000"/>
                </a:solidFill>
              </a:rPr>
              <a:t>Data Science Engineering (hardware and software) skills </a:t>
            </a:r>
          </a:p>
          <a:p>
            <a:pPr lvl="1"/>
            <a:r>
              <a:rPr lang="en-US" sz="1400" dirty="0">
                <a:solidFill>
                  <a:srgbClr val="C00000"/>
                </a:solidFill>
              </a:rPr>
              <a:t>Scientific/Research Methods</a:t>
            </a:r>
          </a:p>
          <a:p>
            <a:pPr lvl="1"/>
            <a:r>
              <a:rPr lang="en-US" sz="1400" dirty="0" smtClean="0">
                <a:solidFill>
                  <a:srgbClr val="C00000"/>
                </a:solidFill>
              </a:rPr>
              <a:t>Application/subject </a:t>
            </a:r>
            <a:r>
              <a:rPr lang="en-US" sz="1400" dirty="0">
                <a:solidFill>
                  <a:srgbClr val="C00000"/>
                </a:solidFill>
              </a:rPr>
              <a:t>domain related (research or business)</a:t>
            </a:r>
          </a:p>
          <a:p>
            <a:pPr lvl="1"/>
            <a:r>
              <a:rPr lang="en-US" sz="1400" dirty="0" smtClean="0">
                <a:solidFill>
                  <a:schemeClr val="accent3">
                    <a:lumMod val="50000"/>
                  </a:schemeClr>
                </a:solidFill>
              </a:rPr>
              <a:t>Mathematics and Statistics </a:t>
            </a:r>
          </a:p>
          <a:p>
            <a:r>
              <a:rPr lang="en-US" sz="1600" b="1" dirty="0"/>
              <a:t>Group </a:t>
            </a:r>
            <a:r>
              <a:rPr lang="en-US" sz="1600" b="1" dirty="0" smtClean="0"/>
              <a:t>2: </a:t>
            </a:r>
            <a:r>
              <a:rPr lang="en-US" sz="1600" b="1" dirty="0"/>
              <a:t>Big </a:t>
            </a:r>
            <a:r>
              <a:rPr lang="en-US" sz="1600" b="1" dirty="0" smtClean="0"/>
              <a:t>Data (Data Science) tools and platforms</a:t>
            </a:r>
          </a:p>
          <a:p>
            <a:pPr lvl="1"/>
            <a:r>
              <a:rPr lang="en-US" sz="1400" dirty="0"/>
              <a:t>Big Data Analytics platforms </a:t>
            </a:r>
          </a:p>
          <a:p>
            <a:pPr lvl="1"/>
            <a:r>
              <a:rPr lang="en-US" sz="1400" dirty="0" smtClean="0"/>
              <a:t>Math &amp; </a:t>
            </a:r>
            <a:r>
              <a:rPr lang="en-US" sz="1400" dirty="0"/>
              <a:t>Stats </a:t>
            </a:r>
            <a:r>
              <a:rPr lang="en-US" sz="1400" dirty="0" smtClean="0"/>
              <a:t>apps &amp; tools </a:t>
            </a:r>
            <a:endParaRPr lang="en-US" sz="1400" dirty="0"/>
          </a:p>
          <a:p>
            <a:pPr lvl="1"/>
            <a:r>
              <a:rPr lang="en-US" sz="1400" dirty="0" smtClean="0"/>
              <a:t>Databases (SQL and NoSQL)</a:t>
            </a:r>
          </a:p>
          <a:p>
            <a:pPr lvl="1"/>
            <a:r>
              <a:rPr lang="en-US" sz="1400" dirty="0" smtClean="0"/>
              <a:t>Data </a:t>
            </a:r>
            <a:r>
              <a:rPr lang="en-US" sz="1400" dirty="0"/>
              <a:t>Management and Curation platform</a:t>
            </a:r>
          </a:p>
          <a:p>
            <a:pPr lvl="1"/>
            <a:r>
              <a:rPr lang="en-US" sz="1400" dirty="0"/>
              <a:t>Data and applications </a:t>
            </a:r>
            <a:r>
              <a:rPr lang="en-US" sz="1400" dirty="0" err="1" smtClean="0"/>
              <a:t>visualisation</a:t>
            </a:r>
            <a:endParaRPr lang="en-US" sz="1400" dirty="0" smtClean="0"/>
          </a:p>
          <a:p>
            <a:pPr lvl="1"/>
            <a:r>
              <a:rPr lang="en-US" sz="1400" i="1" dirty="0">
                <a:solidFill>
                  <a:srgbClr val="0070C0"/>
                </a:solidFill>
              </a:rPr>
              <a:t>C</a:t>
            </a:r>
            <a:r>
              <a:rPr lang="en-US" sz="1400" i="1" dirty="0" smtClean="0">
                <a:solidFill>
                  <a:srgbClr val="0070C0"/>
                </a:solidFill>
              </a:rPr>
              <a:t>loud based platforms and tools</a:t>
            </a:r>
            <a:endParaRPr lang="en-US" sz="1400" i="1" dirty="0">
              <a:solidFill>
                <a:srgbClr val="0070C0"/>
              </a:solidFill>
            </a:endParaRPr>
          </a:p>
          <a:p>
            <a:r>
              <a:rPr lang="en-US" sz="1600" b="1" dirty="0">
                <a:solidFill>
                  <a:schemeClr val="accent3">
                    <a:lumMod val="50000"/>
                  </a:schemeClr>
                </a:solidFill>
              </a:rPr>
              <a:t>Group </a:t>
            </a:r>
            <a:r>
              <a:rPr lang="en-US" sz="1600" b="1" dirty="0" smtClean="0">
                <a:solidFill>
                  <a:schemeClr val="accent3">
                    <a:lumMod val="50000"/>
                  </a:schemeClr>
                </a:solidFill>
              </a:rPr>
              <a:t>3: </a:t>
            </a:r>
            <a:r>
              <a:rPr lang="en-US" sz="1600" b="1" dirty="0">
                <a:solidFill>
                  <a:schemeClr val="accent3">
                    <a:lumMod val="50000"/>
                  </a:schemeClr>
                </a:solidFill>
              </a:rPr>
              <a:t>Programming </a:t>
            </a:r>
            <a:r>
              <a:rPr lang="en-US" sz="1600" b="1" dirty="0" smtClean="0">
                <a:solidFill>
                  <a:schemeClr val="accent3">
                    <a:lumMod val="50000"/>
                  </a:schemeClr>
                </a:solidFill>
              </a:rPr>
              <a:t>and programming languages and IDE</a:t>
            </a:r>
          </a:p>
          <a:p>
            <a:pPr lvl="1"/>
            <a:r>
              <a:rPr lang="en-US" sz="1400" dirty="0" smtClean="0">
                <a:solidFill>
                  <a:schemeClr val="accent3">
                    <a:lumMod val="50000"/>
                  </a:schemeClr>
                </a:solidFill>
              </a:rPr>
              <a:t>General and specialized development platforms for data analysis and statistics </a:t>
            </a:r>
          </a:p>
          <a:p>
            <a:r>
              <a:rPr lang="en-US" sz="1600" b="1" dirty="0">
                <a:solidFill>
                  <a:srgbClr val="0070C0"/>
                </a:solidFill>
              </a:rPr>
              <a:t>Group </a:t>
            </a:r>
            <a:r>
              <a:rPr lang="en-US" sz="1600" b="1" dirty="0" smtClean="0">
                <a:solidFill>
                  <a:srgbClr val="0070C0"/>
                </a:solidFill>
              </a:rPr>
              <a:t>4: Soft skills or Social Intelligence</a:t>
            </a:r>
          </a:p>
          <a:p>
            <a:pPr lvl="1"/>
            <a:r>
              <a:rPr lang="en-US" sz="1400" dirty="0" smtClean="0">
                <a:solidFill>
                  <a:srgbClr val="0070C0"/>
                </a:solidFill>
              </a:rPr>
              <a:t>Personal, inter-personal communication, team work (also called social intelligence or soft skills) </a:t>
            </a:r>
          </a:p>
        </p:txBody>
      </p:sp>
      <p:sp>
        <p:nvSpPr>
          <p:cNvPr id="6" name="Slide Number Placeholder 5"/>
          <p:cNvSpPr>
            <a:spLocks noGrp="1"/>
          </p:cNvSpPr>
          <p:nvPr>
            <p:ph type="sldNum" sz="quarter" idx="12"/>
          </p:nvPr>
        </p:nvSpPr>
        <p:spPr/>
        <p:txBody>
          <a:bodyPr/>
          <a:lstStyle/>
          <a:p>
            <a:fld id="{5444D61A-D5EF-4AD7-8CFF-82B00AE13C42}" type="slidenum">
              <a:rPr lang="en-GB" smtClean="0">
                <a:solidFill>
                  <a:prstClr val="black">
                    <a:tint val="75000"/>
                  </a:prstClr>
                </a:solidFill>
              </a:rPr>
              <a:pPr/>
              <a:t>51</a:t>
            </a:fld>
            <a:endParaRPr lang="en-GB">
              <a:solidFill>
                <a:prstClr val="black">
                  <a:tint val="75000"/>
                </a:prstClr>
              </a:solidFill>
            </a:endParaRPr>
          </a:p>
        </p:txBody>
      </p:sp>
      <p:sp>
        <p:nvSpPr>
          <p:cNvPr id="7" name="Rectangle 6"/>
          <p:cNvSpPr/>
          <p:nvPr/>
        </p:nvSpPr>
        <p:spPr>
          <a:xfrm>
            <a:off x="6024488" y="3176972"/>
            <a:ext cx="3059010" cy="1836204"/>
          </a:xfrm>
          <a:prstGeom prst="rect">
            <a:avLst/>
          </a:prstGeom>
          <a:solidFill>
            <a:schemeClr val="accent3">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sz="1400" dirty="0">
                <a:solidFill>
                  <a:srgbClr val="5A6928"/>
                </a:solidFill>
                <a:latin typeface="Arial"/>
              </a:rPr>
              <a:t>Big Data Tools and Programming Languages</a:t>
            </a:r>
            <a:endParaRPr lang="en-US" sz="1400" dirty="0" smtClean="0">
              <a:solidFill>
                <a:srgbClr val="5A6928"/>
              </a:solidFill>
              <a:latin typeface="Arial"/>
            </a:endParaRPr>
          </a:p>
          <a:p>
            <a:pPr marL="285750" indent="-285750" fontAlgn="auto">
              <a:spcBef>
                <a:spcPts val="0"/>
              </a:spcBef>
              <a:spcAft>
                <a:spcPts val="0"/>
              </a:spcAft>
              <a:buFont typeface="Arial" panose="020B0604020202020204" pitchFamily="34" charset="0"/>
              <a:buChar char="•"/>
            </a:pPr>
            <a:r>
              <a:rPr lang="en-US" sz="1400" dirty="0" smtClean="0">
                <a:solidFill>
                  <a:srgbClr val="5A6928"/>
                </a:solidFill>
                <a:latin typeface="Arial"/>
              </a:rPr>
              <a:t>Big </a:t>
            </a:r>
            <a:r>
              <a:rPr lang="en-US" sz="1400" dirty="0">
                <a:solidFill>
                  <a:srgbClr val="5A6928"/>
                </a:solidFill>
                <a:latin typeface="Arial"/>
              </a:rPr>
              <a:t>Data Analytics </a:t>
            </a:r>
            <a:r>
              <a:rPr lang="en-US" sz="1400" dirty="0" smtClean="0">
                <a:solidFill>
                  <a:srgbClr val="5A6928"/>
                </a:solidFill>
                <a:latin typeface="Arial"/>
              </a:rPr>
              <a:t>platforms</a:t>
            </a:r>
          </a:p>
          <a:p>
            <a:pPr marL="285750" indent="-285750" fontAlgn="auto">
              <a:spcBef>
                <a:spcPts val="0"/>
              </a:spcBef>
              <a:spcAft>
                <a:spcPts val="0"/>
              </a:spcAft>
              <a:buFont typeface="Arial" panose="020B0604020202020204" pitchFamily="34" charset="0"/>
              <a:buChar char="•"/>
            </a:pPr>
            <a:r>
              <a:rPr lang="en-US" sz="1400" dirty="0" smtClean="0">
                <a:solidFill>
                  <a:srgbClr val="5A6928"/>
                </a:solidFill>
                <a:latin typeface="Arial"/>
              </a:rPr>
              <a:t>Math</a:t>
            </a:r>
            <a:r>
              <a:rPr lang="en-US" sz="1400" dirty="0">
                <a:solidFill>
                  <a:srgbClr val="5A6928"/>
                </a:solidFill>
                <a:latin typeface="Arial"/>
              </a:rPr>
              <a:t>&amp; Stats tools </a:t>
            </a:r>
            <a:endParaRPr lang="en-US" sz="1400" dirty="0" smtClean="0">
              <a:solidFill>
                <a:srgbClr val="5A6928"/>
              </a:solidFill>
              <a:latin typeface="Arial"/>
            </a:endParaRPr>
          </a:p>
          <a:p>
            <a:pPr marL="285750" indent="-285750" fontAlgn="auto">
              <a:spcBef>
                <a:spcPts val="0"/>
              </a:spcBef>
              <a:spcAft>
                <a:spcPts val="0"/>
              </a:spcAft>
              <a:buFont typeface="Arial" panose="020B0604020202020204" pitchFamily="34" charset="0"/>
              <a:buChar char="•"/>
            </a:pPr>
            <a:r>
              <a:rPr lang="en-US" sz="1400" dirty="0" smtClean="0">
                <a:solidFill>
                  <a:srgbClr val="5A6928"/>
                </a:solidFill>
                <a:latin typeface="Arial"/>
              </a:rPr>
              <a:t>Databases</a:t>
            </a:r>
          </a:p>
          <a:p>
            <a:pPr marL="285750" indent="-285750" fontAlgn="auto">
              <a:spcBef>
                <a:spcPts val="0"/>
              </a:spcBef>
              <a:spcAft>
                <a:spcPts val="0"/>
              </a:spcAft>
              <a:buFont typeface="Arial" panose="020B0604020202020204" pitchFamily="34" charset="0"/>
              <a:buChar char="•"/>
            </a:pPr>
            <a:r>
              <a:rPr lang="en-US" sz="1400" dirty="0" smtClean="0">
                <a:solidFill>
                  <a:srgbClr val="5A6928"/>
                </a:solidFill>
                <a:latin typeface="Arial"/>
              </a:rPr>
              <a:t>Data/applications visualization</a:t>
            </a:r>
          </a:p>
          <a:p>
            <a:pPr marL="285750" indent="-285750" fontAlgn="auto">
              <a:spcBef>
                <a:spcPts val="0"/>
              </a:spcBef>
              <a:spcAft>
                <a:spcPts val="0"/>
              </a:spcAft>
              <a:buFont typeface="Arial" panose="020B0604020202020204" pitchFamily="34" charset="0"/>
              <a:buChar char="•"/>
            </a:pPr>
            <a:r>
              <a:rPr lang="en-US" sz="1400" dirty="0" smtClean="0">
                <a:solidFill>
                  <a:srgbClr val="5A6928"/>
                </a:solidFill>
                <a:latin typeface="Arial"/>
              </a:rPr>
              <a:t>Data </a:t>
            </a:r>
            <a:r>
              <a:rPr lang="en-US" sz="1400" dirty="0">
                <a:solidFill>
                  <a:srgbClr val="5A6928"/>
                </a:solidFill>
                <a:latin typeface="Arial"/>
              </a:rPr>
              <a:t>Management and </a:t>
            </a:r>
            <a:r>
              <a:rPr lang="en-US" sz="1400" dirty="0" smtClean="0">
                <a:solidFill>
                  <a:srgbClr val="5A6928"/>
                </a:solidFill>
                <a:latin typeface="Arial"/>
              </a:rPr>
              <a:t>Curation</a:t>
            </a:r>
            <a:endParaRPr lang="en-US" sz="1400" dirty="0">
              <a:solidFill>
                <a:srgbClr val="5A6928"/>
              </a:solidFill>
              <a:latin typeface="Arial"/>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61994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Identified Data Science Skill Groups  </a:t>
            </a:r>
            <a:endParaRPr lang="en-US" dirty="0"/>
          </a:p>
        </p:txBody>
      </p:sp>
      <p:graphicFrame>
        <p:nvGraphicFramePr>
          <p:cNvPr id="8" name="Content Placeholder 7"/>
          <p:cNvGraphicFramePr>
            <a:graphicFrameLocks noGrp="1"/>
          </p:cNvGraphicFramePr>
          <p:nvPr>
            <p:ph idx="1"/>
            <p:extLst/>
          </p:nvPr>
        </p:nvGraphicFramePr>
        <p:xfrm>
          <a:off x="0" y="1016732"/>
          <a:ext cx="9012557" cy="5608649"/>
        </p:xfrm>
        <a:graphic>
          <a:graphicData uri="http://schemas.openxmlformats.org/drawingml/2006/table">
            <a:tbl>
              <a:tblPr firstRow="1" bandRow="1">
                <a:tableStyleId>{5C22544A-7EE6-4342-B048-85BDC9FD1C3A}</a:tableStyleId>
              </a:tblPr>
              <a:tblGrid>
                <a:gridCol w="336882"/>
                <a:gridCol w="1296144"/>
                <a:gridCol w="1440160"/>
                <a:gridCol w="1476164"/>
                <a:gridCol w="1656184"/>
                <a:gridCol w="1368152"/>
                <a:gridCol w="1438871"/>
              </a:tblGrid>
              <a:tr h="504055">
                <a:tc>
                  <a:txBody>
                    <a:bodyPr/>
                    <a:lstStyle/>
                    <a:p>
                      <a:endParaRPr lang="en-US" sz="2000" b="1" dirty="0">
                        <a:solidFill>
                          <a:schemeClr val="accent6">
                            <a:lumMod val="40000"/>
                            <a:lumOff val="60000"/>
                          </a:schemeClr>
                        </a:solidFill>
                      </a:endParaRPr>
                    </a:p>
                  </a:txBody>
                  <a:tcPr/>
                </a:tc>
                <a:tc>
                  <a:txBody>
                    <a:bodyPr/>
                    <a:lstStyle/>
                    <a:p>
                      <a:pPr>
                        <a:lnSpc>
                          <a:spcPct val="80000"/>
                        </a:lnSpc>
                        <a:spcBef>
                          <a:spcPts val="600"/>
                        </a:spcBef>
                        <a:spcAft>
                          <a:spcPts val="0"/>
                        </a:spcAft>
                      </a:pPr>
                      <a:r>
                        <a:rPr lang="en-US" sz="1050" dirty="0" smtClean="0">
                          <a:solidFill>
                            <a:schemeClr val="accent6">
                              <a:lumMod val="40000"/>
                              <a:lumOff val="60000"/>
                            </a:schemeClr>
                          </a:solidFill>
                          <a:effectLst/>
                          <a:latin typeface="Calibri" panose="020F0502020204030204" pitchFamily="34" charset="0"/>
                          <a:ea typeface="Times New Roman" panose="02020603050405020304" pitchFamily="18" charset="0"/>
                          <a:cs typeface="Times New Roman" panose="02020603050405020304" pitchFamily="18" charset="0"/>
                        </a:rPr>
                        <a:t>Data </a:t>
                      </a:r>
                      <a:r>
                        <a:rPr lang="en-US" sz="1050" dirty="0">
                          <a:solidFill>
                            <a:schemeClr val="accent6">
                              <a:lumMod val="40000"/>
                              <a:lumOff val="60000"/>
                            </a:schemeClr>
                          </a:solidFill>
                          <a:effectLst/>
                          <a:latin typeface="Calibri" panose="020F0502020204030204" pitchFamily="34" charset="0"/>
                          <a:ea typeface="Times New Roman" panose="02020603050405020304" pitchFamily="18" charset="0"/>
                          <a:cs typeface="Times New Roman" panose="02020603050405020304" pitchFamily="18" charset="0"/>
                        </a:rPr>
                        <a:t>Analytics and Machine Learning</a:t>
                      </a:r>
                    </a:p>
                  </a:txBody>
                  <a:tcPr marL="68580" marR="68580" marT="0" marB="0"/>
                </a:tc>
                <a:tc>
                  <a:txBody>
                    <a:bodyPr/>
                    <a:lstStyle/>
                    <a:p>
                      <a:pPr>
                        <a:lnSpc>
                          <a:spcPct val="80000"/>
                        </a:lnSpc>
                        <a:spcBef>
                          <a:spcPts val="600"/>
                        </a:spcBef>
                        <a:spcAft>
                          <a:spcPts val="0"/>
                        </a:spcAft>
                      </a:pPr>
                      <a:r>
                        <a:rPr lang="en-US" sz="1050" dirty="0">
                          <a:solidFill>
                            <a:schemeClr val="accent6">
                              <a:lumMod val="40000"/>
                              <a:lumOff val="60000"/>
                            </a:schemeClr>
                          </a:solidFill>
                          <a:effectLst/>
                          <a:latin typeface="Calibri" panose="020F0502020204030204" pitchFamily="34" charset="0"/>
                          <a:ea typeface="Times New Roman" panose="02020603050405020304" pitchFamily="18" charset="0"/>
                          <a:cs typeface="Times New Roman" panose="02020603050405020304" pitchFamily="18" charset="0"/>
                        </a:rPr>
                        <a:t>Data Management/ Curation</a:t>
                      </a:r>
                    </a:p>
                  </a:txBody>
                  <a:tcPr marL="68580" marR="68580" marT="0" marB="0"/>
                </a:tc>
                <a:tc>
                  <a:txBody>
                    <a:bodyPr/>
                    <a:lstStyle/>
                    <a:p>
                      <a:pPr>
                        <a:lnSpc>
                          <a:spcPct val="80000"/>
                        </a:lnSpc>
                        <a:spcBef>
                          <a:spcPts val="600"/>
                        </a:spcBef>
                        <a:spcAft>
                          <a:spcPts val="0"/>
                        </a:spcAft>
                      </a:pPr>
                      <a:r>
                        <a:rPr lang="en-US" sz="1050" dirty="0">
                          <a:solidFill>
                            <a:schemeClr val="accent6">
                              <a:lumMod val="40000"/>
                              <a:lumOff val="60000"/>
                            </a:schemeClr>
                          </a:solidFill>
                          <a:effectLst/>
                          <a:latin typeface="Calibri" panose="020F0502020204030204" pitchFamily="34" charset="0"/>
                          <a:ea typeface="Times New Roman" panose="02020603050405020304" pitchFamily="18" charset="0"/>
                          <a:cs typeface="Times New Roman" panose="02020603050405020304" pitchFamily="18" charset="0"/>
                        </a:rPr>
                        <a:t>Data Science Engineering (hardware and software)</a:t>
                      </a:r>
                    </a:p>
                  </a:txBody>
                  <a:tcPr marL="68580" marR="68580" marT="0" marB="0"/>
                </a:tc>
                <a:tc>
                  <a:txBody>
                    <a:bodyPr/>
                    <a:lstStyle/>
                    <a:p>
                      <a:pPr>
                        <a:lnSpc>
                          <a:spcPct val="80000"/>
                        </a:lnSpc>
                        <a:spcBef>
                          <a:spcPts val="600"/>
                        </a:spcBef>
                        <a:spcAft>
                          <a:spcPts val="0"/>
                        </a:spcAft>
                      </a:pPr>
                      <a:r>
                        <a:rPr lang="en-US" sz="1050" dirty="0">
                          <a:solidFill>
                            <a:schemeClr val="accent6">
                              <a:lumMod val="40000"/>
                              <a:lumOff val="60000"/>
                            </a:schemeClr>
                          </a:solidFill>
                          <a:effectLst/>
                          <a:latin typeface="Calibri" panose="020F0502020204030204" pitchFamily="34" charset="0"/>
                          <a:ea typeface="Times New Roman" panose="02020603050405020304" pitchFamily="18" charset="0"/>
                          <a:cs typeface="Times New Roman" panose="02020603050405020304" pitchFamily="18" charset="0"/>
                        </a:rPr>
                        <a:t>Scientific/ Research Methods</a:t>
                      </a:r>
                    </a:p>
                  </a:txBody>
                  <a:tcPr marL="68580" marR="68580" marT="0" marB="0"/>
                </a:tc>
                <a:tc>
                  <a:txBody>
                    <a:bodyPr/>
                    <a:lstStyle/>
                    <a:p>
                      <a:pPr>
                        <a:lnSpc>
                          <a:spcPct val="80000"/>
                        </a:lnSpc>
                        <a:spcBef>
                          <a:spcPts val="600"/>
                        </a:spcBef>
                        <a:spcAft>
                          <a:spcPts val="0"/>
                        </a:spcAft>
                      </a:pPr>
                      <a:r>
                        <a:rPr lang="en-US" sz="1050" dirty="0">
                          <a:solidFill>
                            <a:schemeClr val="accent6">
                              <a:lumMod val="40000"/>
                              <a:lumOff val="60000"/>
                            </a:schemeClr>
                          </a:solidFill>
                          <a:effectLst/>
                          <a:latin typeface="Calibri" panose="020F0502020204030204" pitchFamily="34" charset="0"/>
                          <a:ea typeface="Times New Roman" panose="02020603050405020304" pitchFamily="18" charset="0"/>
                          <a:cs typeface="Times New Roman" panose="02020603050405020304" pitchFamily="18" charset="0"/>
                        </a:rPr>
                        <a:t>Personal/Inter-personal communication, team work</a:t>
                      </a:r>
                    </a:p>
                  </a:txBody>
                  <a:tcPr marL="68580" marR="68580" marT="0" marB="0"/>
                </a:tc>
                <a:tc>
                  <a:txBody>
                    <a:bodyPr/>
                    <a:lstStyle/>
                    <a:p>
                      <a:pPr>
                        <a:lnSpc>
                          <a:spcPct val="80000"/>
                        </a:lnSpc>
                        <a:spcBef>
                          <a:spcPts val="600"/>
                        </a:spcBef>
                        <a:spcAft>
                          <a:spcPts val="0"/>
                        </a:spcAft>
                      </a:pPr>
                      <a:r>
                        <a:rPr lang="en-US" sz="1050" dirty="0">
                          <a:solidFill>
                            <a:schemeClr val="accent6">
                              <a:lumMod val="40000"/>
                              <a:lumOff val="60000"/>
                            </a:schemeClr>
                          </a:solidFill>
                          <a:effectLst/>
                          <a:latin typeface="Calibri" panose="020F0502020204030204" pitchFamily="34" charset="0"/>
                          <a:ea typeface="Times New Roman" panose="02020603050405020304" pitchFamily="18" charset="0"/>
                          <a:cs typeface="Times New Roman" panose="02020603050405020304" pitchFamily="18" charset="0"/>
                        </a:rPr>
                        <a:t>Application/subject domain (research or business)</a:t>
                      </a:r>
                    </a:p>
                  </a:txBody>
                  <a:tcPr marL="68580" marR="68580" marT="0" marB="0"/>
                </a:tc>
              </a:tr>
              <a:tr h="642941">
                <a:tc>
                  <a:txBody>
                    <a:bodyPr/>
                    <a:lstStyle/>
                    <a:p>
                      <a:r>
                        <a:rPr lang="en-US" sz="1200" dirty="0" smtClean="0"/>
                        <a:t>1</a:t>
                      </a:r>
                      <a:endParaRPr lang="en-US" sz="1200" dirty="0"/>
                    </a:p>
                  </a:txBody>
                  <a:tcPr/>
                </a:tc>
                <a:tc>
                  <a:txBody>
                    <a:bodyPr/>
                    <a:lstStyle/>
                    <a:p>
                      <a:pPr>
                        <a:lnSpc>
                          <a:spcPct val="80000"/>
                        </a:lnSpc>
                        <a:spcAft>
                          <a:spcPts val="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Artificial intelligence, machine learning</a:t>
                      </a:r>
                    </a:p>
                  </a:txBody>
                  <a:tcPr marL="68580" marR="68580" marT="0" marB="0"/>
                </a:tc>
                <a:tc>
                  <a:txBody>
                    <a:bodyPr/>
                    <a:lstStyle/>
                    <a:p>
                      <a:pPr>
                        <a:lnSpc>
                          <a:spcPct val="80000"/>
                        </a:lnSpc>
                        <a:spcAft>
                          <a:spcPts val="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Manipulating and analyzing complex, high-volume, high-dimensionality data from varying sources</a:t>
                      </a:r>
                    </a:p>
                  </a:txBody>
                  <a:tcPr marL="68580" marR="68580" marT="0" marB="0"/>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Design efficient algorithms for accessing and analyzing large amounts of data</a:t>
                      </a:r>
                    </a:p>
                  </a:txBody>
                  <a:tcPr marL="68580" marR="68580" marT="0" marB="0"/>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Interest in data science</a:t>
                      </a:r>
                    </a:p>
                  </a:txBody>
                  <a:tcPr marL="68580" marR="68580" marT="0" marB="0"/>
                </a:tc>
                <a:tc>
                  <a:txBody>
                    <a:bodyPr/>
                    <a:lstStyle/>
                    <a:p>
                      <a:pPr>
                        <a:lnSpc>
                          <a:spcPct val="80000"/>
                        </a:lnSpc>
                        <a:spcAft>
                          <a:spcPts val="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Communication skills </a:t>
                      </a:r>
                    </a:p>
                  </a:txBody>
                  <a:tcPr marL="68580" marR="68580" marT="0" marB="0"/>
                </a:tc>
                <a:tc>
                  <a:txBody>
                    <a:bodyPr/>
                    <a:lstStyle/>
                    <a:p>
                      <a:pPr>
                        <a:lnSpc>
                          <a:spcPct val="80000"/>
                        </a:lnSpc>
                        <a:spcAft>
                          <a:spcPts val="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Recommender or Ranking system</a:t>
                      </a:r>
                    </a:p>
                  </a:txBody>
                  <a:tcPr marL="68580" marR="68580" marT="0" marB="0"/>
                </a:tc>
              </a:tr>
              <a:tr h="468052">
                <a:tc>
                  <a:txBody>
                    <a:bodyPr/>
                    <a:lstStyle/>
                    <a:p>
                      <a:r>
                        <a:rPr lang="en-US" sz="1200" dirty="0" smtClean="0"/>
                        <a:t>2</a:t>
                      </a:r>
                      <a:endParaRPr lang="en-US" sz="1200" dirty="0"/>
                    </a:p>
                  </a:txBody>
                  <a:tcPr/>
                </a:tc>
                <a:tc>
                  <a:txBody>
                    <a:bodyPr/>
                    <a:lstStyle/>
                    <a:p>
                      <a:pPr>
                        <a:lnSpc>
                          <a:spcPct val="80000"/>
                        </a:lnSpc>
                        <a:spcAft>
                          <a:spcPts val="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Machine Learning and Statistical Modelling</a:t>
                      </a:r>
                    </a:p>
                  </a:txBody>
                  <a:tcPr marL="68580" marR="68580" marT="0" marB="0"/>
                </a:tc>
                <a:tc>
                  <a:txBody>
                    <a:bodyPr/>
                    <a:lstStyle/>
                    <a:p>
                      <a:pPr>
                        <a:lnSpc>
                          <a:spcPct val="80000"/>
                        </a:lnSpc>
                        <a:spcAft>
                          <a:spcPts val="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for data improvement </a:t>
                      </a:r>
                    </a:p>
                  </a:txBody>
                  <a:tcPr marL="68580" marR="68580" marT="0" marB="0"/>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Big Data solutions and advanced data mining tools</a:t>
                      </a:r>
                    </a:p>
                  </a:txBody>
                  <a:tcPr marL="68580" marR="68580" marT="0" marB="0"/>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Analytical, independent, critical, curious and focused on results</a:t>
                      </a:r>
                    </a:p>
                  </a:txBody>
                  <a:tcPr marL="68580" marR="68580" marT="0" marB="0"/>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Inter-personal intra-team and external communication</a:t>
                      </a:r>
                    </a:p>
                  </a:txBody>
                  <a:tcPr marL="68580" marR="68580" marT="0" marB="0"/>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Data Analytics for commercial purposes</a:t>
                      </a:r>
                    </a:p>
                  </a:txBody>
                  <a:tcPr marL="68580" marR="68580" marT="0" marB="0"/>
                </a:tc>
              </a:tr>
              <a:tr h="612068">
                <a:tc>
                  <a:txBody>
                    <a:bodyPr/>
                    <a:lstStyle/>
                    <a:p>
                      <a:r>
                        <a:rPr lang="en-US" sz="1200" dirty="0" smtClean="0"/>
                        <a:t>3</a:t>
                      </a:r>
                      <a:endParaRPr lang="en-US" sz="1200" dirty="0"/>
                    </a:p>
                  </a:txBody>
                  <a:tcPr/>
                </a:tc>
                <a:tc>
                  <a:txBody>
                    <a:bodyPr/>
                    <a:lstStyle/>
                    <a:p>
                      <a:pPr>
                        <a:lnSpc>
                          <a:spcPct val="80000"/>
                        </a:lnSpc>
                        <a:spcAft>
                          <a:spcPts val="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Machine learning solutions and pattern recognition techniques</a:t>
                      </a:r>
                    </a:p>
                  </a:txBody>
                  <a:tcPr marL="68580" marR="68580" marT="0" marB="0"/>
                </a:tc>
                <a:tc>
                  <a:txBody>
                    <a:bodyPr/>
                    <a:lstStyle/>
                    <a:p>
                      <a:pPr>
                        <a:lnSpc>
                          <a:spcPct val="80000"/>
                        </a:lnSpc>
                        <a:spcAft>
                          <a:spcPts val="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Data models and datatypes</a:t>
                      </a:r>
                    </a:p>
                  </a:txBody>
                  <a:tcPr marL="68580" marR="68580" marT="0" marB="0"/>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Multi-core/distributed software, preferably in a Linux environment</a:t>
                      </a:r>
                    </a:p>
                  </a:txBody>
                  <a:tcPr marL="68580" marR="68580" marT="0" marB="0"/>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Confident with large data sets and ability to identify appropriate tools and algorithms</a:t>
                      </a:r>
                    </a:p>
                  </a:txBody>
                  <a:tcPr marL="68580" marR="68580" marT="0" marB="0"/>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Network of contacts in Big Data community</a:t>
                      </a:r>
                    </a:p>
                  </a:txBody>
                  <a:tcPr marL="68580" marR="68580" marT="0" marB="0"/>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Data sources and techniques for business insight and customer focus</a:t>
                      </a:r>
                    </a:p>
                  </a:txBody>
                  <a:tcPr marL="68580" marR="68580" marT="0" marB="0"/>
                </a:tc>
              </a:tr>
              <a:tr h="432048">
                <a:tc>
                  <a:txBody>
                    <a:bodyPr/>
                    <a:lstStyle/>
                    <a:p>
                      <a:r>
                        <a:rPr lang="en-US" sz="1200" dirty="0" smtClean="0"/>
                        <a:t>4</a:t>
                      </a:r>
                      <a:endParaRPr lang="en-US" sz="1200" dirty="0"/>
                    </a:p>
                  </a:txBody>
                  <a:tcPr/>
                </a:tc>
                <a:tc>
                  <a:txBody>
                    <a:bodyPr/>
                    <a:lstStyle/>
                    <a:p>
                      <a:pPr>
                        <a:lnSpc>
                          <a:spcPct val="80000"/>
                        </a:lnSpc>
                        <a:spcAft>
                          <a:spcPts val="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Supervised and unsupervised learning</a:t>
                      </a:r>
                    </a:p>
                  </a:txBody>
                  <a:tcPr marL="68580" marR="68580" marT="0" marB="0"/>
                </a:tc>
                <a:tc>
                  <a:txBody>
                    <a:bodyPr/>
                    <a:lstStyle/>
                    <a:p>
                      <a:pPr>
                        <a:lnSpc>
                          <a:spcPct val="80000"/>
                        </a:lnSpc>
                        <a:spcAft>
                          <a:spcPts val="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Handling vast amounts of data</a:t>
                      </a:r>
                    </a:p>
                  </a:txBody>
                  <a:tcPr marL="68580" marR="68580" marT="0" marB="0"/>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Databases, database systems, SQL and NoSQL</a:t>
                      </a:r>
                    </a:p>
                  </a:txBody>
                  <a:tcPr marL="68580" marR="68580" marT="0" marB="0"/>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Flexible analytic approach to achieve results at varying levels of precision</a:t>
                      </a:r>
                    </a:p>
                  </a:txBody>
                  <a:tcPr marL="68580" marR="68580" marT="0" marB="0"/>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 </a:t>
                      </a:r>
                    </a:p>
                  </a:txBody>
                  <a:tcPr marL="68580" marR="68580" marT="0" marB="0"/>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Mechanism Design and/or Latent Dirichlet Allocation</a:t>
                      </a:r>
                    </a:p>
                  </a:txBody>
                  <a:tcPr marL="68580" marR="68580" marT="0" marB="0"/>
                </a:tc>
              </a:tr>
              <a:tr h="590606">
                <a:tc>
                  <a:txBody>
                    <a:bodyPr/>
                    <a:lstStyle/>
                    <a:p>
                      <a:r>
                        <a:rPr lang="en-US" sz="1200" dirty="0" smtClean="0"/>
                        <a:t>5</a:t>
                      </a:r>
                      <a:endParaRPr lang="en-US" sz="1200" dirty="0"/>
                    </a:p>
                  </a:txBody>
                  <a:tcPr/>
                </a:tc>
                <a:tc>
                  <a:txBody>
                    <a:bodyPr/>
                    <a:lstStyle/>
                    <a:p>
                      <a:pPr>
                        <a:lnSpc>
                          <a:spcPct val="80000"/>
                        </a:lnSpc>
                        <a:spcAft>
                          <a:spcPts val="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Data mining</a:t>
                      </a:r>
                    </a:p>
                  </a:txBody>
                  <a:tcPr marL="68580" marR="68580" marT="0" marB="0"/>
                </a:tc>
                <a:tc>
                  <a:txBody>
                    <a:bodyPr/>
                    <a:lstStyle/>
                    <a:p>
                      <a:pPr>
                        <a:lnSpc>
                          <a:spcPct val="80000"/>
                        </a:lnSpc>
                        <a:spcAft>
                          <a:spcPts val="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Experience of working with large data sets</a:t>
                      </a:r>
                    </a:p>
                  </a:txBody>
                  <a:tcPr marL="68580" marR="68580" marT="0" marB="0"/>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Statistical analysis languages and tooling </a:t>
                      </a:r>
                    </a:p>
                  </a:txBody>
                  <a:tcPr marL="68580" marR="68580" marT="0" marB="0"/>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Exceptional analytical skills</a:t>
                      </a:r>
                    </a:p>
                  </a:txBody>
                  <a:tcPr marL="68580" marR="68580" marT="0" marB="0"/>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 </a:t>
                      </a:r>
                    </a:p>
                  </a:txBody>
                  <a:tcPr marL="68580" marR="68580" marT="0" marB="0"/>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Game Theory</a:t>
                      </a:r>
                    </a:p>
                  </a:txBody>
                  <a:tcPr marL="68580" marR="68580" marT="0" marB="0"/>
                </a:tc>
              </a:tr>
              <a:tr h="381502">
                <a:tc>
                  <a:txBody>
                    <a:bodyPr/>
                    <a:lstStyle/>
                    <a:p>
                      <a:r>
                        <a:rPr lang="en-US" sz="1200" dirty="0" smtClean="0"/>
                        <a:t>6</a:t>
                      </a:r>
                      <a:endParaRPr lang="en-US" sz="1200" dirty="0"/>
                    </a:p>
                  </a:txBody>
                  <a:tcPr/>
                </a:tc>
                <a:tc>
                  <a:txBody>
                    <a:bodyPr/>
                    <a:lstStyle/>
                    <a:p>
                      <a:pPr>
                        <a:lnSpc>
                          <a:spcPct val="80000"/>
                        </a:lnSpc>
                        <a:spcAft>
                          <a:spcPts val="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Markov Models, Conditional Random Fields</a:t>
                      </a:r>
                    </a:p>
                  </a:txBody>
                  <a:tcPr marL="68580" marR="68580" marT="0" marB="0"/>
                </a:tc>
                <a:tc>
                  <a:txBody>
                    <a:bodyPr/>
                    <a:lstStyle/>
                    <a:p>
                      <a:pPr>
                        <a:lnSpc>
                          <a:spcPct val="80000"/>
                        </a:lnSpc>
                        <a:spcAft>
                          <a:spcPts val="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(non)relational and (un)-structured data</a:t>
                      </a:r>
                    </a:p>
                  </a:txBody>
                  <a:tcPr marL="68580" marR="68580" marT="0" marB="0"/>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Cloud powered applications design </a:t>
                      </a:r>
                    </a:p>
                  </a:txBody>
                  <a:tcPr marL="68580" marR="68580" marT="0" marB="0"/>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 </a:t>
                      </a:r>
                    </a:p>
                  </a:txBody>
                  <a:tcPr marL="68580" marR="68580" marT="0" marB="0"/>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 </a:t>
                      </a:r>
                    </a:p>
                  </a:txBody>
                  <a:tcPr marL="68580" marR="68580" marT="0" marB="0"/>
                </a:tc>
                <a:tc>
                  <a:txBody>
                    <a:bodyPr/>
                    <a:lstStyle/>
                    <a:p>
                      <a:pPr>
                        <a:lnSpc>
                          <a:spcPct val="80000"/>
                        </a:lnSpc>
                        <a:spcAft>
                          <a:spcPts val="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Copyright and IPR</a:t>
                      </a:r>
                    </a:p>
                  </a:txBody>
                  <a:tcPr marL="68580" marR="68580" marT="0" marB="0"/>
                </a:tc>
              </a:tr>
              <a:tr h="411786">
                <a:tc>
                  <a:txBody>
                    <a:bodyPr/>
                    <a:lstStyle/>
                    <a:p>
                      <a:r>
                        <a:rPr lang="en-US" sz="1200" dirty="0" smtClean="0"/>
                        <a:t>7</a:t>
                      </a:r>
                      <a:endParaRPr lang="en-US" sz="1200" dirty="0"/>
                    </a:p>
                  </a:txBody>
                  <a:tcPr/>
                </a:tc>
                <a:tc>
                  <a:txBody>
                    <a:bodyPr/>
                    <a:lstStyle/>
                    <a:p>
                      <a:pPr>
                        <a:lnSpc>
                          <a:spcPct val="80000"/>
                        </a:lnSpc>
                        <a:spcAft>
                          <a:spcPts val="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Logistic Regression, Support Vector Machines</a:t>
                      </a:r>
                    </a:p>
                  </a:txBody>
                  <a:tcPr marL="68580" marR="68580" marT="0" marB="0"/>
                </a:tc>
                <a:tc>
                  <a:txBody>
                    <a:bodyPr/>
                    <a:lstStyle/>
                    <a:p>
                      <a:pPr>
                        <a:lnSpc>
                          <a:spcPct val="80000"/>
                        </a:lnSpc>
                        <a:spcAft>
                          <a:spcPts val="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Cloud based data storage and data management </a:t>
                      </a:r>
                    </a:p>
                  </a:txBody>
                  <a:tcPr marL="68580" marR="68580" marT="0" marB="0"/>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 </a:t>
                      </a:r>
                    </a:p>
                  </a:txBody>
                  <a:tcPr marL="68580" marR="68580" marT="0" marB="0"/>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 </a:t>
                      </a:r>
                    </a:p>
                  </a:txBody>
                  <a:tcPr marL="68580" marR="68580" marT="0" marB="0"/>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 </a:t>
                      </a:r>
                    </a:p>
                  </a:txBody>
                  <a:tcPr marL="68580" marR="68580" marT="0" marB="0"/>
                </a:tc>
                <a:tc>
                  <a:txBody>
                    <a:bodyPr/>
                    <a:lstStyle/>
                    <a:p>
                      <a:pPr algn="l" fontAlgn="t"/>
                      <a:endParaRPr lang="en-US" sz="1000" b="0" i="0" u="none" strike="noStrike" dirty="0">
                        <a:solidFill>
                          <a:srgbClr val="000000"/>
                        </a:solidFill>
                        <a:effectLst/>
                        <a:latin typeface="Times New Roman" panose="02020603050405020304" pitchFamily="18" charset="0"/>
                      </a:endParaRPr>
                    </a:p>
                  </a:txBody>
                  <a:tcPr marL="7620" marR="7620" marT="7620" marB="0"/>
                </a:tc>
              </a:tr>
              <a:tr h="596326">
                <a:tc>
                  <a:txBody>
                    <a:bodyPr/>
                    <a:lstStyle/>
                    <a:p>
                      <a:r>
                        <a:rPr lang="en-US" sz="1200" dirty="0" smtClean="0"/>
                        <a:t>8</a:t>
                      </a:r>
                      <a:endParaRPr lang="en-US" sz="1200" dirty="0"/>
                    </a:p>
                  </a:txBody>
                  <a:tcPr/>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Predictive analysis and statistics (including Kaggle platform)</a:t>
                      </a:r>
                    </a:p>
                  </a:txBody>
                  <a:tcPr marL="68580" marR="68580" marT="0" marB="0"/>
                </a:tc>
                <a:tc>
                  <a:txBody>
                    <a:bodyPr/>
                    <a:lstStyle/>
                    <a:p>
                      <a:pPr>
                        <a:lnSpc>
                          <a:spcPct val="80000"/>
                        </a:lnSpc>
                        <a:spcAft>
                          <a:spcPts val="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Data management planning </a:t>
                      </a:r>
                    </a:p>
                  </a:txBody>
                  <a:tcPr marL="68580" marR="68580" marT="0" marB="0"/>
                </a:tc>
                <a:tc>
                  <a:txBody>
                    <a:bodyPr/>
                    <a:lstStyle/>
                    <a:p>
                      <a:pPr>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 </a:t>
                      </a:r>
                    </a:p>
                  </a:txBody>
                  <a:tcPr marL="68580" marR="68580" marT="0" marB="0"/>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 </a:t>
                      </a:r>
                    </a:p>
                  </a:txBody>
                  <a:tcPr marL="68580" marR="68580" marT="0" marB="0"/>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 </a:t>
                      </a:r>
                    </a:p>
                  </a:txBody>
                  <a:tcPr marL="68580" marR="68580" marT="0" marB="0"/>
                </a:tc>
                <a:tc>
                  <a:txBody>
                    <a:bodyPr/>
                    <a:lstStyle/>
                    <a:p>
                      <a:pPr algn="l" fontAlgn="t"/>
                      <a:endParaRPr lang="en-US" sz="1000" b="0" i="0" u="none" strike="noStrike" dirty="0">
                        <a:solidFill>
                          <a:srgbClr val="000000"/>
                        </a:solidFill>
                        <a:effectLst/>
                        <a:latin typeface="Times New Roman" panose="02020603050405020304" pitchFamily="18" charset="0"/>
                      </a:endParaRPr>
                    </a:p>
                  </a:txBody>
                  <a:tcPr marL="7620" marR="7620" marT="7620" marB="0"/>
                </a:tc>
              </a:tr>
              <a:tr h="504056">
                <a:tc>
                  <a:txBody>
                    <a:bodyPr/>
                    <a:lstStyle/>
                    <a:p>
                      <a:r>
                        <a:rPr lang="en-US" sz="1200" dirty="0" smtClean="0"/>
                        <a:t>9</a:t>
                      </a:r>
                      <a:endParaRPr lang="en-US" sz="1200" dirty="0"/>
                    </a:p>
                  </a:txBody>
                  <a:tcPr/>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(Artificial) Neural Networks</a:t>
                      </a:r>
                    </a:p>
                  </a:txBody>
                  <a:tcPr marL="68580" marR="68580" marT="0" marB="0"/>
                </a:tc>
                <a:tc>
                  <a:txBody>
                    <a:bodyPr/>
                    <a:lstStyle/>
                    <a:p>
                      <a:pPr>
                        <a:lnSpc>
                          <a:spcPct val="80000"/>
                        </a:lnSpc>
                        <a:spcAft>
                          <a:spcPts val="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Metadata annotation and management</a:t>
                      </a:r>
                    </a:p>
                  </a:txBody>
                  <a:tcPr marL="68580" marR="68580" marT="0" marB="0"/>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 </a:t>
                      </a:r>
                    </a:p>
                  </a:txBody>
                  <a:tcPr marL="68580" marR="68580" marT="0" marB="0"/>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 </a:t>
                      </a:r>
                    </a:p>
                  </a:txBody>
                  <a:tcPr marL="68580" marR="68580" marT="0" marB="0"/>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 </a:t>
                      </a:r>
                    </a:p>
                  </a:txBody>
                  <a:tcPr marL="68580" marR="68580" marT="0" marB="0"/>
                </a:tc>
                <a:tc>
                  <a:txBody>
                    <a:bodyPr/>
                    <a:lstStyle/>
                    <a:p>
                      <a:pPr algn="l" fontAlgn="t"/>
                      <a:endParaRPr lang="en-US" sz="1100" b="0" i="0" u="none" strike="noStrike" dirty="0">
                        <a:solidFill>
                          <a:srgbClr val="000000"/>
                        </a:solidFill>
                        <a:effectLst/>
                        <a:latin typeface="Calibri" panose="020F0502020204030204" pitchFamily="34" charset="0"/>
                      </a:endParaRPr>
                    </a:p>
                  </a:txBody>
                  <a:tcPr marL="7620" marR="7620" marT="7620" marB="0"/>
                </a:tc>
              </a:tr>
              <a:tr h="451283">
                <a:tc>
                  <a:txBody>
                    <a:bodyPr/>
                    <a:lstStyle/>
                    <a:p>
                      <a:r>
                        <a:rPr lang="en-US" sz="1200" dirty="0" smtClean="0"/>
                        <a:t>10</a:t>
                      </a:r>
                      <a:endParaRPr lang="en-US" sz="1200" dirty="0"/>
                    </a:p>
                  </a:txBody>
                  <a:tcPr/>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Statistics</a:t>
                      </a:r>
                    </a:p>
                  </a:txBody>
                  <a:tcPr marL="68580" marR="68580" marT="0" marB="0"/>
                </a:tc>
                <a:tc>
                  <a:txBody>
                    <a:bodyPr/>
                    <a:lstStyle/>
                    <a:p>
                      <a:pPr>
                        <a:lnSpc>
                          <a:spcPct val="80000"/>
                        </a:lnSpc>
                        <a:spcAft>
                          <a:spcPts val="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Data citation, metadata, PID (*)</a:t>
                      </a:r>
                    </a:p>
                  </a:txBody>
                  <a:tcPr marL="68580" marR="68580" marT="0" marB="0"/>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 </a:t>
                      </a:r>
                    </a:p>
                  </a:txBody>
                  <a:tcPr marL="68580" marR="68580" marT="0" marB="0"/>
                </a:tc>
                <a:tc>
                  <a:txBody>
                    <a:bodyPr/>
                    <a:lstStyle/>
                    <a:p>
                      <a:pPr>
                        <a:lnSpc>
                          <a:spcPct val="80000"/>
                        </a:lnSpc>
                        <a:spcAft>
                          <a:spcPts val="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 </a:t>
                      </a:r>
                    </a:p>
                  </a:txBody>
                  <a:tcPr marL="68580" marR="68580" marT="0" marB="0"/>
                </a:tc>
                <a:tc>
                  <a:txBody>
                    <a:bodyPr/>
                    <a:lstStyle/>
                    <a:p>
                      <a:pPr>
                        <a:lnSpc>
                          <a:spcPct val="80000"/>
                        </a:lnSpc>
                        <a:spcAft>
                          <a:spcPts val="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 </a:t>
                      </a:r>
                    </a:p>
                  </a:txBody>
                  <a:tcPr marL="68580" marR="68580" marT="0" marB="0"/>
                </a:tc>
                <a:tc>
                  <a:txBody>
                    <a:bodyPr/>
                    <a:lstStyle/>
                    <a:p>
                      <a:pPr algn="l" fontAlgn="t"/>
                      <a:endParaRPr lang="en-US" sz="1100" b="0" i="0" u="none" strike="noStrike" dirty="0">
                        <a:solidFill>
                          <a:srgbClr val="000000"/>
                        </a:solidFill>
                        <a:effectLst/>
                        <a:latin typeface="Calibri" panose="020F0502020204030204" pitchFamily="34" charset="0"/>
                      </a:endParaRPr>
                    </a:p>
                  </a:txBody>
                  <a:tcPr marL="7620" marR="7620" marT="7620" marB="0"/>
                </a:tc>
              </a:tr>
            </a:tbl>
          </a:graphicData>
        </a:graphic>
      </p:graphicFrame>
      <p:sp>
        <p:nvSpPr>
          <p:cNvPr id="5" name="Slide Number Placeholder 4"/>
          <p:cNvSpPr>
            <a:spLocks noGrp="1"/>
          </p:cNvSpPr>
          <p:nvPr>
            <p:ph type="sldNum" sz="quarter" idx="12"/>
          </p:nvPr>
        </p:nvSpPr>
        <p:spPr/>
        <p:txBody>
          <a:bodyPr/>
          <a:lstStyle/>
          <a:p>
            <a:fld id="{5444D61A-D5EF-4AD7-8CFF-82B00AE13C42}" type="slidenum">
              <a:rPr lang="en-GB" smtClean="0">
                <a:solidFill>
                  <a:prstClr val="black">
                    <a:tint val="75000"/>
                  </a:prstClr>
                </a:solidFill>
              </a:rPr>
              <a:pPr/>
              <a:t>52</a:t>
            </a:fld>
            <a:endParaRPr lang="en-GB">
              <a:solidFill>
                <a:prstClr val="black">
                  <a:tint val="75000"/>
                </a:prstClr>
              </a:solidFill>
            </a:endParaRPr>
          </a:p>
        </p:txBody>
      </p:sp>
    </p:spTree>
    <p:extLst>
      <p:ext uri="{BB962C8B-B14F-4D97-AF65-F5344CB8AC3E}">
        <p14:creationId xmlns:p14="http://schemas.microsoft.com/office/powerpoint/2010/main" val="33352533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Possible Data Scientist profiles/roles</a:t>
            </a:r>
            <a:br>
              <a:rPr lang="en-US" dirty="0" smtClean="0"/>
            </a:br>
            <a:r>
              <a:rPr lang="en-US" dirty="0" smtClean="0"/>
              <a:t>as extension to CWA16458 </a:t>
            </a:r>
            <a:r>
              <a:rPr lang="en-US" dirty="0"/>
              <a:t>(2012</a:t>
            </a:r>
            <a:r>
              <a:rPr lang="en-US" dirty="0" smtClean="0"/>
              <a: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solidFill>
                  <a:srgbClr val="0070C0"/>
                </a:solidFill>
              </a:rPr>
              <a:t>Data Analyst, Business Analyst</a:t>
            </a:r>
          </a:p>
          <a:p>
            <a:pPr lvl="1"/>
            <a:r>
              <a:rPr lang="en-US" dirty="0" smtClean="0">
                <a:solidFill>
                  <a:srgbClr val="0070C0"/>
                </a:solidFill>
              </a:rPr>
              <a:t>Data Mining</a:t>
            </a:r>
          </a:p>
          <a:p>
            <a:pPr lvl="1"/>
            <a:r>
              <a:rPr lang="en-US" dirty="0" smtClean="0">
                <a:solidFill>
                  <a:srgbClr val="0070C0"/>
                </a:solidFill>
              </a:rPr>
              <a:t>Machine Learning</a:t>
            </a:r>
            <a:endParaRPr lang="en-US" dirty="0">
              <a:solidFill>
                <a:srgbClr val="0070C0"/>
              </a:solidFill>
            </a:endParaRPr>
          </a:p>
          <a:p>
            <a:r>
              <a:rPr lang="en-US" dirty="0" smtClean="0">
                <a:solidFill>
                  <a:srgbClr val="C00000"/>
                </a:solidFill>
              </a:rPr>
              <a:t>Digital Librarian, Data Archivist, Data Curator, Data Steward</a:t>
            </a:r>
          </a:p>
          <a:p>
            <a:pPr lvl="1"/>
            <a:r>
              <a:rPr lang="en-US" dirty="0" smtClean="0">
                <a:solidFill>
                  <a:srgbClr val="C00000"/>
                </a:solidFill>
              </a:rPr>
              <a:t>Data Management related competences</a:t>
            </a:r>
          </a:p>
          <a:p>
            <a:r>
              <a:rPr lang="en-US" dirty="0" smtClean="0">
                <a:solidFill>
                  <a:schemeClr val="accent3">
                    <a:lumMod val="75000"/>
                  </a:schemeClr>
                </a:solidFill>
              </a:rPr>
              <a:t>Data Science Engineer/Administrator/Programmer</a:t>
            </a:r>
          </a:p>
          <a:p>
            <a:pPr lvl="1"/>
            <a:r>
              <a:rPr lang="en-US" dirty="0" smtClean="0">
                <a:solidFill>
                  <a:schemeClr val="accent3">
                    <a:lumMod val="75000"/>
                  </a:schemeClr>
                </a:solidFill>
              </a:rPr>
              <a:t>Data analytics applications development</a:t>
            </a:r>
          </a:p>
          <a:p>
            <a:pPr lvl="1"/>
            <a:r>
              <a:rPr lang="en-US" dirty="0" smtClean="0">
                <a:solidFill>
                  <a:schemeClr val="accent3">
                    <a:lumMod val="75000"/>
                  </a:schemeClr>
                </a:solidFill>
              </a:rPr>
              <a:t>Scientific programming</a:t>
            </a:r>
          </a:p>
          <a:p>
            <a:pPr lvl="1"/>
            <a:r>
              <a:rPr lang="en-US" dirty="0" smtClean="0">
                <a:solidFill>
                  <a:schemeClr val="accent3">
                    <a:lumMod val="75000"/>
                  </a:schemeClr>
                </a:solidFill>
              </a:rPr>
              <a:t>Data Science/Big Data Infrastructure development/operation</a:t>
            </a:r>
            <a:endParaRPr lang="en-US" dirty="0">
              <a:solidFill>
                <a:schemeClr val="accent3">
                  <a:lumMod val="75000"/>
                </a:schemeClr>
              </a:solidFill>
            </a:endParaRPr>
          </a:p>
          <a:p>
            <a:r>
              <a:rPr lang="en-US" dirty="0" smtClean="0">
                <a:solidFill>
                  <a:srgbClr val="FF0000"/>
                </a:solidFill>
              </a:rPr>
              <a:t>Data Science Researcher</a:t>
            </a:r>
          </a:p>
          <a:p>
            <a:pPr lvl="1"/>
            <a:r>
              <a:rPr lang="en-US" dirty="0" smtClean="0">
                <a:solidFill>
                  <a:srgbClr val="FF0000"/>
                </a:solidFill>
              </a:rPr>
              <a:t>Data Science research methods</a:t>
            </a:r>
          </a:p>
          <a:p>
            <a:pPr lvl="1"/>
            <a:r>
              <a:rPr lang="en-US" dirty="0" smtClean="0">
                <a:solidFill>
                  <a:srgbClr val="FF0000"/>
                </a:solidFill>
              </a:rPr>
              <a:t>Data models and structures</a:t>
            </a:r>
          </a:p>
          <a:p>
            <a:r>
              <a:rPr lang="en-US" dirty="0" smtClean="0">
                <a:solidFill>
                  <a:schemeClr val="tx1">
                    <a:lumMod val="50000"/>
                    <a:lumOff val="50000"/>
                  </a:schemeClr>
                </a:solidFill>
              </a:rPr>
              <a:t>Data Scientist in subject/research domain</a:t>
            </a:r>
          </a:p>
          <a:p>
            <a:pPr lvl="1"/>
            <a:endParaRPr lang="en-US" dirty="0" smtClean="0">
              <a:solidFill>
                <a:schemeClr val="tx1">
                  <a:lumMod val="50000"/>
                  <a:lumOff val="50000"/>
                </a:schemeClr>
              </a:solidFill>
            </a:endParaRPr>
          </a:p>
          <a:p>
            <a:r>
              <a:rPr lang="en-US" dirty="0" smtClean="0">
                <a:solidFill>
                  <a:srgbClr val="0070C0"/>
                </a:solidFill>
              </a:rPr>
              <a:t>Research e-Infrastructure brings its own specifics to required competences and skills definition</a:t>
            </a:r>
          </a:p>
          <a:p>
            <a:endParaRPr lang="en-US" dirty="0"/>
          </a:p>
        </p:txBody>
      </p:sp>
      <p:sp>
        <p:nvSpPr>
          <p:cNvPr id="6" name="Slide Number Placeholder 5"/>
          <p:cNvSpPr>
            <a:spLocks noGrp="1"/>
          </p:cNvSpPr>
          <p:nvPr>
            <p:ph type="sldNum" sz="quarter" idx="12"/>
          </p:nvPr>
        </p:nvSpPr>
        <p:spPr/>
        <p:txBody>
          <a:bodyPr/>
          <a:lstStyle/>
          <a:p>
            <a:fld id="{5444D61A-D5EF-4AD7-8CFF-82B00AE13C42}" type="slidenum">
              <a:rPr lang="en-GB" smtClean="0">
                <a:solidFill>
                  <a:prstClr val="black">
                    <a:tint val="75000"/>
                  </a:prstClr>
                </a:solidFill>
              </a:rPr>
              <a:pPr/>
              <a:t>53</a:t>
            </a:fld>
            <a:endParaRPr lang="en-GB">
              <a:solidFill>
                <a:prstClr val="black">
                  <a:tint val="75000"/>
                </a:prstClr>
              </a:solidFill>
            </a:endParaRPr>
          </a:p>
        </p:txBody>
      </p:sp>
    </p:spTree>
    <p:extLst>
      <p:ext uri="{BB962C8B-B14F-4D97-AF65-F5344CB8AC3E}">
        <p14:creationId xmlns:p14="http://schemas.microsoft.com/office/powerpoint/2010/main" val="17156331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ext Box 1"/>
          <p:cNvSpPr txBox="1">
            <a:spLocks noChangeArrowheads="1"/>
          </p:cNvSpPr>
          <p:nvPr/>
        </p:nvSpPr>
        <p:spPr bwMode="auto">
          <a:xfrm>
            <a:off x="685800" y="1416050"/>
            <a:ext cx="7772400" cy="4424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defRPr/>
            </a:pPr>
            <a:r>
              <a:rPr lang="en-US" sz="3200" dirty="0" smtClean="0">
                <a:solidFill>
                  <a:schemeClr val="tx2"/>
                </a:solidFill>
              </a:rPr>
              <a:t>Societal Problems Addressed </a:t>
            </a: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54</a:t>
            </a:fld>
            <a:endParaRPr lang="en-US" altLang="en-US" dirty="0"/>
          </a:p>
        </p:txBody>
      </p:sp>
    </p:spTree>
    <p:extLst>
      <p:ext uri="{BB962C8B-B14F-4D97-AF65-F5344CB8AC3E}">
        <p14:creationId xmlns:p14="http://schemas.microsoft.com/office/powerpoint/2010/main" val="85186971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841303"/>
          </a:xfrm>
        </p:spPr>
        <p:txBody>
          <a:bodyPr/>
          <a:lstStyle/>
          <a:p>
            <a:pPr algn="ctr"/>
            <a:r>
              <a:rPr lang="en-US" sz="3600" kern="1200" dirty="0">
                <a:latin typeface="Arial" charset="0"/>
                <a:ea typeface="MS PGothic" pitchFamily="32" charset="-128"/>
                <a:cs typeface="Arial" charset="0"/>
              </a:rPr>
              <a:t>HealthCare</a:t>
            </a:r>
          </a:p>
        </p:txBody>
      </p:sp>
      <p:sp>
        <p:nvSpPr>
          <p:cNvPr id="3" name="Content Placeholder 2"/>
          <p:cNvSpPr>
            <a:spLocks noGrp="1"/>
          </p:cNvSpPr>
          <p:nvPr>
            <p:ph idx="1"/>
          </p:nvPr>
        </p:nvSpPr>
        <p:spPr>
          <a:xfrm>
            <a:off x="533400" y="1417320"/>
            <a:ext cx="7924800" cy="4602480"/>
          </a:xfrm>
        </p:spPr>
        <p:txBody>
          <a:bodyPr/>
          <a:lstStyle/>
          <a:p>
            <a:r>
              <a:rPr lang="en-US" b="1" dirty="0" smtClean="0"/>
              <a:t>Medical </a:t>
            </a:r>
            <a:r>
              <a:rPr lang="en-US" b="1" dirty="0"/>
              <a:t>Image Analysis</a:t>
            </a:r>
            <a:endParaRPr lang="en-US" dirty="0"/>
          </a:p>
          <a:p>
            <a:pPr lvl="1"/>
            <a:r>
              <a:rPr lang="en-US" dirty="0"/>
              <a:t>Procedures such as detecting tumors, artery stenosis, organ </a:t>
            </a:r>
            <a:r>
              <a:rPr lang="en-US" dirty="0" smtClean="0"/>
              <a:t>delineation,</a:t>
            </a:r>
            <a:r>
              <a:rPr lang="en-US" dirty="0"/>
              <a:t> lung texture </a:t>
            </a:r>
            <a:r>
              <a:rPr lang="en-US" dirty="0" smtClean="0"/>
              <a:t>classification</a:t>
            </a:r>
          </a:p>
          <a:p>
            <a:endParaRPr lang="en-US" sz="2400" dirty="0"/>
          </a:p>
        </p:txBody>
      </p:sp>
    </p:spTree>
    <p:extLst>
      <p:ext uri="{BB962C8B-B14F-4D97-AF65-F5344CB8AC3E}">
        <p14:creationId xmlns:p14="http://schemas.microsoft.com/office/powerpoint/2010/main" val="23689770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841303"/>
          </a:xfrm>
        </p:spPr>
        <p:txBody>
          <a:bodyPr/>
          <a:lstStyle/>
          <a:p>
            <a:pPr algn="ctr"/>
            <a:r>
              <a:rPr lang="en-US" sz="3600" kern="1200" dirty="0">
                <a:latin typeface="Arial" charset="0"/>
                <a:ea typeface="MS PGothic" pitchFamily="32" charset="-128"/>
                <a:cs typeface="Arial" charset="0"/>
              </a:rPr>
              <a:t>HealthCare</a:t>
            </a:r>
          </a:p>
        </p:txBody>
      </p:sp>
      <p:sp>
        <p:nvSpPr>
          <p:cNvPr id="3" name="Content Placeholder 2"/>
          <p:cNvSpPr>
            <a:spLocks noGrp="1"/>
          </p:cNvSpPr>
          <p:nvPr>
            <p:ph idx="1"/>
          </p:nvPr>
        </p:nvSpPr>
        <p:spPr>
          <a:xfrm>
            <a:off x="533400" y="1066800"/>
            <a:ext cx="8153400" cy="4602480"/>
          </a:xfrm>
        </p:spPr>
        <p:txBody>
          <a:bodyPr/>
          <a:lstStyle/>
          <a:p>
            <a:r>
              <a:rPr lang="en-US" b="1" dirty="0"/>
              <a:t>Genetics &amp; Genomics</a:t>
            </a:r>
            <a:endParaRPr lang="en-US" dirty="0"/>
          </a:p>
          <a:p>
            <a:pPr lvl="1"/>
            <a:r>
              <a:rPr lang="en-US" dirty="0"/>
              <a:t>U</a:t>
            </a:r>
            <a:r>
              <a:rPr lang="en-US" dirty="0" smtClean="0"/>
              <a:t>nderstand </a:t>
            </a:r>
            <a:r>
              <a:rPr lang="en-US" dirty="0"/>
              <a:t>the impact of the DNA on our health and find individual biological connections between genetics, diseases, and drug response. </a:t>
            </a:r>
            <a:endParaRPr lang="en-US" dirty="0" smtClean="0"/>
          </a:p>
          <a:p>
            <a:pPr lvl="1"/>
            <a:r>
              <a:rPr lang="en-US" dirty="0" smtClean="0"/>
              <a:t>Data </a:t>
            </a:r>
            <a:r>
              <a:rPr lang="en-US" dirty="0"/>
              <a:t>science techniques allow integration of different kinds of data with genomic data in the disease research, which provides a deeper understanding of genetic issues in reactions to particular drugs and diseases. </a:t>
            </a:r>
          </a:p>
        </p:txBody>
      </p:sp>
    </p:spTree>
    <p:extLst>
      <p:ext uri="{BB962C8B-B14F-4D97-AF65-F5344CB8AC3E}">
        <p14:creationId xmlns:p14="http://schemas.microsoft.com/office/powerpoint/2010/main" val="28563718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768350" y="430212"/>
            <a:ext cx="8077200" cy="788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marL="0" lvl="1" algn="ctr">
              <a:defRPr/>
            </a:pPr>
            <a:r>
              <a:rPr lang="en-US" sz="2800" b="1" dirty="0" smtClean="0">
                <a:solidFill>
                  <a:srgbClr val="CC3300"/>
                </a:solidFill>
                <a:effectLst>
                  <a:outerShdw blurRad="38100" dist="38100" dir="2700000" algn="tl">
                    <a:srgbClr val="000000"/>
                  </a:outerShdw>
                </a:effectLst>
                <a:ea typeface="Droid Sans Fallback" charset="0"/>
                <a:cs typeface="Droid Sans Fallback" charset="0"/>
              </a:rPr>
              <a:t>Retail</a:t>
            </a:r>
            <a:endParaRPr lang="en-US" sz="2800" b="1" dirty="0">
              <a:solidFill>
                <a:srgbClr val="CC3300"/>
              </a:solidFill>
              <a:effectLst>
                <a:outerShdw blurRad="38100" dist="38100" dir="2700000" algn="tl">
                  <a:srgbClr val="000000"/>
                </a:outerShdw>
              </a:effectLst>
              <a:ea typeface="Droid Sans Fallback" charset="0"/>
              <a:cs typeface="Droid Sans Fallback" charset="0"/>
            </a:endParaRPr>
          </a:p>
          <a:p>
            <a:pPr algn="ctr">
              <a:buClrTx/>
              <a:buFontTx/>
              <a:buNone/>
              <a:defRPr/>
            </a:pPr>
            <a:endParaRPr lang="en-US" sz="2800" b="1" dirty="0">
              <a:solidFill>
                <a:srgbClr val="CC3300"/>
              </a:solidFill>
              <a:effectLst>
                <a:outerShdw blurRad="38100" dist="38100" dir="2700000" algn="tl">
                  <a:srgbClr val="000000"/>
                </a:outerShdw>
              </a:effectLst>
              <a:ea typeface="Droid Sans Fallback" charset="0"/>
              <a:cs typeface="Droid Sans Fallback" charset="0"/>
            </a:endParaRPr>
          </a:p>
        </p:txBody>
      </p:sp>
      <p:sp>
        <p:nvSpPr>
          <p:cNvPr id="23554" name="Text Box 2"/>
          <p:cNvSpPr txBox="1">
            <a:spLocks noChangeArrowheads="1"/>
          </p:cNvSpPr>
          <p:nvPr/>
        </p:nvSpPr>
        <p:spPr bwMode="auto">
          <a:xfrm>
            <a:off x="814388" y="1093788"/>
            <a:ext cx="7661275" cy="4903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1pPr>
            <a:lvl2pPr marL="739775" indent="-28257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2pPr>
            <a:lvl3pPr marL="1082675" indent="-2254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9pPr>
          </a:lstStyle>
          <a:p>
            <a:pPr indent="-338138">
              <a:spcBef>
                <a:spcPts val="788"/>
              </a:spcBef>
              <a:buClr>
                <a:srgbClr val="CC3300"/>
              </a:buClr>
              <a:buSzPct val="90000"/>
              <a:buFont typeface="Monotype Sorts" charset="2"/>
              <a:buChar char=""/>
              <a:defRPr/>
            </a:pPr>
            <a:r>
              <a:rPr lang="en-US" sz="1800" dirty="0"/>
              <a:t>C</a:t>
            </a:r>
            <a:r>
              <a:rPr lang="en-US" sz="1800" dirty="0" smtClean="0"/>
              <a:t>ustomer </a:t>
            </a:r>
            <a:r>
              <a:rPr lang="en-US" sz="1800" dirty="0"/>
              <a:t>is savvy, impatient and busy. </a:t>
            </a:r>
            <a:endParaRPr lang="en-US" sz="1800" dirty="0" smtClean="0"/>
          </a:p>
          <a:p>
            <a:pPr indent="-338138">
              <a:spcBef>
                <a:spcPts val="788"/>
              </a:spcBef>
              <a:buClr>
                <a:srgbClr val="CC3300"/>
              </a:buClr>
              <a:buSzPct val="90000"/>
              <a:buFont typeface="Monotype Sorts" charset="2"/>
              <a:buChar char=""/>
              <a:defRPr/>
            </a:pPr>
            <a:r>
              <a:rPr lang="en-US" sz="1800" dirty="0" smtClean="0"/>
              <a:t>They </a:t>
            </a:r>
            <a:r>
              <a:rPr lang="en-US" sz="1800" dirty="0"/>
              <a:t>want instant gratification and excellent </a:t>
            </a:r>
            <a:r>
              <a:rPr lang="en-US" sz="1800" dirty="0" smtClean="0"/>
              <a:t>customer service.</a:t>
            </a:r>
          </a:p>
          <a:p>
            <a:pPr indent="-338138">
              <a:spcBef>
                <a:spcPts val="788"/>
              </a:spcBef>
              <a:buClr>
                <a:srgbClr val="CC3300"/>
              </a:buClr>
              <a:buSzPct val="90000"/>
              <a:buFont typeface="Monotype Sorts" charset="2"/>
              <a:buChar char=""/>
              <a:defRPr/>
            </a:pPr>
            <a:r>
              <a:rPr lang="en-US" sz="1800" dirty="0" smtClean="0"/>
              <a:t> </a:t>
            </a:r>
            <a:r>
              <a:rPr lang="en-US" sz="1800" dirty="0"/>
              <a:t>In order to compete and stay one step ahead, retailers need to have a 360-degree view of </a:t>
            </a:r>
            <a:r>
              <a:rPr lang="en-US" sz="1800" dirty="0" smtClean="0"/>
              <a:t>the customer</a:t>
            </a:r>
            <a:r>
              <a:rPr lang="en-US" sz="1800" dirty="0"/>
              <a:t>. </a:t>
            </a:r>
            <a:endParaRPr lang="en-US" sz="1800" dirty="0" smtClean="0"/>
          </a:p>
          <a:p>
            <a:pPr indent="-338138">
              <a:spcBef>
                <a:spcPts val="788"/>
              </a:spcBef>
              <a:buClr>
                <a:srgbClr val="CC3300"/>
              </a:buClr>
              <a:buSzPct val="90000"/>
              <a:buFont typeface="Monotype Sorts" charset="2"/>
              <a:buChar char=""/>
              <a:defRPr/>
            </a:pPr>
            <a:r>
              <a:rPr lang="en-US" sz="1800" dirty="0" smtClean="0"/>
              <a:t>Retail </a:t>
            </a:r>
            <a:r>
              <a:rPr lang="en-US" sz="1800" dirty="0"/>
              <a:t>analytics helps businesses get deep insights into customer behavior. </a:t>
            </a:r>
            <a:endParaRPr lang="en-US" sz="1800" dirty="0" smtClean="0"/>
          </a:p>
          <a:p>
            <a:pPr indent="-338138">
              <a:spcBef>
                <a:spcPts val="788"/>
              </a:spcBef>
              <a:buClr>
                <a:srgbClr val="CC3300"/>
              </a:buClr>
              <a:buSzPct val="90000"/>
              <a:buFont typeface="Monotype Sorts" charset="2"/>
              <a:buChar char=""/>
              <a:defRPr/>
            </a:pPr>
            <a:r>
              <a:rPr lang="en-US" sz="1800" dirty="0" smtClean="0"/>
              <a:t>It </a:t>
            </a:r>
            <a:r>
              <a:rPr lang="en-US" sz="1800" dirty="0"/>
              <a:t>helps </a:t>
            </a:r>
            <a:r>
              <a:rPr lang="en-US" sz="1800" dirty="0" smtClean="0"/>
              <a:t>them understand </a:t>
            </a:r>
            <a:r>
              <a:rPr lang="en-US" sz="1800" dirty="0"/>
              <a:t>their customer’s requirements more precisely, while also helping them to bring in more </a:t>
            </a:r>
            <a:r>
              <a:rPr lang="en-US" sz="1800" dirty="0" smtClean="0"/>
              <a:t>of the </a:t>
            </a:r>
            <a:r>
              <a:rPr lang="en-US" sz="1800" dirty="0"/>
              <a:t>right kind of customers.</a:t>
            </a:r>
          </a:p>
          <a:p>
            <a:pPr indent="-338138">
              <a:spcBef>
                <a:spcPts val="788"/>
              </a:spcBef>
              <a:buClr>
                <a:srgbClr val="CC3300"/>
              </a:buClr>
              <a:buSzPct val="90000"/>
              <a:buFont typeface="Monotype Sorts" charset="2"/>
              <a:buChar char=""/>
              <a:defRPr/>
            </a:pPr>
            <a:endParaRPr lang="en-US" sz="1800" dirty="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57</a:t>
            </a:fld>
            <a:endParaRPr lang="en-US" altLang="en-US" dirty="0"/>
          </a:p>
        </p:txBody>
      </p:sp>
    </p:spTree>
    <p:extLst>
      <p:ext uri="{BB962C8B-B14F-4D97-AF65-F5344CB8AC3E}">
        <p14:creationId xmlns:p14="http://schemas.microsoft.com/office/powerpoint/2010/main" val="147673471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768350" y="672306"/>
            <a:ext cx="8077200" cy="394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marL="0" lvl="1" algn="ctr">
              <a:defRPr/>
            </a:pPr>
            <a:r>
              <a:rPr lang="en-US" sz="2800" b="1" dirty="0" smtClean="0">
                <a:solidFill>
                  <a:srgbClr val="CC3300"/>
                </a:solidFill>
                <a:effectLst>
                  <a:outerShdw blurRad="38100" dist="38100" dir="2700000" algn="tl">
                    <a:srgbClr val="000000"/>
                  </a:outerShdw>
                </a:effectLst>
                <a:ea typeface="Droid Sans Fallback" charset="0"/>
                <a:cs typeface="Droid Sans Fallback" charset="0"/>
              </a:rPr>
              <a:t>Retail</a:t>
            </a:r>
            <a:endParaRPr lang="en-US" sz="2800" b="1" dirty="0">
              <a:solidFill>
                <a:srgbClr val="CC3300"/>
              </a:solidFill>
              <a:effectLst>
                <a:outerShdw blurRad="38100" dist="38100" dir="2700000" algn="tl">
                  <a:srgbClr val="000000"/>
                </a:outerShdw>
              </a:effectLst>
              <a:ea typeface="Droid Sans Fallback" charset="0"/>
              <a:cs typeface="Droid Sans Fallback" charset="0"/>
            </a:endParaRPr>
          </a:p>
          <a:p>
            <a:pPr algn="ctr">
              <a:buClrTx/>
              <a:buFontTx/>
              <a:buNone/>
              <a:defRPr/>
            </a:pPr>
            <a:endParaRPr lang="en-US" sz="2800" b="1" dirty="0">
              <a:solidFill>
                <a:srgbClr val="CC3300"/>
              </a:solidFill>
              <a:effectLst>
                <a:outerShdw blurRad="38100" dist="38100" dir="2700000" algn="tl">
                  <a:srgbClr val="000000"/>
                </a:outerShdw>
              </a:effectLst>
              <a:ea typeface="Droid Sans Fallback" charset="0"/>
              <a:cs typeface="Droid Sans Fallback" charset="0"/>
            </a:endParaRPr>
          </a:p>
        </p:txBody>
      </p:sp>
      <p:sp>
        <p:nvSpPr>
          <p:cNvPr id="23554" name="Text Box 2"/>
          <p:cNvSpPr txBox="1">
            <a:spLocks noChangeArrowheads="1"/>
          </p:cNvSpPr>
          <p:nvPr/>
        </p:nvSpPr>
        <p:spPr bwMode="auto">
          <a:xfrm>
            <a:off x="814388" y="846930"/>
            <a:ext cx="8031162" cy="5325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1pPr>
            <a:lvl2pPr marL="739775" indent="-28257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2pPr>
            <a:lvl3pPr marL="1082675" indent="-2254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9pPr>
          </a:lstStyle>
          <a:p>
            <a:pPr indent="-338138">
              <a:spcBef>
                <a:spcPts val="788"/>
              </a:spcBef>
              <a:buClr>
                <a:srgbClr val="CC3300"/>
              </a:buClr>
              <a:buSzPct val="90000"/>
              <a:buFont typeface="Monotype Sorts" charset="2"/>
              <a:buChar char=""/>
              <a:defRPr/>
            </a:pPr>
            <a:r>
              <a:rPr lang="en-US" sz="1800" dirty="0"/>
              <a:t>C</a:t>
            </a:r>
            <a:r>
              <a:rPr lang="en-US" sz="1800" dirty="0" smtClean="0"/>
              <a:t>ustomer </a:t>
            </a:r>
            <a:r>
              <a:rPr lang="en-US" sz="1800" dirty="0"/>
              <a:t>is savvy, impatient and busy. </a:t>
            </a:r>
            <a:endParaRPr lang="en-US" sz="1800" dirty="0" smtClean="0"/>
          </a:p>
          <a:p>
            <a:pPr indent="-338138">
              <a:spcBef>
                <a:spcPts val="788"/>
              </a:spcBef>
              <a:buClr>
                <a:srgbClr val="CC3300"/>
              </a:buClr>
              <a:buSzPct val="90000"/>
              <a:buFont typeface="Monotype Sorts" charset="2"/>
              <a:buChar char=""/>
              <a:defRPr/>
            </a:pPr>
            <a:r>
              <a:rPr lang="en-US" sz="1800" dirty="0" smtClean="0"/>
              <a:t>They </a:t>
            </a:r>
            <a:r>
              <a:rPr lang="en-US" sz="1800" dirty="0"/>
              <a:t>want instant gratification and excellent </a:t>
            </a:r>
            <a:r>
              <a:rPr lang="en-US" sz="1800" dirty="0" smtClean="0"/>
              <a:t>customer service.</a:t>
            </a:r>
          </a:p>
          <a:p>
            <a:pPr indent="-338138">
              <a:spcBef>
                <a:spcPts val="788"/>
              </a:spcBef>
              <a:buClr>
                <a:srgbClr val="CC3300"/>
              </a:buClr>
              <a:buSzPct val="90000"/>
              <a:buFont typeface="Monotype Sorts" charset="2"/>
              <a:buChar char=""/>
              <a:defRPr/>
            </a:pPr>
            <a:r>
              <a:rPr lang="en-US" sz="1800" dirty="0" smtClean="0"/>
              <a:t> </a:t>
            </a:r>
            <a:r>
              <a:rPr lang="en-US" sz="1800" dirty="0"/>
              <a:t>In order to compete and stay one step ahead, retailers need to have a 360-degree view of </a:t>
            </a:r>
            <a:r>
              <a:rPr lang="en-US" sz="1800" dirty="0" smtClean="0"/>
              <a:t>the customer</a:t>
            </a:r>
            <a:r>
              <a:rPr lang="en-US" sz="1800" dirty="0"/>
              <a:t>. </a:t>
            </a:r>
            <a:endParaRPr lang="en-US" sz="1800" dirty="0" smtClean="0"/>
          </a:p>
          <a:p>
            <a:pPr indent="-338138">
              <a:spcBef>
                <a:spcPts val="788"/>
              </a:spcBef>
              <a:buClr>
                <a:srgbClr val="CC3300"/>
              </a:buClr>
              <a:buSzPct val="90000"/>
              <a:buFont typeface="Monotype Sorts" charset="2"/>
              <a:buChar char=""/>
              <a:defRPr/>
            </a:pPr>
            <a:r>
              <a:rPr lang="en-US" sz="1800" dirty="0"/>
              <a:t>H</a:t>
            </a:r>
            <a:r>
              <a:rPr lang="en-US" sz="1800" dirty="0" smtClean="0"/>
              <a:t>elps </a:t>
            </a:r>
            <a:r>
              <a:rPr lang="en-US" sz="1800" dirty="0"/>
              <a:t>businesses get deep insights into customer behavior. </a:t>
            </a:r>
            <a:endParaRPr lang="en-US" sz="1800" dirty="0" smtClean="0"/>
          </a:p>
          <a:p>
            <a:pPr indent="-338138">
              <a:spcBef>
                <a:spcPts val="788"/>
              </a:spcBef>
              <a:buClr>
                <a:srgbClr val="CC3300"/>
              </a:buClr>
              <a:buSzPct val="90000"/>
              <a:buFont typeface="Monotype Sorts" charset="2"/>
              <a:buChar char=""/>
              <a:defRPr/>
            </a:pPr>
            <a:r>
              <a:rPr lang="en-US" sz="1800" dirty="0" smtClean="0"/>
              <a:t>It </a:t>
            </a:r>
            <a:r>
              <a:rPr lang="en-US" sz="1800" dirty="0"/>
              <a:t>helps </a:t>
            </a:r>
            <a:r>
              <a:rPr lang="en-US" sz="1800" dirty="0" smtClean="0"/>
              <a:t>them understand </a:t>
            </a:r>
            <a:r>
              <a:rPr lang="en-US" sz="1800" dirty="0"/>
              <a:t>their customer’s requirements more </a:t>
            </a:r>
            <a:r>
              <a:rPr lang="en-US" sz="1800" dirty="0" smtClean="0"/>
              <a:t>precisely</a:t>
            </a:r>
          </a:p>
          <a:p>
            <a:pPr indent="-338138">
              <a:spcBef>
                <a:spcPts val="788"/>
              </a:spcBef>
              <a:buClr>
                <a:srgbClr val="CC3300"/>
              </a:buClr>
              <a:buSzPct val="90000"/>
              <a:buFont typeface="Monotype Sorts" charset="2"/>
              <a:buChar char=""/>
              <a:defRPr/>
            </a:pPr>
            <a:r>
              <a:rPr lang="en-US" dirty="0" smtClean="0"/>
              <a:t>It </a:t>
            </a:r>
            <a:r>
              <a:rPr lang="en-US" dirty="0"/>
              <a:t>gives insights such as</a:t>
            </a:r>
            <a:r>
              <a:rPr lang="en-US" dirty="0" smtClean="0"/>
              <a:t>:</a:t>
            </a:r>
          </a:p>
          <a:p>
            <a:pPr lvl="1" indent="-338138">
              <a:spcBef>
                <a:spcPts val="788"/>
              </a:spcBef>
              <a:buClr>
                <a:srgbClr val="CC3300"/>
              </a:buClr>
              <a:buSzPct val="90000"/>
              <a:buFont typeface="Monotype Sorts" charset="2"/>
              <a:buChar char=""/>
              <a:defRPr/>
            </a:pPr>
            <a:r>
              <a:rPr lang="en-US" sz="1400" dirty="0" smtClean="0"/>
              <a:t> </a:t>
            </a:r>
            <a:r>
              <a:rPr lang="en-US" sz="1400" dirty="0"/>
              <a:t>How to increase margins at a </a:t>
            </a:r>
            <a:r>
              <a:rPr lang="en-US" sz="1400" dirty="0" smtClean="0"/>
              <a:t>product-level?</a:t>
            </a:r>
          </a:p>
          <a:p>
            <a:pPr lvl="1" indent="-338138">
              <a:spcBef>
                <a:spcPts val="788"/>
              </a:spcBef>
              <a:buClr>
                <a:srgbClr val="CC3300"/>
              </a:buClr>
              <a:buSzPct val="90000"/>
              <a:buFont typeface="Monotype Sorts" charset="2"/>
              <a:buChar char=""/>
              <a:defRPr/>
            </a:pPr>
            <a:r>
              <a:rPr lang="en-US" sz="1400" dirty="0" smtClean="0"/>
              <a:t>Insights </a:t>
            </a:r>
            <a:r>
              <a:rPr lang="en-US" sz="1400" dirty="0"/>
              <a:t>into your customer profile that helps answer questions like who they are and why </a:t>
            </a:r>
            <a:r>
              <a:rPr lang="en-US" sz="1400" dirty="0" smtClean="0"/>
              <a:t>they make </a:t>
            </a:r>
            <a:r>
              <a:rPr lang="en-US" sz="1400" dirty="0"/>
              <a:t>certain purchases (Market Basket </a:t>
            </a:r>
            <a:r>
              <a:rPr lang="en-US" sz="1400" dirty="0" smtClean="0"/>
              <a:t>analysis)</a:t>
            </a:r>
          </a:p>
          <a:p>
            <a:pPr lvl="1" indent="-338138">
              <a:spcBef>
                <a:spcPts val="788"/>
              </a:spcBef>
              <a:buClr>
                <a:srgbClr val="CC3300"/>
              </a:buClr>
              <a:buSzPct val="90000"/>
              <a:buFont typeface="Monotype Sorts" charset="2"/>
              <a:buChar char=""/>
              <a:defRPr/>
            </a:pPr>
            <a:r>
              <a:rPr lang="en-US" sz="1400" dirty="0" smtClean="0"/>
              <a:t>Identify </a:t>
            </a:r>
            <a:r>
              <a:rPr lang="en-US" sz="1400" dirty="0"/>
              <a:t>items that are likely to be purchased </a:t>
            </a:r>
            <a:r>
              <a:rPr lang="en-US" sz="1400" dirty="0" smtClean="0"/>
              <a:t>together.</a:t>
            </a:r>
          </a:p>
          <a:p>
            <a:pPr lvl="1" indent="-338138">
              <a:spcBef>
                <a:spcPts val="788"/>
              </a:spcBef>
              <a:buClr>
                <a:srgbClr val="CC3300"/>
              </a:buClr>
              <a:buSzPct val="90000"/>
              <a:buFont typeface="Monotype Sorts" charset="2"/>
              <a:buChar char=""/>
              <a:defRPr/>
            </a:pPr>
            <a:r>
              <a:rPr lang="en-US" sz="1400" dirty="0" smtClean="0"/>
              <a:t>Which </a:t>
            </a:r>
            <a:r>
              <a:rPr lang="en-US" sz="1400" dirty="0"/>
              <a:t>marketing strategies work better than </a:t>
            </a:r>
            <a:r>
              <a:rPr lang="en-US" sz="1400" dirty="0" smtClean="0"/>
              <a:t>others?</a:t>
            </a:r>
          </a:p>
          <a:p>
            <a:pPr lvl="1" indent="-338138">
              <a:spcBef>
                <a:spcPts val="788"/>
              </a:spcBef>
              <a:buClr>
                <a:srgbClr val="CC3300"/>
              </a:buClr>
              <a:buSzPct val="90000"/>
              <a:buFont typeface="Monotype Sorts" charset="2"/>
              <a:buChar char=""/>
              <a:defRPr/>
            </a:pPr>
            <a:r>
              <a:rPr lang="en-US" sz="1400" dirty="0" smtClean="0"/>
              <a:t>ROI </a:t>
            </a:r>
            <a:r>
              <a:rPr lang="en-US" sz="1400" dirty="0"/>
              <a:t>of marketing </a:t>
            </a:r>
            <a:r>
              <a:rPr lang="en-US" sz="1400" dirty="0" smtClean="0"/>
              <a:t>spend</a:t>
            </a:r>
          </a:p>
          <a:p>
            <a:pPr lvl="1" indent="-338138">
              <a:spcBef>
                <a:spcPts val="788"/>
              </a:spcBef>
              <a:buClr>
                <a:srgbClr val="CC3300"/>
              </a:buClr>
              <a:buSzPct val="90000"/>
              <a:buFont typeface="Monotype Sorts" charset="2"/>
              <a:buChar char=""/>
              <a:defRPr/>
            </a:pPr>
            <a:r>
              <a:rPr lang="en-US" sz="1400" dirty="0" smtClean="0"/>
              <a:t>Optimal Pricing</a:t>
            </a:r>
          </a:p>
          <a:p>
            <a:pPr lvl="1" indent="-338138">
              <a:spcBef>
                <a:spcPts val="788"/>
              </a:spcBef>
              <a:buClr>
                <a:srgbClr val="CC3300"/>
              </a:buClr>
              <a:buSzPct val="90000"/>
              <a:buFont typeface="Monotype Sorts" charset="2"/>
              <a:buChar char=""/>
              <a:defRPr/>
            </a:pPr>
            <a:r>
              <a:rPr lang="en-US" sz="1400" dirty="0" smtClean="0"/>
              <a:t>What </a:t>
            </a:r>
            <a:r>
              <a:rPr lang="en-US" sz="1400" dirty="0"/>
              <a:t>promotions and offers to employ in each </a:t>
            </a:r>
            <a:r>
              <a:rPr lang="en-US" sz="1400" dirty="0" smtClean="0"/>
              <a:t>store?</a:t>
            </a:r>
          </a:p>
          <a:p>
            <a:pPr lvl="1" indent="-338138">
              <a:spcBef>
                <a:spcPts val="788"/>
              </a:spcBef>
              <a:buClr>
                <a:srgbClr val="CC3300"/>
              </a:buClr>
              <a:buSzPct val="90000"/>
              <a:buFont typeface="Monotype Sorts" charset="2"/>
              <a:buChar char=""/>
              <a:defRPr/>
            </a:pPr>
            <a:r>
              <a:rPr lang="en-US" sz="1400" dirty="0" smtClean="0"/>
              <a:t>Store </a:t>
            </a:r>
            <a:r>
              <a:rPr lang="en-US" sz="1400" dirty="0"/>
              <a:t>wise </a:t>
            </a:r>
            <a:r>
              <a:rPr lang="en-US" sz="1400" dirty="0" smtClean="0"/>
              <a:t>product-mix</a:t>
            </a:r>
          </a:p>
          <a:p>
            <a:pPr lvl="1" indent="-338138">
              <a:spcBef>
                <a:spcPts val="788"/>
              </a:spcBef>
              <a:buClr>
                <a:srgbClr val="CC3300"/>
              </a:buClr>
              <a:buSzPct val="90000"/>
              <a:buFont typeface="Monotype Sorts" charset="2"/>
              <a:buChar char=""/>
              <a:defRPr/>
            </a:pPr>
            <a:r>
              <a:rPr lang="en-US" sz="1400" dirty="0" smtClean="0"/>
              <a:t>Personalized offers</a:t>
            </a:r>
          </a:p>
          <a:p>
            <a:pPr lvl="1" indent="-338138">
              <a:spcBef>
                <a:spcPts val="788"/>
              </a:spcBef>
              <a:buClr>
                <a:srgbClr val="CC3300"/>
              </a:buClr>
              <a:buSzPct val="90000"/>
              <a:buFont typeface="Monotype Sorts" charset="2"/>
              <a:buChar char=""/>
              <a:defRPr/>
            </a:pPr>
            <a:r>
              <a:rPr lang="en-US" sz="1400" dirty="0" smtClean="0"/>
              <a:t>Efficient </a:t>
            </a:r>
            <a:r>
              <a:rPr lang="en-US" sz="1400" dirty="0"/>
              <a:t>stock strategy</a:t>
            </a: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58</a:t>
            </a:fld>
            <a:endParaRPr lang="en-US" altLang="en-US" dirty="0"/>
          </a:p>
        </p:txBody>
      </p:sp>
    </p:spTree>
    <p:extLst>
      <p:ext uri="{BB962C8B-B14F-4D97-AF65-F5344CB8AC3E}">
        <p14:creationId xmlns:p14="http://schemas.microsoft.com/office/powerpoint/2010/main" val="410707164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768350" y="381000"/>
            <a:ext cx="8077200" cy="394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marL="0" lvl="1" algn="ctr">
              <a:defRPr/>
            </a:pPr>
            <a:r>
              <a:rPr lang="en-US" sz="2800" b="1" dirty="0">
                <a:solidFill>
                  <a:srgbClr val="CC3300"/>
                </a:solidFill>
                <a:effectLst>
                  <a:outerShdw blurRad="38100" dist="38100" dir="2700000" algn="tl">
                    <a:srgbClr val="000000"/>
                  </a:outerShdw>
                </a:effectLst>
                <a:ea typeface="Droid Sans Fallback" charset="0"/>
                <a:cs typeface="Droid Sans Fallback" charset="0"/>
              </a:rPr>
              <a:t>E-commerce</a:t>
            </a:r>
          </a:p>
        </p:txBody>
      </p:sp>
      <p:sp>
        <p:nvSpPr>
          <p:cNvPr id="23554" name="Text Box 2"/>
          <p:cNvSpPr txBox="1">
            <a:spLocks noChangeArrowheads="1"/>
          </p:cNvSpPr>
          <p:nvPr/>
        </p:nvSpPr>
        <p:spPr bwMode="auto">
          <a:xfrm>
            <a:off x="533400" y="914400"/>
            <a:ext cx="8312150" cy="525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1pPr>
            <a:lvl2pPr marL="739775" indent="-28257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2pPr>
            <a:lvl3pPr marL="1082675" indent="-2254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9pPr>
          </a:lstStyle>
          <a:p>
            <a:pPr indent="-338138">
              <a:spcBef>
                <a:spcPts val="788"/>
              </a:spcBef>
              <a:buClr>
                <a:srgbClr val="CC3300"/>
              </a:buClr>
              <a:buSzPct val="90000"/>
              <a:buFont typeface="Monotype Sorts" charset="2"/>
              <a:buChar char=""/>
              <a:defRPr/>
            </a:pPr>
            <a:r>
              <a:rPr lang="en-US" sz="1800" dirty="0"/>
              <a:t>B</a:t>
            </a:r>
            <a:r>
              <a:rPr lang="en-US" sz="1800" dirty="0" smtClean="0"/>
              <a:t>usinesses </a:t>
            </a:r>
            <a:r>
              <a:rPr lang="en-US" sz="1800" dirty="0"/>
              <a:t>can collect a </a:t>
            </a:r>
            <a:r>
              <a:rPr lang="en-US" sz="1800" dirty="0" smtClean="0"/>
              <a:t>wealth of </a:t>
            </a:r>
            <a:r>
              <a:rPr lang="en-US" sz="1800" dirty="0"/>
              <a:t>information about their site, their visitors and where they came from, and use it to find new customers </a:t>
            </a:r>
            <a:r>
              <a:rPr lang="en-US" sz="1800" dirty="0" smtClean="0"/>
              <a:t>and increase </a:t>
            </a:r>
            <a:r>
              <a:rPr lang="en-US" sz="1800" dirty="0"/>
              <a:t>conversions</a:t>
            </a:r>
            <a:r>
              <a:rPr lang="en-US" sz="1800" dirty="0" smtClean="0"/>
              <a:t>.</a:t>
            </a:r>
          </a:p>
          <a:p>
            <a:pPr indent="-338138">
              <a:spcBef>
                <a:spcPts val="788"/>
              </a:spcBef>
              <a:buClr>
                <a:srgbClr val="CC3300"/>
              </a:buClr>
              <a:buSzPct val="90000"/>
              <a:buFont typeface="Monotype Sorts" charset="2"/>
              <a:buChar char=""/>
              <a:defRPr/>
            </a:pPr>
            <a:r>
              <a:rPr lang="en-US" sz="1800" dirty="0" smtClean="0"/>
              <a:t> </a:t>
            </a:r>
            <a:r>
              <a:rPr lang="en-US" sz="1800" dirty="0"/>
              <a:t>E- commerce businesses primarily use analytics to </a:t>
            </a:r>
            <a:r>
              <a:rPr lang="en-US" sz="1800" dirty="0" smtClean="0"/>
              <a:t>understand:</a:t>
            </a:r>
          </a:p>
          <a:p>
            <a:pPr lvl="1" indent="-338138">
              <a:spcBef>
                <a:spcPts val="788"/>
              </a:spcBef>
              <a:buClr>
                <a:srgbClr val="CC3300"/>
              </a:buClr>
              <a:buSzPct val="90000"/>
              <a:buFont typeface="Monotype Sorts" charset="2"/>
              <a:buChar char=""/>
              <a:defRPr/>
            </a:pPr>
            <a:r>
              <a:rPr lang="en-US" sz="1800" dirty="0" smtClean="0"/>
              <a:t>Acquisition </a:t>
            </a:r>
            <a:r>
              <a:rPr lang="en-US" sz="1800" dirty="0"/>
              <a:t>- how your visitors and customers found and arrived at your site</a:t>
            </a:r>
            <a:r>
              <a:rPr lang="en-US" sz="1800" dirty="0" smtClean="0"/>
              <a:t>.</a:t>
            </a:r>
          </a:p>
          <a:p>
            <a:pPr lvl="1" indent="-338138">
              <a:spcBef>
                <a:spcPts val="788"/>
              </a:spcBef>
              <a:buClr>
                <a:srgbClr val="CC3300"/>
              </a:buClr>
              <a:buSzPct val="90000"/>
              <a:buFont typeface="Monotype Sorts" charset="2"/>
              <a:buChar char=""/>
              <a:defRPr/>
            </a:pPr>
            <a:r>
              <a:rPr lang="en-US" sz="1800" dirty="0" smtClean="0"/>
              <a:t> </a:t>
            </a:r>
            <a:r>
              <a:rPr lang="en-US" sz="1800" dirty="0"/>
              <a:t>Shopping and purchasing behavior: how users engage with your website, which products they view, </a:t>
            </a:r>
            <a:r>
              <a:rPr lang="en-US" sz="1800" dirty="0" smtClean="0"/>
              <a:t>which ones </a:t>
            </a:r>
            <a:r>
              <a:rPr lang="en-US" sz="1800" dirty="0"/>
              <a:t>they add or remove from shopping carts; along with initiating, abandoning, and </a:t>
            </a:r>
            <a:r>
              <a:rPr lang="en-US" sz="1800" dirty="0" smtClean="0"/>
              <a:t>completing transactions.</a:t>
            </a:r>
          </a:p>
          <a:p>
            <a:pPr lvl="1" indent="-338138">
              <a:spcBef>
                <a:spcPts val="788"/>
              </a:spcBef>
              <a:buClr>
                <a:srgbClr val="CC3300"/>
              </a:buClr>
              <a:buSzPct val="90000"/>
              <a:buFont typeface="Monotype Sorts" charset="2"/>
              <a:buChar char=""/>
              <a:defRPr/>
            </a:pPr>
            <a:r>
              <a:rPr lang="en-US" sz="1800" dirty="0" smtClean="0"/>
              <a:t>Economic </a:t>
            </a:r>
            <a:r>
              <a:rPr lang="en-US" sz="1800" dirty="0"/>
              <a:t>Performance – how many products the average transaction includes, the average order </a:t>
            </a:r>
            <a:r>
              <a:rPr lang="en-US" sz="1800" dirty="0" smtClean="0"/>
              <a:t>value, refunds </a:t>
            </a:r>
            <a:r>
              <a:rPr lang="en-US" sz="1800" dirty="0"/>
              <a:t>you had to issue.</a:t>
            </a: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59</a:t>
            </a:fld>
            <a:endParaRPr lang="en-US" altLang="en-US" dirty="0"/>
          </a:p>
        </p:txBody>
      </p:sp>
    </p:spTree>
    <p:extLst>
      <p:ext uri="{BB962C8B-B14F-4D97-AF65-F5344CB8AC3E}">
        <p14:creationId xmlns:p14="http://schemas.microsoft.com/office/powerpoint/2010/main" val="206509217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745923" y="384360"/>
            <a:ext cx="7361685" cy="615600"/>
          </a:xfrm>
          <a:prstGeom prst="rect">
            <a:avLst/>
          </a:prstGeom>
          <a:noFill/>
          <a:ln>
            <a:noFill/>
          </a:ln>
        </p:spPr>
        <p:txBody>
          <a:bodyPr lIns="92160" tIns="46080" rIns="92160" bIns="46080" anchor="ctr"/>
          <a:lstStyle/>
          <a:p>
            <a:pPr algn="ctr">
              <a:lnSpc>
                <a:spcPct val="80000"/>
              </a:lnSpc>
            </a:pPr>
            <a:r>
              <a:rPr lang="en-US" sz="4200" dirty="0" smtClean="0">
                <a:solidFill>
                  <a:schemeClr val="tx2"/>
                </a:solidFill>
              </a:rPr>
              <a:t>Data Revolution  </a:t>
            </a:r>
            <a:endParaRPr lang="en-US" sz="4200" dirty="0">
              <a:solidFill>
                <a:schemeClr val="tx2"/>
              </a:solidFill>
            </a:endParaRPr>
          </a:p>
        </p:txBody>
      </p:sp>
      <p:sp>
        <p:nvSpPr>
          <p:cNvPr id="123" name="CustomShape 2"/>
          <p:cNvSpPr/>
          <p:nvPr/>
        </p:nvSpPr>
        <p:spPr>
          <a:xfrm>
            <a:off x="533400" y="990600"/>
            <a:ext cx="8322330" cy="5181600"/>
          </a:xfrm>
          <a:prstGeom prst="rect">
            <a:avLst/>
          </a:prstGeom>
          <a:noFill/>
          <a:ln>
            <a:noFill/>
          </a:ln>
        </p:spPr>
        <p:txBody>
          <a:bodyPr lIns="92160" tIns="46080" rIns="92160" bIns="46080"/>
          <a:lstStyle/>
          <a:p>
            <a:pPr marL="342900" indent="-342900">
              <a:lnSpc>
                <a:spcPct val="150000"/>
              </a:lnSpc>
              <a:buFont typeface="Arial" pitchFamily="34" charset="0"/>
              <a:buChar char="•"/>
            </a:pPr>
            <a:r>
              <a:rPr lang="en-US" sz="2000" dirty="0" smtClean="0">
                <a:latin typeface="+mj-lt"/>
              </a:rPr>
              <a:t>There is a growing influence of data in most sectors and most industries.</a:t>
            </a:r>
          </a:p>
          <a:p>
            <a:pPr marL="342900" indent="-342900">
              <a:lnSpc>
                <a:spcPct val="150000"/>
              </a:lnSpc>
              <a:buFont typeface="Arial" pitchFamily="34" charset="0"/>
              <a:buChar char="•"/>
            </a:pPr>
            <a:r>
              <a:rPr lang="en-US" sz="2400" dirty="0" smtClean="0">
                <a:solidFill>
                  <a:srgbClr val="FF0000"/>
                </a:solidFill>
                <a:latin typeface="+mj-lt"/>
              </a:rPr>
              <a:t>Culturally saturated feedback loop where our behavior changes the product and the product changes our behavior</a:t>
            </a:r>
          </a:p>
          <a:p>
            <a:pPr marL="342900" indent="-342900">
              <a:lnSpc>
                <a:spcPct val="150000"/>
              </a:lnSpc>
              <a:buFont typeface="Arial" pitchFamily="34" charset="0"/>
              <a:buChar char="•"/>
            </a:pPr>
            <a:r>
              <a:rPr lang="en-US" sz="2000" b="1" dirty="0" smtClean="0">
                <a:latin typeface="+mj-lt"/>
              </a:rPr>
              <a:t>Technology makes this possible</a:t>
            </a:r>
            <a:r>
              <a:rPr lang="en-US" sz="2000" dirty="0" smtClean="0">
                <a:latin typeface="+mj-lt"/>
              </a:rPr>
              <a:t>:</a:t>
            </a:r>
          </a:p>
          <a:p>
            <a:pPr marL="800100" lvl="1" indent="-342900">
              <a:lnSpc>
                <a:spcPct val="150000"/>
              </a:lnSpc>
              <a:buFont typeface="Arial" pitchFamily="34" charset="0"/>
              <a:buChar char="•"/>
            </a:pPr>
            <a:r>
              <a:rPr lang="en-US" sz="2000" dirty="0">
                <a:latin typeface="+mj-lt"/>
              </a:rPr>
              <a:t> </a:t>
            </a:r>
            <a:r>
              <a:rPr lang="en-US" sz="2000" dirty="0" smtClean="0">
                <a:latin typeface="+mj-lt"/>
              </a:rPr>
              <a:t> infrastructure for large-scale data processing,</a:t>
            </a:r>
          </a:p>
          <a:p>
            <a:pPr marL="800100" lvl="1" indent="-342900">
              <a:lnSpc>
                <a:spcPct val="150000"/>
              </a:lnSpc>
              <a:buFont typeface="Arial" pitchFamily="34" charset="0"/>
              <a:buChar char="•"/>
            </a:pPr>
            <a:r>
              <a:rPr lang="en-US" sz="2000" dirty="0">
                <a:latin typeface="+mj-lt"/>
              </a:rPr>
              <a:t> </a:t>
            </a:r>
            <a:r>
              <a:rPr lang="en-US" sz="2000" dirty="0" smtClean="0">
                <a:latin typeface="+mj-lt"/>
              </a:rPr>
              <a:t> increased memory, and bandwidth, as well as a cultural acceptance of technology</a:t>
            </a:r>
          </a:p>
        </p:txBody>
      </p:sp>
      <p:sp>
        <p:nvSpPr>
          <p:cNvPr id="124" name="CustomShape 3"/>
          <p:cNvSpPr/>
          <p:nvPr/>
        </p:nvSpPr>
        <p:spPr>
          <a:xfrm>
            <a:off x="8128080" y="6470640"/>
            <a:ext cx="727650" cy="270720"/>
          </a:xfrm>
          <a:prstGeom prst="rect">
            <a:avLst/>
          </a:prstGeom>
          <a:noFill/>
          <a:ln>
            <a:noFill/>
          </a:ln>
        </p:spPr>
        <p:txBody>
          <a:bodyPr lIns="90000" tIns="45000" rIns="90000" bIns="45000" anchor="ctr"/>
          <a:lstStyle/>
          <a:p>
            <a:pPr>
              <a:lnSpc>
                <a:spcPct val="100000"/>
              </a:lnSpc>
            </a:pPr>
            <a:fld id="{0F95E96B-D102-4F60-A8DB-05121329F290}" type="slidenum">
              <a:rPr lang="en-US" sz="1000">
                <a:solidFill>
                  <a:srgbClr val="0D0D0D"/>
                </a:solidFill>
                <a:latin typeface="Tw Cen MT Condensed"/>
              </a:rPr>
              <a:pPr>
                <a:lnSpc>
                  <a:spcPct val="100000"/>
                </a:lnSpc>
              </a:pPr>
              <a:t>6</a:t>
            </a:fld>
            <a:endParaRP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6</a:t>
            </a:fld>
            <a:endParaRPr lang="en-US" altLang="en-US" dirty="0"/>
          </a:p>
        </p:txBody>
      </p:sp>
    </p:spTree>
    <p:extLst>
      <p:ext uri="{BB962C8B-B14F-4D97-AF65-F5344CB8AC3E}">
        <p14:creationId xmlns:p14="http://schemas.microsoft.com/office/powerpoint/2010/main" val="143832376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768350" y="381000"/>
            <a:ext cx="8077200" cy="394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marL="0" lvl="1" algn="ctr">
              <a:defRPr/>
            </a:pPr>
            <a:r>
              <a:rPr lang="en-US" sz="2800" dirty="0"/>
              <a:t>Finance</a:t>
            </a:r>
            <a:endParaRPr lang="en-US" sz="2800" b="1" dirty="0">
              <a:solidFill>
                <a:srgbClr val="CC3300"/>
              </a:solidFill>
              <a:effectLst>
                <a:outerShdw blurRad="38100" dist="38100" dir="2700000" algn="tl">
                  <a:srgbClr val="000000"/>
                </a:outerShdw>
              </a:effectLst>
              <a:ea typeface="Droid Sans Fallback" charset="0"/>
              <a:cs typeface="Droid Sans Fallback" charset="0"/>
            </a:endParaRPr>
          </a:p>
        </p:txBody>
      </p:sp>
      <p:sp>
        <p:nvSpPr>
          <p:cNvPr id="23554" name="Text Box 2"/>
          <p:cNvSpPr txBox="1">
            <a:spLocks noChangeArrowheads="1"/>
          </p:cNvSpPr>
          <p:nvPr/>
        </p:nvSpPr>
        <p:spPr bwMode="auto">
          <a:xfrm>
            <a:off x="533400" y="914400"/>
            <a:ext cx="8312150" cy="525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1pPr>
            <a:lvl2pPr marL="739775" indent="-28257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2pPr>
            <a:lvl3pPr marL="1082675" indent="-2254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9pPr>
          </a:lstStyle>
          <a:p>
            <a:pPr indent="-338138">
              <a:spcBef>
                <a:spcPts val="788"/>
              </a:spcBef>
              <a:buClr>
                <a:srgbClr val="CC3300"/>
              </a:buClr>
              <a:buSzPct val="90000"/>
              <a:buFont typeface="Monotype Sorts" charset="2"/>
              <a:buChar char=""/>
              <a:defRPr/>
            </a:pPr>
            <a:r>
              <a:rPr lang="en-US" sz="1800" dirty="0" smtClean="0"/>
              <a:t>The </a:t>
            </a:r>
            <a:r>
              <a:rPr lang="en-US" sz="1800" dirty="0"/>
              <a:t>global financial analytics market is one of the fastest </a:t>
            </a:r>
            <a:r>
              <a:rPr lang="en-US" sz="1800" dirty="0" smtClean="0"/>
              <a:t>growing sectors </a:t>
            </a:r>
            <a:r>
              <a:rPr lang="en-US" sz="1800" dirty="0"/>
              <a:t>of the data industry. </a:t>
            </a:r>
          </a:p>
          <a:p>
            <a:pPr indent="-338138">
              <a:spcBef>
                <a:spcPts val="788"/>
              </a:spcBef>
              <a:buClr>
                <a:srgbClr val="CC3300"/>
              </a:buClr>
              <a:buSzPct val="90000"/>
              <a:buFont typeface="Monotype Sorts" charset="2"/>
              <a:buChar char=""/>
              <a:defRPr/>
            </a:pPr>
            <a:r>
              <a:rPr lang="en-US" sz="1800" dirty="0" smtClean="0"/>
              <a:t>Organizations </a:t>
            </a:r>
            <a:r>
              <a:rPr lang="en-US" sz="1800" dirty="0"/>
              <a:t>big and small are </a:t>
            </a:r>
            <a:r>
              <a:rPr lang="en-US" sz="1800" dirty="0" smtClean="0"/>
              <a:t>investing in </a:t>
            </a:r>
            <a:r>
              <a:rPr lang="en-US" sz="1800" dirty="0"/>
              <a:t>financial analytics tools and technologies to solve specific </a:t>
            </a:r>
            <a:r>
              <a:rPr lang="en-US" sz="1800" dirty="0" smtClean="0"/>
              <a:t>business problems</a:t>
            </a:r>
            <a:r>
              <a:rPr lang="en-US" sz="1800" dirty="0"/>
              <a:t>, reduce costs, improve budgets and get insights into </a:t>
            </a:r>
            <a:r>
              <a:rPr lang="en-US" sz="1800" dirty="0" smtClean="0"/>
              <a:t>future financial </a:t>
            </a:r>
            <a:r>
              <a:rPr lang="en-US" sz="1800" dirty="0"/>
              <a:t>scenarios.</a:t>
            </a:r>
            <a:r>
              <a:rPr lang="en-US" sz="1800" dirty="0" smtClean="0"/>
              <a:t> </a:t>
            </a:r>
          </a:p>
          <a:p>
            <a:pPr indent="-338138">
              <a:spcBef>
                <a:spcPts val="788"/>
              </a:spcBef>
              <a:buClr>
                <a:srgbClr val="CC3300"/>
              </a:buClr>
              <a:buSzPct val="90000"/>
              <a:buFont typeface="Monotype Sorts" charset="2"/>
              <a:buChar char=""/>
              <a:defRPr/>
            </a:pPr>
            <a:r>
              <a:rPr lang="en-US" sz="1800" dirty="0" smtClean="0"/>
              <a:t>Typically </a:t>
            </a:r>
            <a:r>
              <a:rPr lang="en-US" sz="1800" dirty="0"/>
              <a:t>financial analytics </a:t>
            </a:r>
            <a:r>
              <a:rPr lang="en-US" sz="1800" dirty="0" smtClean="0"/>
              <a:t>includes</a:t>
            </a:r>
          </a:p>
          <a:p>
            <a:pPr lvl="1" indent="-338138">
              <a:spcBef>
                <a:spcPts val="788"/>
              </a:spcBef>
              <a:buClr>
                <a:srgbClr val="CC3300"/>
              </a:buClr>
              <a:buSzPct val="90000"/>
              <a:buFont typeface="Monotype Sorts" charset="2"/>
              <a:buChar char=""/>
              <a:defRPr/>
            </a:pPr>
            <a:r>
              <a:rPr lang="en-US" sz="1800" dirty="0" smtClean="0"/>
              <a:t>Risk analysis</a:t>
            </a:r>
          </a:p>
          <a:p>
            <a:pPr lvl="1" indent="-338138">
              <a:spcBef>
                <a:spcPts val="788"/>
              </a:spcBef>
              <a:buClr>
                <a:srgbClr val="CC3300"/>
              </a:buClr>
              <a:buSzPct val="90000"/>
              <a:buFont typeface="Monotype Sorts" charset="2"/>
              <a:buChar char=""/>
              <a:defRPr/>
            </a:pPr>
            <a:r>
              <a:rPr lang="en-US" sz="1800" dirty="0" smtClean="0"/>
              <a:t>Working </a:t>
            </a:r>
            <a:r>
              <a:rPr lang="en-US" sz="1800" dirty="0"/>
              <a:t>capital </a:t>
            </a:r>
            <a:r>
              <a:rPr lang="en-US" sz="1800" dirty="0" smtClean="0"/>
              <a:t>management</a:t>
            </a:r>
          </a:p>
          <a:p>
            <a:pPr lvl="1" indent="-338138">
              <a:spcBef>
                <a:spcPts val="788"/>
              </a:spcBef>
              <a:buClr>
                <a:srgbClr val="CC3300"/>
              </a:buClr>
              <a:buSzPct val="90000"/>
              <a:buFont typeface="Monotype Sorts" charset="2"/>
              <a:buChar char=""/>
              <a:defRPr/>
            </a:pPr>
            <a:r>
              <a:rPr lang="en-US" sz="1800" dirty="0" smtClean="0"/>
              <a:t>Fraud </a:t>
            </a:r>
            <a:r>
              <a:rPr lang="en-US" sz="1800" dirty="0"/>
              <a:t>detection and </a:t>
            </a:r>
            <a:r>
              <a:rPr lang="en-US" sz="1800" dirty="0" smtClean="0"/>
              <a:t>prevention</a:t>
            </a:r>
          </a:p>
          <a:p>
            <a:pPr lvl="1" indent="-338138">
              <a:spcBef>
                <a:spcPts val="788"/>
              </a:spcBef>
              <a:buClr>
                <a:srgbClr val="CC3300"/>
              </a:buClr>
              <a:buSzPct val="90000"/>
              <a:buFont typeface="Monotype Sorts" charset="2"/>
              <a:buChar char=""/>
              <a:defRPr/>
            </a:pPr>
            <a:r>
              <a:rPr lang="en-US" sz="1800" dirty="0" smtClean="0"/>
              <a:t>Shareholder </a:t>
            </a:r>
            <a:r>
              <a:rPr lang="en-US" sz="1800" dirty="0"/>
              <a:t>metric analysis</a:t>
            </a:r>
            <a:endParaRPr lang="en-US" sz="1800" dirty="0" smtClean="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60</a:t>
            </a:fld>
            <a:endParaRPr lang="en-US" altLang="en-US" dirty="0"/>
          </a:p>
        </p:txBody>
      </p:sp>
    </p:spTree>
    <p:extLst>
      <p:ext uri="{BB962C8B-B14F-4D97-AF65-F5344CB8AC3E}">
        <p14:creationId xmlns:p14="http://schemas.microsoft.com/office/powerpoint/2010/main" val="128687731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768350" y="381000"/>
            <a:ext cx="8077200" cy="394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marL="0" lvl="1" algn="ctr">
              <a:defRPr/>
            </a:pPr>
            <a:r>
              <a:rPr lang="en-US" sz="2800" dirty="0" smtClean="0"/>
              <a:t>Healthcare</a:t>
            </a:r>
            <a:r>
              <a:rPr lang="en-US" sz="2800" dirty="0"/>
              <a:t>, Education, Telecom </a:t>
            </a:r>
            <a:r>
              <a:rPr lang="en-US" sz="2800" dirty="0" err="1"/>
              <a:t>etc</a:t>
            </a:r>
            <a:endParaRPr lang="en-US" sz="2800" b="1" dirty="0">
              <a:solidFill>
                <a:srgbClr val="CC3300"/>
              </a:solidFill>
              <a:effectLst>
                <a:outerShdw blurRad="38100" dist="38100" dir="2700000" algn="tl">
                  <a:srgbClr val="000000"/>
                </a:outerShdw>
              </a:effectLst>
              <a:ea typeface="Droid Sans Fallback" charset="0"/>
              <a:cs typeface="Droid Sans Fallback" charset="0"/>
            </a:endParaRPr>
          </a:p>
        </p:txBody>
      </p:sp>
      <p:sp>
        <p:nvSpPr>
          <p:cNvPr id="23554" name="Text Box 2"/>
          <p:cNvSpPr txBox="1">
            <a:spLocks noChangeArrowheads="1"/>
          </p:cNvSpPr>
          <p:nvPr/>
        </p:nvSpPr>
        <p:spPr bwMode="auto">
          <a:xfrm>
            <a:off x="603250" y="990600"/>
            <a:ext cx="8312150" cy="525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1pPr>
            <a:lvl2pPr marL="739775" indent="-28257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2pPr>
            <a:lvl3pPr marL="1082675" indent="-2254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9pPr>
          </a:lstStyle>
          <a:p>
            <a:pPr indent="-338138">
              <a:spcBef>
                <a:spcPts val="788"/>
              </a:spcBef>
              <a:buClr>
                <a:srgbClr val="CC3300"/>
              </a:buClr>
              <a:buSzPct val="90000"/>
              <a:buFont typeface="Monotype Sorts" charset="2"/>
              <a:buChar char=""/>
              <a:defRPr/>
            </a:pPr>
            <a:r>
              <a:rPr lang="en-US" sz="1800" dirty="0" smtClean="0"/>
              <a:t>Analytics </a:t>
            </a:r>
            <a:r>
              <a:rPr lang="en-US" sz="1800" dirty="0"/>
              <a:t>can be used for evidence based medical care, improved patient care, predicting outbreaks of </a:t>
            </a:r>
            <a:r>
              <a:rPr lang="en-US" sz="1800" dirty="0" smtClean="0"/>
              <a:t>diseases and </a:t>
            </a:r>
            <a:r>
              <a:rPr lang="en-US" sz="1800" dirty="0"/>
              <a:t>reducing hospital operating costs.</a:t>
            </a:r>
          </a:p>
          <a:p>
            <a:pPr indent="-338138">
              <a:spcBef>
                <a:spcPts val="788"/>
              </a:spcBef>
              <a:buClr>
                <a:srgbClr val="CC3300"/>
              </a:buClr>
              <a:buSzPct val="90000"/>
              <a:buFont typeface="Monotype Sorts" charset="2"/>
              <a:buChar char=""/>
              <a:defRPr/>
            </a:pPr>
            <a:r>
              <a:rPr lang="en-US" sz="1800" dirty="0"/>
              <a:t>Analytics is also being used to improve teaching practices. It also enables teachers to better monitor </a:t>
            </a:r>
            <a:r>
              <a:rPr lang="en-US" sz="1800" dirty="0" smtClean="0"/>
              <a:t>student progress</a:t>
            </a:r>
            <a:r>
              <a:rPr lang="en-US" sz="1800" dirty="0"/>
              <a:t>, personalize learning and improve educational institutions operational efficiencies.</a:t>
            </a:r>
          </a:p>
          <a:p>
            <a:pPr indent="-338138">
              <a:spcBef>
                <a:spcPts val="788"/>
              </a:spcBef>
              <a:buClr>
                <a:srgbClr val="CC3300"/>
              </a:buClr>
              <a:buSzPct val="90000"/>
              <a:buFont typeface="Monotype Sorts" charset="2"/>
              <a:buChar char=""/>
              <a:defRPr/>
            </a:pPr>
            <a:r>
              <a:rPr lang="en-US" sz="1800" dirty="0"/>
              <a:t>In the telecom industry analytics is fast gaining much ground. Operators are using analytics to drive revenue, </a:t>
            </a:r>
            <a:r>
              <a:rPr lang="en-US" sz="1800" dirty="0" smtClean="0"/>
              <a:t>reduce churn </a:t>
            </a:r>
            <a:r>
              <a:rPr lang="en-US" sz="1800" dirty="0"/>
              <a:t>and improve network performance</a:t>
            </a:r>
            <a:r>
              <a:rPr lang="en-US" sz="1800" dirty="0" smtClean="0"/>
              <a:t>.</a:t>
            </a:r>
            <a:endParaRPr lang="en-US" sz="1800" dirty="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61</a:t>
            </a:fld>
            <a:endParaRPr lang="en-US" altLang="en-US" dirty="0"/>
          </a:p>
        </p:txBody>
      </p:sp>
    </p:spTree>
    <p:extLst>
      <p:ext uri="{BB962C8B-B14F-4D97-AF65-F5344CB8AC3E}">
        <p14:creationId xmlns:p14="http://schemas.microsoft.com/office/powerpoint/2010/main" val="165500588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768350" y="381000"/>
            <a:ext cx="8077200" cy="394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marL="0" lvl="1" algn="ctr">
              <a:defRPr/>
            </a:pPr>
            <a:r>
              <a:rPr lang="en-US" sz="2800" dirty="0"/>
              <a:t>Marketing</a:t>
            </a:r>
            <a:endParaRPr lang="en-US" sz="2800" b="1" dirty="0">
              <a:solidFill>
                <a:srgbClr val="CC3300"/>
              </a:solidFill>
              <a:effectLst>
                <a:outerShdw blurRad="38100" dist="38100" dir="2700000" algn="tl">
                  <a:srgbClr val="000000"/>
                </a:outerShdw>
              </a:effectLst>
              <a:ea typeface="Droid Sans Fallback" charset="0"/>
              <a:cs typeface="Droid Sans Fallback" charset="0"/>
            </a:endParaRPr>
          </a:p>
        </p:txBody>
      </p:sp>
      <p:sp>
        <p:nvSpPr>
          <p:cNvPr id="23554" name="Text Box 2"/>
          <p:cNvSpPr txBox="1">
            <a:spLocks noChangeArrowheads="1"/>
          </p:cNvSpPr>
          <p:nvPr/>
        </p:nvSpPr>
        <p:spPr bwMode="auto">
          <a:xfrm>
            <a:off x="603250" y="990600"/>
            <a:ext cx="8312150" cy="525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1pPr>
            <a:lvl2pPr marL="739775" indent="-28257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2pPr>
            <a:lvl3pPr marL="1082675" indent="-2254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9pPr>
          </a:lstStyle>
          <a:p>
            <a:pPr indent="-338138">
              <a:spcBef>
                <a:spcPts val="788"/>
              </a:spcBef>
              <a:buClr>
                <a:srgbClr val="CC3300"/>
              </a:buClr>
              <a:buSzPct val="90000"/>
              <a:buFont typeface="Monotype Sorts" charset="2"/>
              <a:buChar char=""/>
              <a:defRPr/>
            </a:pPr>
            <a:r>
              <a:rPr lang="en-US" sz="1800" dirty="0"/>
              <a:t>Understanding customers and how to find more people like them is the key to sustainable growth. </a:t>
            </a:r>
            <a:endParaRPr lang="en-US" sz="1800" dirty="0" smtClean="0"/>
          </a:p>
          <a:p>
            <a:pPr indent="-338138">
              <a:spcBef>
                <a:spcPts val="788"/>
              </a:spcBef>
              <a:buClr>
                <a:srgbClr val="CC3300"/>
              </a:buClr>
              <a:buSzPct val="90000"/>
              <a:buFont typeface="Monotype Sorts" charset="2"/>
              <a:buChar char=""/>
              <a:defRPr/>
            </a:pPr>
            <a:r>
              <a:rPr lang="en-US" sz="1800" dirty="0" smtClean="0"/>
              <a:t>Analytics can not </a:t>
            </a:r>
            <a:r>
              <a:rPr lang="en-US" sz="1800" dirty="0"/>
              <a:t>only help companies do this but it can add value to other marketing functions as well, by gathering data </a:t>
            </a:r>
            <a:r>
              <a:rPr lang="en-US" sz="1800" dirty="0" smtClean="0"/>
              <a:t>across all </a:t>
            </a:r>
            <a:r>
              <a:rPr lang="en-US" sz="1800" dirty="0"/>
              <a:t>marketing channels and consolidating it into a common marketing view</a:t>
            </a:r>
            <a:r>
              <a:rPr lang="en-US" sz="1800" dirty="0" smtClean="0"/>
              <a:t>.</a:t>
            </a:r>
          </a:p>
          <a:p>
            <a:pPr indent="-338138">
              <a:spcBef>
                <a:spcPts val="788"/>
              </a:spcBef>
              <a:buClr>
                <a:srgbClr val="CC3300"/>
              </a:buClr>
              <a:buSzPct val="90000"/>
              <a:buFont typeface="Monotype Sorts" charset="2"/>
              <a:buChar char=""/>
              <a:defRPr/>
            </a:pPr>
            <a:r>
              <a:rPr lang="en-US" sz="1800" dirty="0" smtClean="0"/>
              <a:t> </a:t>
            </a:r>
            <a:r>
              <a:rPr lang="en-US" sz="1800" dirty="0"/>
              <a:t>It helps measure, manage and </a:t>
            </a:r>
            <a:r>
              <a:rPr lang="en-US" sz="1800" dirty="0" smtClean="0"/>
              <a:t>analyze marketing </a:t>
            </a:r>
            <a:r>
              <a:rPr lang="en-US" sz="1800" dirty="0"/>
              <a:t>performance to maximize its effectiveness and optimize return on investment (ROI</a:t>
            </a:r>
            <a:r>
              <a:rPr lang="en-US" sz="1800" dirty="0" smtClean="0"/>
              <a:t>).</a:t>
            </a:r>
          </a:p>
          <a:p>
            <a:pPr lvl="1" indent="-338138">
              <a:spcBef>
                <a:spcPts val="788"/>
              </a:spcBef>
              <a:buClr>
                <a:srgbClr val="CC3300"/>
              </a:buClr>
              <a:buSzPct val="90000"/>
              <a:buFont typeface="Monotype Sorts" charset="2"/>
              <a:buChar char=""/>
              <a:defRPr/>
            </a:pPr>
            <a:r>
              <a:rPr lang="en-US" dirty="0" smtClean="0"/>
              <a:t>How </a:t>
            </a:r>
            <a:r>
              <a:rPr lang="en-US" dirty="0"/>
              <a:t>are our marketing initiatives performing </a:t>
            </a:r>
            <a:r>
              <a:rPr lang="en-US" dirty="0" smtClean="0"/>
              <a:t>today?</a:t>
            </a:r>
          </a:p>
          <a:p>
            <a:pPr lvl="1" indent="-338138">
              <a:spcBef>
                <a:spcPts val="788"/>
              </a:spcBef>
              <a:buClr>
                <a:srgbClr val="CC3300"/>
              </a:buClr>
              <a:buSzPct val="90000"/>
              <a:buFont typeface="Monotype Sorts" charset="2"/>
              <a:buChar char=""/>
              <a:defRPr/>
            </a:pPr>
            <a:r>
              <a:rPr lang="en-US" dirty="0" smtClean="0"/>
              <a:t>Which </a:t>
            </a:r>
            <a:r>
              <a:rPr lang="en-US" dirty="0"/>
              <a:t>of them are viable in the long </a:t>
            </a:r>
            <a:r>
              <a:rPr lang="en-US" dirty="0" smtClean="0"/>
              <a:t>run?</a:t>
            </a:r>
          </a:p>
          <a:p>
            <a:pPr lvl="1" indent="-338138">
              <a:spcBef>
                <a:spcPts val="788"/>
              </a:spcBef>
              <a:buClr>
                <a:srgbClr val="CC3300"/>
              </a:buClr>
              <a:buSzPct val="90000"/>
              <a:buFont typeface="Monotype Sorts" charset="2"/>
              <a:buChar char=""/>
              <a:defRPr/>
            </a:pPr>
            <a:r>
              <a:rPr lang="en-US" dirty="0" smtClean="0"/>
              <a:t>How </a:t>
            </a:r>
            <a:r>
              <a:rPr lang="en-US" dirty="0"/>
              <a:t>can we improve those which are not </a:t>
            </a:r>
            <a:r>
              <a:rPr lang="en-US" dirty="0" smtClean="0"/>
              <a:t>effective?</a:t>
            </a:r>
          </a:p>
          <a:p>
            <a:pPr lvl="1" indent="-338138">
              <a:spcBef>
                <a:spcPts val="788"/>
              </a:spcBef>
              <a:buClr>
                <a:srgbClr val="CC3300"/>
              </a:buClr>
              <a:buSzPct val="90000"/>
              <a:buFont typeface="Monotype Sorts" charset="2"/>
              <a:buChar char=""/>
              <a:defRPr/>
            </a:pPr>
            <a:r>
              <a:rPr lang="en-US" dirty="0" smtClean="0"/>
              <a:t>How </a:t>
            </a:r>
            <a:r>
              <a:rPr lang="en-US" dirty="0"/>
              <a:t>do our marketing activities compare with our competitors</a:t>
            </a:r>
            <a:r>
              <a:rPr lang="en-US" dirty="0" smtClean="0"/>
              <a:t>’?</a:t>
            </a:r>
          </a:p>
          <a:p>
            <a:pPr lvl="1" indent="-338138">
              <a:spcBef>
                <a:spcPts val="788"/>
              </a:spcBef>
              <a:buClr>
                <a:srgbClr val="CC3300"/>
              </a:buClr>
              <a:buSzPct val="90000"/>
              <a:buFont typeface="Monotype Sorts" charset="2"/>
              <a:buChar char=""/>
              <a:defRPr/>
            </a:pPr>
            <a:r>
              <a:rPr lang="en-US" dirty="0" smtClean="0"/>
              <a:t>What </a:t>
            </a:r>
            <a:r>
              <a:rPr lang="en-US" dirty="0"/>
              <a:t>can we learn from our </a:t>
            </a:r>
            <a:r>
              <a:rPr lang="en-US" dirty="0" smtClean="0"/>
              <a:t>competition?</a:t>
            </a:r>
          </a:p>
          <a:p>
            <a:pPr lvl="1" indent="-338138">
              <a:spcBef>
                <a:spcPts val="788"/>
              </a:spcBef>
              <a:buClr>
                <a:srgbClr val="CC3300"/>
              </a:buClr>
              <a:buSzPct val="90000"/>
              <a:buFont typeface="Monotype Sorts" charset="2"/>
              <a:buChar char=""/>
              <a:defRPr/>
            </a:pPr>
            <a:r>
              <a:rPr lang="en-US" dirty="0" smtClean="0"/>
              <a:t>Are </a:t>
            </a:r>
            <a:r>
              <a:rPr lang="en-US" dirty="0"/>
              <a:t>our marketing resources properly </a:t>
            </a:r>
            <a:r>
              <a:rPr lang="en-US" dirty="0" smtClean="0"/>
              <a:t>allocated?</a:t>
            </a:r>
          </a:p>
          <a:p>
            <a:pPr lvl="1" indent="-338138">
              <a:spcBef>
                <a:spcPts val="788"/>
              </a:spcBef>
              <a:buClr>
                <a:srgbClr val="CC3300"/>
              </a:buClr>
              <a:buSzPct val="90000"/>
              <a:buFont typeface="Monotype Sorts" charset="2"/>
              <a:buChar char=""/>
              <a:defRPr/>
            </a:pPr>
            <a:r>
              <a:rPr lang="en-US" dirty="0" smtClean="0"/>
              <a:t>Are </a:t>
            </a:r>
            <a:r>
              <a:rPr lang="en-US" dirty="0"/>
              <a:t>we using the right channels?</a:t>
            </a:r>
            <a:endParaRPr lang="en-US" sz="2800" dirty="0"/>
          </a:p>
          <a:p>
            <a:pPr indent="-338138">
              <a:spcBef>
                <a:spcPts val="788"/>
              </a:spcBef>
              <a:buClr>
                <a:srgbClr val="CC3300"/>
              </a:buClr>
              <a:buSzPct val="90000"/>
              <a:buFont typeface="Monotype Sorts" charset="2"/>
              <a:buChar char=""/>
              <a:defRPr/>
            </a:pPr>
            <a:endParaRPr lang="en-US" sz="1800" dirty="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62</a:t>
            </a:fld>
            <a:endParaRPr lang="en-US" altLang="en-US" dirty="0"/>
          </a:p>
        </p:txBody>
      </p:sp>
    </p:spTree>
    <p:extLst>
      <p:ext uri="{BB962C8B-B14F-4D97-AF65-F5344CB8AC3E}">
        <p14:creationId xmlns:p14="http://schemas.microsoft.com/office/powerpoint/2010/main" val="372029197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768350" y="381000"/>
            <a:ext cx="8077200" cy="394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marL="0" lvl="1" algn="ctr">
              <a:defRPr/>
            </a:pPr>
            <a:r>
              <a:rPr lang="en-US" sz="2800" dirty="0"/>
              <a:t>Sales</a:t>
            </a:r>
            <a:endParaRPr lang="en-US" sz="2800" b="1" dirty="0">
              <a:solidFill>
                <a:srgbClr val="CC3300"/>
              </a:solidFill>
              <a:effectLst>
                <a:outerShdw blurRad="38100" dist="38100" dir="2700000" algn="tl">
                  <a:srgbClr val="000000"/>
                </a:outerShdw>
              </a:effectLst>
              <a:ea typeface="Droid Sans Fallback" charset="0"/>
              <a:cs typeface="Droid Sans Fallback" charset="0"/>
            </a:endParaRPr>
          </a:p>
        </p:txBody>
      </p:sp>
      <p:sp>
        <p:nvSpPr>
          <p:cNvPr id="23554" name="Text Box 2"/>
          <p:cNvSpPr txBox="1">
            <a:spLocks noChangeArrowheads="1"/>
          </p:cNvSpPr>
          <p:nvPr/>
        </p:nvSpPr>
        <p:spPr bwMode="auto">
          <a:xfrm>
            <a:off x="603250" y="990600"/>
            <a:ext cx="8312150" cy="525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1pPr>
            <a:lvl2pPr marL="739775" indent="-28257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2pPr>
            <a:lvl3pPr marL="1082675" indent="-2254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9pPr>
          </a:lstStyle>
          <a:p>
            <a:pPr indent="-338138">
              <a:spcBef>
                <a:spcPts val="788"/>
              </a:spcBef>
              <a:buClr>
                <a:srgbClr val="CC3300"/>
              </a:buClr>
              <a:buSzPct val="90000"/>
              <a:buFont typeface="Monotype Sorts" charset="2"/>
              <a:buChar char=""/>
              <a:defRPr/>
            </a:pPr>
            <a:r>
              <a:rPr lang="en-US" sz="1800" dirty="0" smtClean="0"/>
              <a:t>Though </a:t>
            </a:r>
            <a:r>
              <a:rPr lang="en-US" sz="1800" dirty="0"/>
              <a:t>sales analytics can help identify, model, understand and predict sales trends and outcomes </a:t>
            </a:r>
            <a:r>
              <a:rPr lang="en-US" sz="1800" dirty="0" smtClean="0"/>
              <a:t>we see </a:t>
            </a:r>
            <a:r>
              <a:rPr lang="en-US" sz="1800" dirty="0"/>
              <a:t>very few companies realizing its potential to aid sales management. </a:t>
            </a:r>
            <a:endParaRPr lang="en-US" sz="1800" dirty="0" smtClean="0"/>
          </a:p>
          <a:p>
            <a:pPr indent="-338138">
              <a:spcBef>
                <a:spcPts val="788"/>
              </a:spcBef>
              <a:buClr>
                <a:srgbClr val="CC3300"/>
              </a:buClr>
              <a:buSzPct val="90000"/>
              <a:buFont typeface="Monotype Sorts" charset="2"/>
              <a:buChar char=""/>
              <a:defRPr/>
            </a:pPr>
            <a:r>
              <a:rPr lang="en-US" sz="1800" dirty="0" smtClean="0"/>
              <a:t>However </a:t>
            </a:r>
            <a:r>
              <a:rPr lang="en-US" sz="1800" dirty="0"/>
              <a:t>the potential is huge and over </a:t>
            </a:r>
            <a:r>
              <a:rPr lang="en-US" sz="1800" dirty="0" smtClean="0"/>
              <a:t>the next </a:t>
            </a:r>
            <a:r>
              <a:rPr lang="en-US" sz="1800" dirty="0"/>
              <a:t>several years </a:t>
            </a:r>
            <a:r>
              <a:rPr lang="en-US" sz="1800" dirty="0" smtClean="0"/>
              <a:t>sales analytics </a:t>
            </a:r>
            <a:r>
              <a:rPr lang="en-US" sz="1800" dirty="0"/>
              <a:t>will be one of the most important domains for Data Analytics and Big </a:t>
            </a:r>
            <a:r>
              <a:rPr lang="en-US" sz="1800" dirty="0" smtClean="0"/>
              <a:t>Data.</a:t>
            </a:r>
          </a:p>
          <a:p>
            <a:pPr indent="-338138">
              <a:spcBef>
                <a:spcPts val="788"/>
              </a:spcBef>
              <a:buClr>
                <a:srgbClr val="CC3300"/>
              </a:buClr>
              <a:buSzPct val="90000"/>
              <a:buFont typeface="Monotype Sorts" charset="2"/>
              <a:buChar char=""/>
              <a:defRPr/>
            </a:pPr>
            <a:r>
              <a:rPr lang="en-US" dirty="0" smtClean="0"/>
              <a:t>What </a:t>
            </a:r>
            <a:r>
              <a:rPr lang="en-US" dirty="0"/>
              <a:t>sales analytics can essentially do </a:t>
            </a:r>
            <a:r>
              <a:rPr lang="en-US" dirty="0" smtClean="0"/>
              <a:t>is:</a:t>
            </a:r>
          </a:p>
          <a:p>
            <a:pPr lvl="1" indent="-338138">
              <a:spcBef>
                <a:spcPts val="788"/>
              </a:spcBef>
              <a:buClr>
                <a:srgbClr val="CC3300"/>
              </a:buClr>
              <a:buSzPct val="90000"/>
              <a:buFont typeface="Monotype Sorts" charset="2"/>
              <a:buChar char=""/>
              <a:defRPr/>
            </a:pPr>
            <a:r>
              <a:rPr lang="en-US" dirty="0" smtClean="0"/>
              <a:t>See </a:t>
            </a:r>
            <a:r>
              <a:rPr lang="en-US" dirty="0"/>
              <a:t>what goods and services have and have not sold </a:t>
            </a:r>
            <a:r>
              <a:rPr lang="en-US" dirty="0" smtClean="0"/>
              <a:t>well.</a:t>
            </a:r>
          </a:p>
          <a:p>
            <a:pPr lvl="1" indent="-338138">
              <a:spcBef>
                <a:spcPts val="788"/>
              </a:spcBef>
              <a:buClr>
                <a:srgbClr val="CC3300"/>
              </a:buClr>
              <a:buSzPct val="90000"/>
              <a:buFont typeface="Monotype Sorts" charset="2"/>
              <a:buChar char=""/>
              <a:defRPr/>
            </a:pPr>
            <a:r>
              <a:rPr lang="en-US" dirty="0" smtClean="0"/>
              <a:t>Determine </a:t>
            </a:r>
            <a:r>
              <a:rPr lang="en-US" dirty="0"/>
              <a:t>optimal </a:t>
            </a:r>
            <a:r>
              <a:rPr lang="en-US" dirty="0" smtClean="0"/>
              <a:t>inventory</a:t>
            </a:r>
          </a:p>
          <a:p>
            <a:pPr lvl="1" indent="-338138">
              <a:spcBef>
                <a:spcPts val="788"/>
              </a:spcBef>
              <a:buClr>
                <a:srgbClr val="CC3300"/>
              </a:buClr>
              <a:buSzPct val="90000"/>
              <a:buFont typeface="Monotype Sorts" charset="2"/>
              <a:buChar char=""/>
              <a:defRPr/>
            </a:pPr>
            <a:r>
              <a:rPr lang="en-US" dirty="0" smtClean="0"/>
              <a:t>Measure </a:t>
            </a:r>
            <a:r>
              <a:rPr lang="en-US" dirty="0"/>
              <a:t>the effectiveness of the sales force and determine optimal sales force </a:t>
            </a:r>
            <a:r>
              <a:rPr lang="en-US" dirty="0" smtClean="0"/>
              <a:t>size</a:t>
            </a:r>
          </a:p>
          <a:p>
            <a:pPr lvl="1" indent="-338138">
              <a:spcBef>
                <a:spcPts val="788"/>
              </a:spcBef>
              <a:buClr>
                <a:srgbClr val="CC3300"/>
              </a:buClr>
              <a:buSzPct val="90000"/>
              <a:buFont typeface="Monotype Sorts" charset="2"/>
              <a:buChar char=""/>
              <a:defRPr/>
            </a:pPr>
            <a:r>
              <a:rPr lang="en-US" dirty="0" smtClean="0"/>
              <a:t>Sales </a:t>
            </a:r>
            <a:r>
              <a:rPr lang="en-US" dirty="0"/>
              <a:t>incentive cost </a:t>
            </a:r>
            <a:r>
              <a:rPr lang="en-US" dirty="0" smtClean="0"/>
              <a:t>analysis</a:t>
            </a:r>
          </a:p>
          <a:p>
            <a:pPr lvl="1" indent="-338138">
              <a:spcBef>
                <a:spcPts val="788"/>
              </a:spcBef>
              <a:buClr>
                <a:srgbClr val="CC3300"/>
              </a:buClr>
              <a:buSzPct val="90000"/>
              <a:buFont typeface="Monotype Sorts" charset="2"/>
              <a:buChar char=""/>
              <a:defRPr/>
            </a:pPr>
            <a:r>
              <a:rPr lang="en-US" dirty="0" smtClean="0"/>
              <a:t>Competitor </a:t>
            </a:r>
            <a:r>
              <a:rPr lang="en-US" dirty="0"/>
              <a:t>sales analysis</a:t>
            </a:r>
            <a:endParaRPr lang="en-US" sz="2800" dirty="0" smtClean="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63</a:t>
            </a:fld>
            <a:endParaRPr lang="en-US" altLang="en-US" dirty="0"/>
          </a:p>
        </p:txBody>
      </p:sp>
    </p:spTree>
    <p:extLst>
      <p:ext uri="{BB962C8B-B14F-4D97-AF65-F5344CB8AC3E}">
        <p14:creationId xmlns:p14="http://schemas.microsoft.com/office/powerpoint/2010/main" val="24929071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768350" y="381000"/>
            <a:ext cx="8077200" cy="394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marL="0" lvl="1" algn="ctr">
              <a:defRPr/>
            </a:pPr>
            <a:r>
              <a:rPr lang="en-US" sz="2800" dirty="0"/>
              <a:t>Supply chain management</a:t>
            </a:r>
            <a:endParaRPr lang="en-US" sz="2800" b="1" dirty="0">
              <a:solidFill>
                <a:srgbClr val="CC3300"/>
              </a:solidFill>
              <a:effectLst>
                <a:outerShdw blurRad="38100" dist="38100" dir="2700000" algn="tl">
                  <a:srgbClr val="000000"/>
                </a:outerShdw>
              </a:effectLst>
              <a:ea typeface="Droid Sans Fallback" charset="0"/>
              <a:cs typeface="Droid Sans Fallback" charset="0"/>
            </a:endParaRPr>
          </a:p>
        </p:txBody>
      </p:sp>
      <p:sp>
        <p:nvSpPr>
          <p:cNvPr id="23554" name="Text Box 2"/>
          <p:cNvSpPr txBox="1">
            <a:spLocks noChangeArrowheads="1"/>
          </p:cNvSpPr>
          <p:nvPr/>
        </p:nvSpPr>
        <p:spPr bwMode="auto">
          <a:xfrm>
            <a:off x="603250" y="990600"/>
            <a:ext cx="8312150" cy="525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1pPr>
            <a:lvl2pPr marL="739775" indent="-28257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2pPr>
            <a:lvl3pPr marL="1082675" indent="-2254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9pPr>
          </a:lstStyle>
          <a:p>
            <a:pPr indent="-338138">
              <a:spcBef>
                <a:spcPts val="788"/>
              </a:spcBef>
              <a:buClr>
                <a:srgbClr val="CC3300"/>
              </a:buClr>
              <a:buSzPct val="90000"/>
              <a:buFont typeface="Monotype Sorts" charset="2"/>
              <a:buChar char=""/>
              <a:defRPr/>
            </a:pPr>
            <a:r>
              <a:rPr lang="en-US" sz="1800" dirty="0" smtClean="0"/>
              <a:t>Supply </a:t>
            </a:r>
            <a:r>
              <a:rPr lang="en-US" sz="1800" dirty="0"/>
              <a:t>chain analytics helps monetize and </a:t>
            </a:r>
            <a:r>
              <a:rPr lang="en-US" sz="1800" dirty="0" smtClean="0"/>
              <a:t>optimize:</a:t>
            </a:r>
          </a:p>
          <a:p>
            <a:pPr lvl="1" indent="-338138">
              <a:spcBef>
                <a:spcPts val="788"/>
              </a:spcBef>
              <a:buClr>
                <a:srgbClr val="CC3300"/>
              </a:buClr>
              <a:buSzPct val="90000"/>
              <a:buFont typeface="Monotype Sorts" charset="2"/>
              <a:buChar char=""/>
              <a:defRPr/>
            </a:pPr>
            <a:r>
              <a:rPr lang="en-US" sz="1800" dirty="0" smtClean="0"/>
              <a:t>Current </a:t>
            </a:r>
            <a:r>
              <a:rPr lang="en-US" sz="1800" dirty="0"/>
              <a:t>inventory </a:t>
            </a:r>
            <a:r>
              <a:rPr lang="en-US" sz="1800" dirty="0" smtClean="0"/>
              <a:t>status</a:t>
            </a:r>
          </a:p>
          <a:p>
            <a:pPr lvl="1" indent="-338138">
              <a:spcBef>
                <a:spcPts val="788"/>
              </a:spcBef>
              <a:buClr>
                <a:srgbClr val="CC3300"/>
              </a:buClr>
              <a:buSzPct val="90000"/>
              <a:buFont typeface="Monotype Sorts" charset="2"/>
              <a:buChar char=""/>
              <a:defRPr/>
            </a:pPr>
            <a:r>
              <a:rPr lang="en-US" sz="1800" dirty="0" smtClean="0"/>
              <a:t>Forecasts</a:t>
            </a:r>
            <a:endParaRPr lang="en-US" sz="1800" dirty="0"/>
          </a:p>
          <a:p>
            <a:pPr lvl="1" indent="-338138">
              <a:spcBef>
                <a:spcPts val="788"/>
              </a:spcBef>
              <a:buClr>
                <a:srgbClr val="CC3300"/>
              </a:buClr>
              <a:buSzPct val="90000"/>
              <a:buFont typeface="Monotype Sorts" charset="2"/>
              <a:buChar char=""/>
              <a:defRPr/>
            </a:pPr>
            <a:r>
              <a:rPr lang="en-US" sz="1800" dirty="0" smtClean="0"/>
              <a:t>Demand planning</a:t>
            </a:r>
          </a:p>
          <a:p>
            <a:pPr lvl="1" indent="-338138">
              <a:spcBef>
                <a:spcPts val="788"/>
              </a:spcBef>
              <a:buClr>
                <a:srgbClr val="CC3300"/>
              </a:buClr>
              <a:buSzPct val="90000"/>
              <a:buFont typeface="Monotype Sorts" charset="2"/>
              <a:buChar char=""/>
              <a:defRPr/>
            </a:pPr>
            <a:r>
              <a:rPr lang="en-US" sz="1800" dirty="0" smtClean="0"/>
              <a:t>Sourcing</a:t>
            </a:r>
            <a:endParaRPr lang="en-US" sz="1800" dirty="0"/>
          </a:p>
          <a:p>
            <a:pPr lvl="1" indent="-338138">
              <a:spcBef>
                <a:spcPts val="788"/>
              </a:spcBef>
              <a:buClr>
                <a:srgbClr val="CC3300"/>
              </a:buClr>
              <a:buSzPct val="90000"/>
              <a:buFont typeface="Monotype Sorts" charset="2"/>
              <a:buChar char=""/>
              <a:defRPr/>
            </a:pPr>
            <a:r>
              <a:rPr lang="en-US" sz="1800" dirty="0" smtClean="0"/>
              <a:t>Production</a:t>
            </a:r>
            <a:endParaRPr lang="en-US" sz="1800" dirty="0"/>
          </a:p>
          <a:p>
            <a:pPr lvl="1" indent="-338138">
              <a:spcBef>
                <a:spcPts val="788"/>
              </a:spcBef>
              <a:buClr>
                <a:srgbClr val="CC3300"/>
              </a:buClr>
              <a:buSzPct val="90000"/>
              <a:buFont typeface="Monotype Sorts" charset="2"/>
              <a:buChar char=""/>
              <a:defRPr/>
            </a:pPr>
            <a:r>
              <a:rPr lang="en-US" sz="1800" dirty="0" smtClean="0"/>
              <a:t>Improved </a:t>
            </a:r>
            <a:r>
              <a:rPr lang="en-US" sz="1800" dirty="0"/>
              <a:t>worker productivity </a:t>
            </a:r>
            <a:r>
              <a:rPr lang="en-US" sz="1800" dirty="0" smtClean="0"/>
              <a:t>measurement</a:t>
            </a:r>
          </a:p>
          <a:p>
            <a:pPr lvl="1" indent="-338138">
              <a:spcBef>
                <a:spcPts val="788"/>
              </a:spcBef>
              <a:buClr>
                <a:srgbClr val="CC3300"/>
              </a:buClr>
              <a:buSzPct val="90000"/>
              <a:buFont typeface="Monotype Sorts" charset="2"/>
              <a:buChar char=""/>
              <a:defRPr/>
            </a:pPr>
            <a:r>
              <a:rPr lang="en-US" sz="1800" dirty="0" smtClean="0"/>
              <a:t>Transportation routing</a:t>
            </a: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64</a:t>
            </a:fld>
            <a:endParaRPr lang="en-US" altLang="en-US" dirty="0"/>
          </a:p>
        </p:txBody>
      </p:sp>
    </p:spTree>
    <p:extLst>
      <p:ext uri="{BB962C8B-B14F-4D97-AF65-F5344CB8AC3E}">
        <p14:creationId xmlns:p14="http://schemas.microsoft.com/office/powerpoint/2010/main" val="149019848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768350" y="381000"/>
            <a:ext cx="8077200" cy="394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marL="0" lvl="1" algn="ctr">
              <a:defRPr/>
            </a:pPr>
            <a:r>
              <a:rPr lang="en-US" sz="2800" dirty="0" smtClean="0"/>
              <a:t>Human Resource</a:t>
            </a:r>
            <a:endParaRPr lang="en-US" sz="2800" b="1" dirty="0">
              <a:solidFill>
                <a:srgbClr val="CC3300"/>
              </a:solidFill>
              <a:effectLst>
                <a:outerShdw blurRad="38100" dist="38100" dir="2700000" algn="tl">
                  <a:srgbClr val="000000"/>
                </a:outerShdw>
              </a:effectLst>
              <a:ea typeface="Droid Sans Fallback" charset="0"/>
              <a:cs typeface="Droid Sans Fallback" charset="0"/>
            </a:endParaRPr>
          </a:p>
        </p:txBody>
      </p:sp>
      <p:sp>
        <p:nvSpPr>
          <p:cNvPr id="23554" name="Text Box 2"/>
          <p:cNvSpPr txBox="1">
            <a:spLocks noChangeArrowheads="1"/>
          </p:cNvSpPr>
          <p:nvPr/>
        </p:nvSpPr>
        <p:spPr bwMode="auto">
          <a:xfrm>
            <a:off x="603250" y="990600"/>
            <a:ext cx="8312150" cy="525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1pPr>
            <a:lvl2pPr marL="739775" indent="-28257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2pPr>
            <a:lvl3pPr marL="1082675" indent="-2254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9pPr>
          </a:lstStyle>
          <a:p>
            <a:pPr indent="-338138">
              <a:spcBef>
                <a:spcPts val="788"/>
              </a:spcBef>
              <a:buClr>
                <a:srgbClr val="CC3300"/>
              </a:buClr>
              <a:buSzPct val="90000"/>
              <a:buFont typeface="Monotype Sorts" charset="2"/>
              <a:buChar char=""/>
              <a:defRPr/>
            </a:pPr>
            <a:r>
              <a:rPr lang="en-US" sz="1800" dirty="0" smtClean="0"/>
              <a:t>HR </a:t>
            </a:r>
            <a:r>
              <a:rPr lang="en-US" sz="1800" dirty="0"/>
              <a:t>analytics helps managers by creating a single view of all relevant workforce and other HR related data. </a:t>
            </a:r>
            <a:endParaRPr lang="en-US" sz="1800" dirty="0" smtClean="0"/>
          </a:p>
          <a:p>
            <a:pPr indent="-338138">
              <a:spcBef>
                <a:spcPts val="788"/>
              </a:spcBef>
              <a:buClr>
                <a:srgbClr val="CC3300"/>
              </a:buClr>
              <a:buSzPct val="90000"/>
              <a:buFont typeface="Monotype Sorts" charset="2"/>
              <a:buChar char=""/>
              <a:defRPr/>
            </a:pPr>
            <a:r>
              <a:rPr lang="en-US" sz="1800" dirty="0" smtClean="0"/>
              <a:t>These</a:t>
            </a:r>
            <a:r>
              <a:rPr lang="en-US" sz="1800" dirty="0"/>
              <a:t> </a:t>
            </a:r>
            <a:r>
              <a:rPr lang="en-US" sz="1800" dirty="0" smtClean="0"/>
              <a:t>insights </a:t>
            </a:r>
            <a:r>
              <a:rPr lang="en-US" sz="1800" dirty="0"/>
              <a:t>can be used to make business decisions that drive business processes and initiatives and </a:t>
            </a:r>
            <a:r>
              <a:rPr lang="en-US" sz="1800" dirty="0" smtClean="0"/>
              <a:t>improve profitability</a:t>
            </a:r>
            <a:r>
              <a:rPr lang="en-US" sz="1800" dirty="0"/>
              <a:t>.</a:t>
            </a:r>
          </a:p>
          <a:p>
            <a:pPr indent="-338138">
              <a:spcBef>
                <a:spcPts val="788"/>
              </a:spcBef>
              <a:buClr>
                <a:srgbClr val="CC3300"/>
              </a:buClr>
              <a:buSzPct val="90000"/>
              <a:buFont typeface="Monotype Sorts" charset="2"/>
              <a:buChar char=""/>
              <a:defRPr/>
            </a:pPr>
            <a:r>
              <a:rPr lang="en-US" sz="1800" dirty="0"/>
              <a:t>K</a:t>
            </a:r>
            <a:r>
              <a:rPr lang="en-US" sz="1800" dirty="0" smtClean="0"/>
              <a:t>ey </a:t>
            </a:r>
            <a:r>
              <a:rPr lang="en-US" sz="1800" dirty="0"/>
              <a:t>areas where workforce related data driven analytics can be used are:</a:t>
            </a:r>
          </a:p>
          <a:p>
            <a:pPr lvl="1" indent="-338138">
              <a:spcBef>
                <a:spcPts val="788"/>
              </a:spcBef>
              <a:buClr>
                <a:srgbClr val="CC3300"/>
              </a:buClr>
              <a:buSzPct val="90000"/>
              <a:buFont typeface="Monotype Sorts" charset="2"/>
              <a:buChar char=""/>
              <a:defRPr/>
            </a:pPr>
            <a:r>
              <a:rPr lang="en-US" sz="1800" dirty="0"/>
              <a:t>Talent acquisition and retention</a:t>
            </a:r>
          </a:p>
          <a:p>
            <a:pPr lvl="1" indent="-338138">
              <a:spcBef>
                <a:spcPts val="788"/>
              </a:spcBef>
              <a:buClr>
                <a:srgbClr val="CC3300"/>
              </a:buClr>
              <a:buSzPct val="90000"/>
              <a:buFont typeface="Monotype Sorts" charset="2"/>
              <a:buChar char=""/>
              <a:defRPr/>
            </a:pPr>
            <a:r>
              <a:rPr lang="en-US" sz="1800" dirty="0" smtClean="0"/>
              <a:t>Attrition</a:t>
            </a:r>
            <a:endParaRPr lang="en-US" sz="1800" dirty="0"/>
          </a:p>
          <a:p>
            <a:pPr lvl="1" indent="-338138">
              <a:spcBef>
                <a:spcPts val="788"/>
              </a:spcBef>
              <a:buClr>
                <a:srgbClr val="CC3300"/>
              </a:buClr>
              <a:buSzPct val="90000"/>
              <a:buFont typeface="Monotype Sorts" charset="2"/>
              <a:buChar char=""/>
              <a:defRPr/>
            </a:pPr>
            <a:r>
              <a:rPr lang="en-US" sz="1800" dirty="0" smtClean="0"/>
              <a:t>Headcount </a:t>
            </a:r>
            <a:r>
              <a:rPr lang="en-US" sz="1800" dirty="0"/>
              <a:t>Management and Workforce Optimization</a:t>
            </a:r>
          </a:p>
          <a:p>
            <a:pPr lvl="1" indent="-338138">
              <a:spcBef>
                <a:spcPts val="788"/>
              </a:spcBef>
              <a:buClr>
                <a:srgbClr val="CC3300"/>
              </a:buClr>
              <a:buSzPct val="90000"/>
              <a:buFont typeface="Monotype Sorts" charset="2"/>
              <a:buChar char=""/>
              <a:defRPr/>
            </a:pPr>
            <a:r>
              <a:rPr lang="en-US" sz="1800" dirty="0" smtClean="0"/>
              <a:t>Optimization </a:t>
            </a:r>
            <a:r>
              <a:rPr lang="en-US" sz="1800" dirty="0"/>
              <a:t>of Compensation and Benefits</a:t>
            </a:r>
          </a:p>
          <a:p>
            <a:pPr lvl="1" indent="-338138">
              <a:spcBef>
                <a:spcPts val="788"/>
              </a:spcBef>
              <a:buClr>
                <a:srgbClr val="CC3300"/>
              </a:buClr>
              <a:buSzPct val="90000"/>
              <a:buFont typeface="Monotype Sorts" charset="2"/>
              <a:buChar char=""/>
              <a:defRPr/>
            </a:pPr>
            <a:r>
              <a:rPr lang="en-US" sz="1800" dirty="0" smtClean="0"/>
              <a:t>Build Leadership</a:t>
            </a:r>
          </a:p>
          <a:p>
            <a:pPr lvl="1" indent="-338138">
              <a:spcBef>
                <a:spcPts val="788"/>
              </a:spcBef>
              <a:buClr>
                <a:srgbClr val="CC3300"/>
              </a:buClr>
              <a:buSzPct val="90000"/>
              <a:buFont typeface="Monotype Sorts" charset="2"/>
              <a:buChar char=""/>
              <a:defRPr/>
            </a:pPr>
            <a:r>
              <a:rPr lang="en-US" dirty="0" smtClean="0"/>
              <a:t>Performance </a:t>
            </a:r>
            <a:r>
              <a:rPr lang="en-US" dirty="0"/>
              <a:t>and Career </a:t>
            </a:r>
            <a:r>
              <a:rPr lang="en-US" dirty="0" smtClean="0"/>
              <a:t>Management</a:t>
            </a:r>
          </a:p>
          <a:p>
            <a:pPr lvl="1" indent="-338138">
              <a:spcBef>
                <a:spcPts val="788"/>
              </a:spcBef>
              <a:buClr>
                <a:srgbClr val="CC3300"/>
              </a:buClr>
              <a:buSzPct val="90000"/>
              <a:buFont typeface="Monotype Sorts" charset="2"/>
              <a:buChar char=""/>
              <a:defRPr/>
            </a:pPr>
            <a:r>
              <a:rPr lang="en-US" dirty="0" smtClean="0"/>
              <a:t>Training </a:t>
            </a:r>
            <a:r>
              <a:rPr lang="en-US" dirty="0"/>
              <a:t>and Development</a:t>
            </a:r>
            <a:endParaRPr lang="en-US" sz="2800" dirty="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65</a:t>
            </a:fld>
            <a:endParaRPr lang="en-US" altLang="en-US" dirty="0"/>
          </a:p>
        </p:txBody>
      </p:sp>
    </p:spTree>
    <p:extLst>
      <p:ext uri="{BB962C8B-B14F-4D97-AF65-F5344CB8AC3E}">
        <p14:creationId xmlns:p14="http://schemas.microsoft.com/office/powerpoint/2010/main" val="414175705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1"/>
          <p:cNvSpPr txBox="1">
            <a:spLocks noChangeArrowheads="1"/>
          </p:cNvSpPr>
          <p:nvPr/>
        </p:nvSpPr>
        <p:spPr bwMode="auto">
          <a:xfrm>
            <a:off x="768350" y="304800"/>
            <a:ext cx="80772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buClrTx/>
              <a:buFontTx/>
              <a:buNone/>
              <a:defRPr/>
            </a:pPr>
            <a:r>
              <a:rPr lang="en-US" sz="2800" b="1" dirty="0">
                <a:solidFill>
                  <a:srgbClr val="CC3300"/>
                </a:solidFill>
                <a:effectLst>
                  <a:outerShdw blurRad="38100" dist="38100" dir="2700000" algn="tl">
                    <a:srgbClr val="000000"/>
                  </a:outerShdw>
                </a:effectLst>
                <a:ea typeface="Droid Sans Fallback" charset="0"/>
                <a:cs typeface="Droid Sans Fallback" charset="0"/>
              </a:rPr>
              <a:t>Discussion </a:t>
            </a:r>
          </a:p>
        </p:txBody>
      </p:sp>
      <p:sp>
        <p:nvSpPr>
          <p:cNvPr id="44035" name="Text Box 2"/>
          <p:cNvSpPr txBox="1">
            <a:spLocks noChangeArrowheads="1"/>
          </p:cNvSpPr>
          <p:nvPr/>
        </p:nvSpPr>
        <p:spPr bwMode="auto">
          <a:xfrm>
            <a:off x="814388" y="1344613"/>
            <a:ext cx="7661275" cy="4903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972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chemeClr val="bg1"/>
                </a:solidFill>
                <a:latin typeface="Arial" pitchFamily="34" charset="0"/>
                <a:ea typeface="MS PGothic" pitchFamily="34" charset="-128"/>
              </a:defRPr>
            </a:lvl1pPr>
            <a:lvl2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chemeClr val="bg1"/>
                </a:solidFill>
                <a:latin typeface="Arial" pitchFamily="34" charset="0"/>
                <a:ea typeface="MS PGothic" pitchFamily="34" charset="-128"/>
              </a:defRPr>
            </a:lvl2pPr>
            <a:lvl3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chemeClr val="bg1"/>
                </a:solidFill>
                <a:latin typeface="Arial" pitchFamily="34" charset="0"/>
                <a:ea typeface="MS PGothic" pitchFamily="34" charset="-128"/>
              </a:defRPr>
            </a:lvl3pPr>
            <a:lvl4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chemeClr val="bg1"/>
                </a:solidFill>
                <a:latin typeface="Arial" pitchFamily="34" charset="0"/>
                <a:ea typeface="MS PGothic" pitchFamily="34" charset="-128"/>
              </a:defRPr>
            </a:lvl4pPr>
            <a:lvl5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chemeClr val="bg1"/>
                </a:solidFill>
                <a:latin typeface="Arial" pitchFamily="34" charset="0"/>
                <a:ea typeface="MS PGothic" pitchFamily="34" charset="-128"/>
              </a:defRPr>
            </a:lvl9pPr>
          </a:lstStyle>
          <a:p>
            <a:pPr>
              <a:spcBef>
                <a:spcPts val="788"/>
              </a:spcBef>
              <a:buClrTx/>
              <a:buSzPct val="90000"/>
              <a:buFont typeface="Arial" pitchFamily="34" charset="0"/>
              <a:buChar char="•"/>
            </a:pPr>
            <a:r>
              <a:rPr lang="en-US" sz="2800" dirty="0">
                <a:solidFill>
                  <a:schemeClr val="tx1"/>
                </a:solidFill>
              </a:rPr>
              <a:t>What is the difference between </a:t>
            </a:r>
            <a:endParaRPr lang="en-US" sz="2800" dirty="0" smtClean="0">
              <a:solidFill>
                <a:schemeClr val="tx1"/>
              </a:solidFill>
            </a:endParaRPr>
          </a:p>
          <a:p>
            <a:pPr lvl="1">
              <a:spcBef>
                <a:spcPts val="788"/>
              </a:spcBef>
              <a:buSzPct val="90000"/>
              <a:buFont typeface="Arial" pitchFamily="34" charset="0"/>
              <a:buChar char="•"/>
            </a:pPr>
            <a:r>
              <a:rPr lang="en-US" sz="2800" dirty="0" smtClean="0">
                <a:solidFill>
                  <a:schemeClr val="tx1"/>
                </a:solidFill>
              </a:rPr>
              <a:t>Big </a:t>
            </a:r>
            <a:r>
              <a:rPr lang="en-US" sz="2800" dirty="0">
                <a:solidFill>
                  <a:schemeClr val="tx1"/>
                </a:solidFill>
              </a:rPr>
              <a:t>Data Analytics </a:t>
            </a:r>
          </a:p>
          <a:p>
            <a:pPr lvl="1">
              <a:spcBef>
                <a:spcPts val="788"/>
              </a:spcBef>
              <a:buSzPct val="90000"/>
              <a:buFont typeface="Arial" pitchFamily="34" charset="0"/>
              <a:buChar char="•"/>
            </a:pPr>
            <a:r>
              <a:rPr lang="en-US" sz="2800" dirty="0" smtClean="0">
                <a:solidFill>
                  <a:schemeClr val="tx1"/>
                </a:solidFill>
              </a:rPr>
              <a:t>Data Mining</a:t>
            </a:r>
          </a:p>
          <a:p>
            <a:pPr lvl="1">
              <a:spcBef>
                <a:spcPts val="788"/>
              </a:spcBef>
              <a:buSzPct val="90000"/>
              <a:buFont typeface="Arial" pitchFamily="34" charset="0"/>
              <a:buChar char="•"/>
            </a:pPr>
            <a:r>
              <a:rPr lang="en-US" sz="2800" dirty="0" smtClean="0">
                <a:solidFill>
                  <a:schemeClr val="tx1"/>
                </a:solidFill>
              </a:rPr>
              <a:t>Data Analytics</a:t>
            </a:r>
            <a:endParaRPr lang="en-US" sz="2800" dirty="0">
              <a:solidFill>
                <a:schemeClr val="tx1"/>
              </a:solidFill>
            </a:endParaRPr>
          </a:p>
          <a:p>
            <a:pPr>
              <a:spcBef>
                <a:spcPts val="788"/>
              </a:spcBef>
              <a:buClrTx/>
              <a:buSzPct val="90000"/>
              <a:buFont typeface="Arial" pitchFamily="34" charset="0"/>
              <a:buChar char="•"/>
            </a:pPr>
            <a:endParaRPr lang="en-US" sz="2800" dirty="0">
              <a:solidFill>
                <a:schemeClr val="tx1"/>
              </a:solidFill>
            </a:endParaRPr>
          </a:p>
          <a:p>
            <a:pPr>
              <a:spcBef>
                <a:spcPts val="788"/>
              </a:spcBef>
              <a:buClrTx/>
              <a:buSzPct val="90000"/>
              <a:buFont typeface="Arial" pitchFamily="34" charset="0"/>
              <a:buChar char="•"/>
            </a:pPr>
            <a:endParaRPr lang="en-US" sz="2800" dirty="0">
              <a:solidFill>
                <a:schemeClr val="tx1"/>
              </a:solidFill>
            </a:endParaRP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66</a:t>
            </a:fld>
            <a:endParaRPr lang="en-US" altLang="en-US" dirty="0"/>
          </a:p>
        </p:txBody>
      </p:sp>
    </p:spTree>
    <p:extLst>
      <p:ext uri="{BB962C8B-B14F-4D97-AF65-F5344CB8AC3E}">
        <p14:creationId xmlns:p14="http://schemas.microsoft.com/office/powerpoint/2010/main" val="369761287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609600" y="375000"/>
            <a:ext cx="7361685" cy="615600"/>
          </a:xfrm>
          <a:prstGeom prst="rect">
            <a:avLst/>
          </a:prstGeom>
          <a:noFill/>
          <a:ln>
            <a:noFill/>
          </a:ln>
        </p:spPr>
        <p:txBody>
          <a:bodyPr lIns="92160" tIns="46080" rIns="92160" bIns="46080" anchor="ctr"/>
          <a:lstStyle/>
          <a:p>
            <a:pPr algn="ctr">
              <a:lnSpc>
                <a:spcPct val="80000"/>
              </a:lnSpc>
            </a:pPr>
            <a:r>
              <a:rPr lang="en-US" sz="4200" dirty="0">
                <a:solidFill>
                  <a:schemeClr val="tx2"/>
                </a:solidFill>
                <a:latin typeface="+mj-lt"/>
                <a:ea typeface="+mj-ea"/>
                <a:cs typeface="+mj-cs"/>
              </a:rPr>
              <a:t>What </a:t>
            </a:r>
            <a:r>
              <a:rPr lang="en-US" sz="4200" dirty="0" smtClean="0">
                <a:solidFill>
                  <a:schemeClr val="tx2"/>
                </a:solidFill>
                <a:latin typeface="+mj-lt"/>
                <a:ea typeface="+mj-ea"/>
                <a:cs typeface="+mj-cs"/>
              </a:rPr>
              <a:t>is Data Analytics</a:t>
            </a:r>
            <a:r>
              <a:rPr lang="en-US" sz="4200" dirty="0">
                <a:solidFill>
                  <a:schemeClr val="tx2"/>
                </a:solidFill>
                <a:latin typeface="+mj-lt"/>
                <a:ea typeface="+mj-ea"/>
                <a:cs typeface="+mj-cs"/>
              </a:rPr>
              <a:t>?</a:t>
            </a:r>
            <a:endParaRPr sz="4200" dirty="0">
              <a:solidFill>
                <a:schemeClr val="tx2"/>
              </a:solidFill>
              <a:latin typeface="+mj-lt"/>
              <a:ea typeface="+mj-ea"/>
              <a:cs typeface="+mj-cs"/>
            </a:endParaRPr>
          </a:p>
        </p:txBody>
      </p:sp>
      <p:sp>
        <p:nvSpPr>
          <p:cNvPr id="123" name="CustomShape 2"/>
          <p:cNvSpPr/>
          <p:nvPr/>
        </p:nvSpPr>
        <p:spPr>
          <a:xfrm>
            <a:off x="533400" y="1219200"/>
            <a:ext cx="8322330" cy="4953000"/>
          </a:xfrm>
          <a:prstGeom prst="rect">
            <a:avLst/>
          </a:prstGeom>
          <a:noFill/>
          <a:ln>
            <a:noFill/>
          </a:ln>
        </p:spPr>
        <p:txBody>
          <a:bodyPr lIns="92160" tIns="46080" rIns="92160" bIns="46080"/>
          <a:lstStyle/>
          <a:p>
            <a:pPr marL="342900" indent="-342900">
              <a:buFont typeface="Arial" pitchFamily="34" charset="0"/>
              <a:buChar char="•"/>
            </a:pPr>
            <a:r>
              <a:rPr lang="en-US" dirty="0">
                <a:solidFill>
                  <a:srgbClr val="000000"/>
                </a:solidFill>
                <a:ea typeface="MS PGothic" pitchFamily="32" charset="-128"/>
              </a:rPr>
              <a:t>Analytics can range from a simple exploration into how many sales of a particular product were made last year to a complex neural network model predicting which customers to target for next year’s marketing campaign.</a:t>
            </a:r>
          </a:p>
          <a:p>
            <a:pPr marL="342900" indent="-342900">
              <a:buFont typeface="Arial" pitchFamily="34" charset="0"/>
              <a:buChar char="•"/>
            </a:pPr>
            <a:r>
              <a:rPr lang="en-US" dirty="0">
                <a:solidFill>
                  <a:srgbClr val="000000"/>
                </a:solidFill>
                <a:ea typeface="MS PGothic" pitchFamily="32" charset="-128"/>
              </a:rPr>
              <a:t>The extensive use of data, statistical and quantitative analysis, exploratory , predictive models, and fact based management to drive decisions and </a:t>
            </a:r>
            <a:r>
              <a:rPr lang="en-US" dirty="0" smtClean="0">
                <a:solidFill>
                  <a:srgbClr val="000000"/>
                </a:solidFill>
                <a:ea typeface="MS PGothic" pitchFamily="32" charset="-128"/>
              </a:rPr>
              <a:t>actions</a:t>
            </a:r>
          </a:p>
          <a:p>
            <a:pPr marL="342900" indent="-342900">
              <a:buFont typeface="Arial" pitchFamily="34" charset="0"/>
              <a:buChar char="•"/>
            </a:pPr>
            <a:r>
              <a:rPr lang="en-US" dirty="0"/>
              <a:t>A key to deriving value from data is the use of analytics.</a:t>
            </a:r>
          </a:p>
          <a:p>
            <a:pPr marL="342900" indent="-342900">
              <a:buFont typeface="Arial" pitchFamily="34" charset="0"/>
              <a:buChar char="•"/>
            </a:pPr>
            <a:endParaRPr lang="en-US" dirty="0">
              <a:solidFill>
                <a:srgbClr val="000000"/>
              </a:solidFill>
              <a:ea typeface="MS PGothic" pitchFamily="32" charset="-128"/>
            </a:endParaRPr>
          </a:p>
          <a:p>
            <a:pPr marL="342900" indent="-342900">
              <a:buFont typeface="Arial" pitchFamily="34" charset="0"/>
              <a:buChar char="•"/>
            </a:pPr>
            <a:endParaRPr lang="en-US" sz="2400" dirty="0" smtClean="0">
              <a:solidFill>
                <a:srgbClr val="FF0000"/>
              </a:solidFill>
              <a:latin typeface="+mn-lt"/>
              <a:cs typeface="+mn-cs"/>
            </a:endParaRPr>
          </a:p>
        </p:txBody>
      </p:sp>
      <p:sp>
        <p:nvSpPr>
          <p:cNvPr id="124" name="CustomShape 3"/>
          <p:cNvSpPr/>
          <p:nvPr/>
        </p:nvSpPr>
        <p:spPr>
          <a:xfrm>
            <a:off x="8128080" y="6470640"/>
            <a:ext cx="727650" cy="270720"/>
          </a:xfrm>
          <a:prstGeom prst="rect">
            <a:avLst/>
          </a:prstGeom>
          <a:noFill/>
          <a:ln>
            <a:noFill/>
          </a:ln>
        </p:spPr>
        <p:txBody>
          <a:bodyPr lIns="90000" tIns="45000" rIns="90000" bIns="45000" anchor="ctr"/>
          <a:lstStyle/>
          <a:p>
            <a:pPr>
              <a:lnSpc>
                <a:spcPct val="100000"/>
              </a:lnSpc>
            </a:pPr>
            <a:fld id="{0F95E96B-D102-4F60-A8DB-05121329F290}" type="slidenum">
              <a:rPr lang="en-US" sz="1000">
                <a:solidFill>
                  <a:srgbClr val="0D0D0D"/>
                </a:solidFill>
                <a:latin typeface="Tw Cen MT Condensed"/>
              </a:rPr>
              <a:t>67</a:t>
            </a:fld>
            <a:endParaRP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67</a:t>
            </a:fld>
            <a:endParaRPr lang="en-US" altLang="en-US" dirty="0"/>
          </a:p>
        </p:txBody>
      </p:sp>
    </p:spTree>
    <p:extLst>
      <p:ext uri="{BB962C8B-B14F-4D97-AF65-F5344CB8AC3E}">
        <p14:creationId xmlns:p14="http://schemas.microsoft.com/office/powerpoint/2010/main" val="316574431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768350" y="304800"/>
            <a:ext cx="8077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lnSpc>
                <a:spcPct val="80000"/>
              </a:lnSpc>
            </a:pPr>
            <a:r>
              <a:rPr lang="en-US" sz="4200" dirty="0">
                <a:solidFill>
                  <a:schemeClr val="tx2"/>
                </a:solidFill>
              </a:rPr>
              <a:t>What is Data Analytics?</a:t>
            </a:r>
          </a:p>
        </p:txBody>
      </p:sp>
      <p:sp>
        <p:nvSpPr>
          <p:cNvPr id="22530" name="Text Box 2"/>
          <p:cNvSpPr txBox="1">
            <a:spLocks noChangeArrowheads="1"/>
          </p:cNvSpPr>
          <p:nvPr/>
        </p:nvSpPr>
        <p:spPr bwMode="auto">
          <a:xfrm>
            <a:off x="814388" y="1268412"/>
            <a:ext cx="7661275" cy="4903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1pPr>
            <a:lvl2pPr marL="741363" indent="-284163">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2pPr>
            <a:lvl3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9pPr>
          </a:lstStyle>
          <a:p>
            <a:pPr>
              <a:spcBef>
                <a:spcPts val="788"/>
              </a:spcBef>
              <a:buClrTx/>
              <a:buSzPct val="90000"/>
              <a:buFontTx/>
              <a:buNone/>
              <a:defRPr/>
            </a:pPr>
            <a:endParaRPr lang="en-US" sz="1800" dirty="0" smtClean="0"/>
          </a:p>
          <a:p>
            <a:pPr marL="339725" indent="-338138">
              <a:spcBef>
                <a:spcPts val="788"/>
              </a:spcBef>
              <a:buClr>
                <a:srgbClr val="CC3300"/>
              </a:buClr>
              <a:buSzPct val="90000"/>
              <a:buFont typeface="Monotype Sorts" charset="2"/>
              <a:buChar char=""/>
              <a:defRPr/>
            </a:pPr>
            <a:r>
              <a:rPr lang="en-US" sz="1800" dirty="0" smtClean="0"/>
              <a:t>Three ways of defining Analytics </a:t>
            </a:r>
          </a:p>
          <a:p>
            <a:pPr lvl="1">
              <a:spcBef>
                <a:spcPts val="788"/>
              </a:spcBef>
              <a:buFont typeface="Times New Roman" pitchFamily="16" charset="0"/>
              <a:buChar char="–"/>
              <a:defRPr/>
            </a:pPr>
            <a:r>
              <a:rPr lang="en-US" sz="1800" dirty="0" smtClean="0"/>
              <a:t>Converting data into insights and intelligence, delivered when and where they are needed to help companies make better strategic and operational decisions</a:t>
            </a:r>
          </a:p>
          <a:p>
            <a:pPr lvl="1">
              <a:spcBef>
                <a:spcPts val="788"/>
              </a:spcBef>
              <a:buFont typeface="Times New Roman" pitchFamily="16" charset="0"/>
              <a:buChar char="–"/>
              <a:defRPr/>
            </a:pPr>
            <a:r>
              <a:rPr lang="en-US" sz="1800" dirty="0" smtClean="0"/>
              <a:t>Getting data out </a:t>
            </a:r>
          </a:p>
          <a:p>
            <a:pPr lvl="1">
              <a:spcBef>
                <a:spcPts val="788"/>
              </a:spcBef>
              <a:buFont typeface="Times New Roman" pitchFamily="16" charset="0"/>
              <a:buChar char="–"/>
              <a:defRPr/>
            </a:pPr>
            <a:r>
              <a:rPr lang="en-US" sz="1800" dirty="0" smtClean="0"/>
              <a:t>The use of “rocket science” algorithms (e.g., machine learning, neural networks) to analyze data</a:t>
            </a:r>
          </a:p>
          <a:p>
            <a:pPr>
              <a:spcBef>
                <a:spcPts val="788"/>
              </a:spcBef>
              <a:buClrTx/>
              <a:buSzPct val="90000"/>
              <a:buFontTx/>
              <a:buNone/>
              <a:defRPr/>
            </a:pPr>
            <a:endParaRPr lang="en-US" sz="1800" dirty="0" smtClean="0"/>
          </a:p>
          <a:p>
            <a:pPr>
              <a:spcBef>
                <a:spcPts val="788"/>
              </a:spcBef>
              <a:buClrTx/>
              <a:buSzPct val="90000"/>
              <a:buFontTx/>
              <a:buNone/>
              <a:defRPr/>
            </a:pPr>
            <a:endParaRPr lang="en-US" sz="1800" dirty="0" smtClean="0"/>
          </a:p>
          <a:p>
            <a:pPr>
              <a:spcBef>
                <a:spcPts val="788"/>
              </a:spcBef>
              <a:buClrTx/>
              <a:buSzPct val="90000"/>
              <a:buFontTx/>
              <a:buNone/>
              <a:defRPr/>
            </a:pPr>
            <a:endParaRPr lang="en-US" sz="1800" dirty="0" smtClean="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68</a:t>
            </a:fld>
            <a:endParaRPr lang="en-US" altLang="en-US" dirty="0"/>
          </a:p>
        </p:txBody>
      </p:sp>
    </p:spTree>
    <p:extLst>
      <p:ext uri="{BB962C8B-B14F-4D97-AF65-F5344CB8AC3E}">
        <p14:creationId xmlns:p14="http://schemas.microsoft.com/office/powerpoint/2010/main" val="186875444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768350" y="533400"/>
            <a:ext cx="8077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algn="ctr">
              <a:buClrTx/>
              <a:buFontTx/>
              <a:buNone/>
              <a:defRPr/>
            </a:pPr>
            <a:r>
              <a:rPr lang="en-US" sz="2800" b="1" dirty="0">
                <a:solidFill>
                  <a:srgbClr val="CC3300"/>
                </a:solidFill>
                <a:effectLst>
                  <a:outerShdw blurRad="38100" dist="38100" dir="2700000" algn="tl">
                    <a:srgbClr val="000000"/>
                  </a:outerShdw>
                </a:effectLst>
                <a:ea typeface="Droid Sans Fallback" charset="0"/>
                <a:cs typeface="Droid Sans Fallback" charset="0"/>
              </a:rPr>
              <a:t>Three Kinds of Analytics</a:t>
            </a:r>
          </a:p>
        </p:txBody>
      </p:sp>
      <p:sp>
        <p:nvSpPr>
          <p:cNvPr id="23554" name="Text Box 2"/>
          <p:cNvSpPr txBox="1">
            <a:spLocks noChangeArrowheads="1"/>
          </p:cNvSpPr>
          <p:nvPr/>
        </p:nvSpPr>
        <p:spPr bwMode="auto">
          <a:xfrm>
            <a:off x="814388" y="1093788"/>
            <a:ext cx="7661275" cy="4903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1pPr>
            <a:lvl2pPr marL="739775" indent="-28257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2pPr>
            <a:lvl3pPr marL="1082675" indent="-2254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9pPr>
          </a:lstStyle>
          <a:p>
            <a:pPr>
              <a:spcBef>
                <a:spcPts val="788"/>
              </a:spcBef>
              <a:buClrTx/>
              <a:buSzPct val="90000"/>
              <a:buFontTx/>
              <a:buNone/>
              <a:defRPr/>
            </a:pPr>
            <a:endParaRPr lang="en-US" sz="1800" dirty="0" smtClean="0"/>
          </a:p>
          <a:p>
            <a:pPr marL="339725" indent="-338138">
              <a:spcBef>
                <a:spcPts val="788"/>
              </a:spcBef>
              <a:buClr>
                <a:srgbClr val="CC3300"/>
              </a:buClr>
              <a:buSzPct val="90000"/>
              <a:buFont typeface="Monotype Sorts" charset="2"/>
              <a:buChar char=""/>
              <a:defRPr/>
            </a:pPr>
            <a:r>
              <a:rPr lang="en-US" sz="1800" dirty="0" smtClean="0"/>
              <a:t>A key to deriving value from big data is the use of analytics</a:t>
            </a:r>
          </a:p>
          <a:p>
            <a:pPr marL="339725" indent="-338138">
              <a:spcBef>
                <a:spcPts val="788"/>
              </a:spcBef>
              <a:buClr>
                <a:srgbClr val="CC3300"/>
              </a:buClr>
              <a:buSzPct val="90000"/>
              <a:buFont typeface="Monotype Sorts" charset="2"/>
              <a:buChar char=""/>
              <a:defRPr/>
            </a:pPr>
            <a:r>
              <a:rPr lang="en-US" sz="1800" dirty="0" smtClean="0"/>
              <a:t>Three kinds of analytics</a:t>
            </a:r>
          </a:p>
          <a:p>
            <a:pPr lvl="1">
              <a:spcBef>
                <a:spcPts val="788"/>
              </a:spcBef>
              <a:buClr>
                <a:srgbClr val="FF9900"/>
              </a:buClr>
              <a:buSzPct val="80000"/>
              <a:buFont typeface="Monotype Sorts" charset="2"/>
              <a:buChar char=""/>
              <a:defRPr/>
            </a:pPr>
            <a:r>
              <a:rPr lang="en-US" sz="1800" dirty="0" smtClean="0"/>
              <a:t>Descriptive analytics</a:t>
            </a:r>
          </a:p>
          <a:p>
            <a:pPr lvl="2">
              <a:spcBef>
                <a:spcPts val="788"/>
              </a:spcBef>
              <a:buClr>
                <a:srgbClr val="33CC33"/>
              </a:buClr>
              <a:buSzPct val="75000"/>
              <a:buFont typeface="Webdings" pitchFamily="16" charset="2"/>
              <a:buChar char=""/>
              <a:defRPr/>
            </a:pPr>
            <a:r>
              <a:rPr lang="en-US" sz="1800" dirty="0" smtClean="0"/>
              <a:t>Look backward and reveal what has occurred</a:t>
            </a:r>
          </a:p>
          <a:p>
            <a:pPr lvl="1">
              <a:spcBef>
                <a:spcPts val="788"/>
              </a:spcBef>
              <a:buClr>
                <a:srgbClr val="FF9900"/>
              </a:buClr>
              <a:buSzPct val="80000"/>
              <a:buFont typeface="Monotype Sorts" charset="2"/>
              <a:buChar char=""/>
              <a:defRPr/>
            </a:pPr>
            <a:r>
              <a:rPr lang="en-US" sz="1800" dirty="0" smtClean="0"/>
              <a:t>Predictive analytics </a:t>
            </a:r>
          </a:p>
          <a:p>
            <a:pPr lvl="2">
              <a:spcBef>
                <a:spcPts val="788"/>
              </a:spcBef>
              <a:buClr>
                <a:srgbClr val="33CC33"/>
              </a:buClr>
              <a:buSzPct val="75000"/>
              <a:buFont typeface="Webdings" pitchFamily="16" charset="2"/>
              <a:buChar char=""/>
              <a:defRPr/>
            </a:pPr>
            <a:r>
              <a:rPr lang="en-US" sz="1800" dirty="0" smtClean="0"/>
              <a:t>Suggest what will occur in the future</a:t>
            </a:r>
          </a:p>
          <a:p>
            <a:pPr lvl="2">
              <a:spcBef>
                <a:spcPts val="788"/>
              </a:spcBef>
              <a:buClr>
                <a:srgbClr val="33CC33"/>
              </a:buClr>
              <a:buSzPct val="75000"/>
              <a:buFont typeface="Webdings" pitchFamily="16" charset="2"/>
              <a:buChar char=""/>
              <a:defRPr/>
            </a:pPr>
            <a:r>
              <a:rPr lang="en-US" sz="1800" dirty="0" smtClean="0"/>
              <a:t>Exploratory or discovery analytics, </a:t>
            </a:r>
          </a:p>
          <a:p>
            <a:pPr lvl="1">
              <a:spcBef>
                <a:spcPts val="788"/>
              </a:spcBef>
              <a:buClr>
                <a:srgbClr val="FF9900"/>
              </a:buClr>
              <a:buSzPct val="80000"/>
              <a:buFont typeface="Monotype Sorts" charset="2"/>
              <a:buChar char=""/>
              <a:defRPr/>
            </a:pPr>
            <a:r>
              <a:rPr lang="en-US" sz="1800" dirty="0" smtClean="0"/>
              <a:t> 	Finding relationships in big data that were not previously known</a:t>
            </a:r>
          </a:p>
          <a:p>
            <a:pPr lvl="1">
              <a:spcBef>
                <a:spcPts val="788"/>
              </a:spcBef>
              <a:buClr>
                <a:srgbClr val="FF9900"/>
              </a:buClr>
              <a:buSzPct val="80000"/>
              <a:buFont typeface="Monotype Sorts" charset="2"/>
              <a:buChar char=""/>
              <a:defRPr/>
            </a:pPr>
            <a:r>
              <a:rPr lang="en-US" sz="1800" dirty="0" smtClean="0"/>
              <a:t>Prescriptive analytics</a:t>
            </a:r>
          </a:p>
          <a:p>
            <a:pPr lvl="2">
              <a:spcBef>
                <a:spcPts val="788"/>
              </a:spcBef>
              <a:buClr>
                <a:srgbClr val="33CC33"/>
              </a:buClr>
              <a:buSzPct val="75000"/>
              <a:buFont typeface="Webdings" pitchFamily="16" charset="2"/>
              <a:buChar char=""/>
              <a:defRPr/>
            </a:pPr>
            <a:r>
              <a:rPr lang="en-US" sz="1800" dirty="0" smtClean="0"/>
              <a:t>Identify optimal solutions</a:t>
            </a:r>
          </a:p>
          <a:p>
            <a:pPr marL="339725" indent="-338138">
              <a:spcBef>
                <a:spcPts val="788"/>
              </a:spcBef>
              <a:buClr>
                <a:srgbClr val="CC3300"/>
              </a:buClr>
              <a:buSzPct val="90000"/>
              <a:buFont typeface="Monotype Sorts" charset="2"/>
              <a:buChar char=""/>
              <a:defRPr/>
            </a:pPr>
            <a:r>
              <a:rPr lang="en-US" sz="1800" dirty="0" smtClean="0"/>
              <a:t>what happened – what will happen – how can we make it happen</a:t>
            </a:r>
          </a:p>
          <a:p>
            <a:pPr>
              <a:spcBef>
                <a:spcPts val="788"/>
              </a:spcBef>
              <a:buClrTx/>
              <a:buSzPct val="90000"/>
              <a:buFontTx/>
              <a:buNone/>
              <a:defRPr/>
            </a:pPr>
            <a:endParaRPr lang="en-US" sz="1800" dirty="0" smtClean="0"/>
          </a:p>
          <a:p>
            <a:pPr>
              <a:spcBef>
                <a:spcPts val="788"/>
              </a:spcBef>
              <a:buClrTx/>
              <a:buSzPct val="90000"/>
              <a:buFontTx/>
              <a:buNone/>
              <a:defRPr/>
            </a:pPr>
            <a:endParaRPr lang="en-US" sz="1800" dirty="0" smtClean="0"/>
          </a:p>
          <a:p>
            <a:pPr>
              <a:spcBef>
                <a:spcPts val="788"/>
              </a:spcBef>
              <a:buClrTx/>
              <a:buSzPct val="90000"/>
              <a:buFontTx/>
              <a:buNone/>
              <a:defRPr/>
            </a:pPr>
            <a:endParaRPr lang="en-US" sz="1800" dirty="0" smtClean="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69</a:t>
            </a:fld>
            <a:endParaRPr lang="en-US" altLang="en-US" dirty="0"/>
          </a:p>
        </p:txBody>
      </p:sp>
    </p:spTree>
    <p:extLst>
      <p:ext uri="{BB962C8B-B14F-4D97-AF65-F5344CB8AC3E}">
        <p14:creationId xmlns:p14="http://schemas.microsoft.com/office/powerpoint/2010/main" val="48702347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712787"/>
          </a:xfrm>
        </p:spPr>
        <p:txBody>
          <a:bodyPr/>
          <a:lstStyle/>
          <a:p>
            <a:r>
              <a:rPr lang="en-US" dirty="0"/>
              <a:t>Big Data - a tsunami that is hitting </a:t>
            </a:r>
            <a:r>
              <a:rPr lang="en-US" dirty="0" smtClean="0"/>
              <a:t>us</a:t>
            </a:r>
            <a:endParaRPr lang="en-US" dirty="0"/>
          </a:p>
        </p:txBody>
      </p:sp>
      <p:sp>
        <p:nvSpPr>
          <p:cNvPr id="3" name="Content Placeholder 2"/>
          <p:cNvSpPr>
            <a:spLocks noGrp="1"/>
          </p:cNvSpPr>
          <p:nvPr>
            <p:ph idx="1"/>
          </p:nvPr>
        </p:nvSpPr>
        <p:spPr>
          <a:xfrm>
            <a:off x="457200" y="990600"/>
            <a:ext cx="8229600" cy="4530725"/>
          </a:xfrm>
        </p:spPr>
        <p:txBody>
          <a:bodyPr/>
          <a:lstStyle/>
          <a:p>
            <a:pPr>
              <a:spcBef>
                <a:spcPts val="300"/>
              </a:spcBef>
            </a:pPr>
            <a:r>
              <a:rPr lang="en-US" sz="2400" dirty="0"/>
              <a:t>We are witnessing a tsunami of data:</a:t>
            </a:r>
          </a:p>
          <a:p>
            <a:pPr lvl="1">
              <a:spcBef>
                <a:spcPts val="300"/>
              </a:spcBef>
            </a:pPr>
            <a:r>
              <a:rPr lang="en-US" sz="2000" dirty="0"/>
              <a:t>Huge volumes </a:t>
            </a:r>
          </a:p>
          <a:p>
            <a:pPr lvl="1">
              <a:spcBef>
                <a:spcPts val="300"/>
              </a:spcBef>
            </a:pPr>
            <a:r>
              <a:rPr lang="en-US" sz="2000" dirty="0"/>
              <a:t>Data of different types and formats</a:t>
            </a:r>
          </a:p>
          <a:p>
            <a:pPr lvl="1">
              <a:spcBef>
                <a:spcPts val="300"/>
              </a:spcBef>
            </a:pPr>
            <a:r>
              <a:rPr lang="en-US" sz="2000" dirty="0"/>
              <a:t>Impacting the business at new and ever increasing speeds</a:t>
            </a:r>
          </a:p>
          <a:p>
            <a:pPr>
              <a:spcBef>
                <a:spcPts val="300"/>
              </a:spcBef>
            </a:pPr>
            <a:r>
              <a:rPr lang="en-US" sz="2400" dirty="0"/>
              <a:t>The challenges:</a:t>
            </a:r>
          </a:p>
          <a:p>
            <a:pPr lvl="1">
              <a:spcBef>
                <a:spcPts val="300"/>
              </a:spcBef>
            </a:pPr>
            <a:r>
              <a:rPr lang="en-US" sz="2000" dirty="0" smtClean="0"/>
              <a:t>Capturing/collecting  data </a:t>
            </a:r>
          </a:p>
          <a:p>
            <a:pPr lvl="1">
              <a:spcBef>
                <a:spcPts val="300"/>
              </a:spcBef>
            </a:pPr>
            <a:r>
              <a:rPr lang="en-US" sz="2000" dirty="0" smtClean="0"/>
              <a:t>Managing </a:t>
            </a:r>
          </a:p>
          <a:p>
            <a:pPr lvl="1">
              <a:spcBef>
                <a:spcPts val="300"/>
              </a:spcBef>
            </a:pPr>
            <a:r>
              <a:rPr lang="en-US" sz="2000" dirty="0" smtClean="0"/>
              <a:t>Processing </a:t>
            </a:r>
            <a:r>
              <a:rPr lang="en-US" sz="2000" dirty="0"/>
              <a:t>- from munging the raw data to programming to provide insight into the data</a:t>
            </a:r>
          </a:p>
          <a:p>
            <a:pPr lvl="1">
              <a:spcBef>
                <a:spcPts val="300"/>
              </a:spcBef>
            </a:pPr>
            <a:r>
              <a:rPr lang="en-US" sz="2400" dirty="0"/>
              <a:t>Storing - safeguarding and securing</a:t>
            </a:r>
          </a:p>
          <a:p>
            <a:pPr lvl="2">
              <a:spcBef>
                <a:spcPts val="300"/>
              </a:spcBef>
            </a:pPr>
            <a:r>
              <a:rPr lang="en-US" sz="2000" dirty="0"/>
              <a:t>“</a:t>
            </a:r>
            <a:r>
              <a:rPr lang="en-US" sz="2000" dirty="0">
                <a:solidFill>
                  <a:srgbClr val="FF0000"/>
                </a:solidFill>
              </a:rPr>
              <a:t>Big Data </a:t>
            </a:r>
            <a:r>
              <a:rPr lang="en-US" sz="2000" dirty="0"/>
              <a:t>refers to non-conventional strategies and innovative technologies used by businesses and organizations to capture, manage, process, and make sense of a large volume of data</a:t>
            </a:r>
            <a:r>
              <a:rPr lang="en-US" sz="2000" dirty="0" smtClean="0"/>
              <a:t>”</a:t>
            </a:r>
            <a:endParaRPr lang="en-US" sz="2000" dirty="0"/>
          </a:p>
        </p:txBody>
      </p:sp>
    </p:spTree>
    <p:extLst>
      <p:ext uri="{BB962C8B-B14F-4D97-AF65-F5344CB8AC3E}">
        <p14:creationId xmlns:p14="http://schemas.microsoft.com/office/powerpoint/2010/main" val="29346098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768350" y="430212"/>
            <a:ext cx="8077200" cy="788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marL="0" lvl="1" algn="ctr">
              <a:defRPr/>
            </a:pPr>
            <a:r>
              <a:rPr lang="en-US" sz="2800" b="1" dirty="0" smtClean="0">
                <a:solidFill>
                  <a:srgbClr val="CC3300"/>
                </a:solidFill>
                <a:effectLst>
                  <a:outerShdw blurRad="38100" dist="38100" dir="2700000" algn="tl">
                    <a:srgbClr val="000000"/>
                  </a:outerShdw>
                </a:effectLst>
                <a:ea typeface="Droid Sans Fallback" charset="0"/>
                <a:cs typeface="Droid Sans Fallback" charset="0"/>
              </a:rPr>
              <a:t>Example of Descriptive </a:t>
            </a:r>
            <a:r>
              <a:rPr lang="en-US" sz="2800" b="1" dirty="0">
                <a:solidFill>
                  <a:srgbClr val="CC3300"/>
                </a:solidFill>
                <a:effectLst>
                  <a:outerShdw blurRad="38100" dist="38100" dir="2700000" algn="tl">
                    <a:srgbClr val="000000"/>
                  </a:outerShdw>
                </a:effectLst>
                <a:ea typeface="Droid Sans Fallback" charset="0"/>
                <a:cs typeface="Droid Sans Fallback" charset="0"/>
              </a:rPr>
              <a:t>analytics</a:t>
            </a:r>
          </a:p>
          <a:p>
            <a:pPr algn="ctr">
              <a:buClrTx/>
              <a:buFontTx/>
              <a:buNone/>
              <a:defRPr/>
            </a:pPr>
            <a:endParaRPr lang="en-US" sz="2800" b="1" dirty="0">
              <a:solidFill>
                <a:srgbClr val="CC3300"/>
              </a:solidFill>
              <a:effectLst>
                <a:outerShdw blurRad="38100" dist="38100" dir="2700000" algn="tl">
                  <a:srgbClr val="000000"/>
                </a:outerShdw>
              </a:effectLst>
              <a:ea typeface="Droid Sans Fallback" charset="0"/>
              <a:cs typeface="Droid Sans Fallback" charset="0"/>
            </a:endParaRPr>
          </a:p>
        </p:txBody>
      </p:sp>
      <p:sp>
        <p:nvSpPr>
          <p:cNvPr id="23554" name="Text Box 2"/>
          <p:cNvSpPr txBox="1">
            <a:spLocks noChangeArrowheads="1"/>
          </p:cNvSpPr>
          <p:nvPr/>
        </p:nvSpPr>
        <p:spPr bwMode="auto">
          <a:xfrm>
            <a:off x="814388" y="1093788"/>
            <a:ext cx="7661275" cy="4903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1pPr>
            <a:lvl2pPr marL="739775" indent="-28257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2pPr>
            <a:lvl3pPr marL="1082675" indent="-2254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9pPr>
          </a:lstStyle>
          <a:p>
            <a:pPr marL="339725" indent="-338138">
              <a:spcBef>
                <a:spcPts val="788"/>
              </a:spcBef>
              <a:buClr>
                <a:srgbClr val="CC3300"/>
              </a:buClr>
              <a:buSzPct val="90000"/>
              <a:buFont typeface="Monotype Sorts" charset="2"/>
              <a:buChar char=""/>
              <a:defRPr/>
            </a:pPr>
            <a:r>
              <a:rPr lang="en-US" sz="1800" dirty="0"/>
              <a:t>A</a:t>
            </a:r>
            <a:r>
              <a:rPr lang="en-US" sz="1800" dirty="0" smtClean="0"/>
              <a:t> </a:t>
            </a:r>
            <a:r>
              <a:rPr lang="en-US" sz="1800" dirty="0"/>
              <a:t>sales report </a:t>
            </a:r>
            <a:r>
              <a:rPr lang="en-US" sz="1800" dirty="0" smtClean="0"/>
              <a:t>of </a:t>
            </a:r>
            <a:r>
              <a:rPr lang="en-US" sz="1800" dirty="0" err="1" smtClean="0"/>
              <a:t>Dashen</a:t>
            </a:r>
            <a:r>
              <a:rPr lang="en-US" sz="1800" dirty="0"/>
              <a:t> </a:t>
            </a:r>
            <a:r>
              <a:rPr lang="en-US" sz="1800" dirty="0" smtClean="0"/>
              <a:t>Beer. </a:t>
            </a:r>
            <a:r>
              <a:rPr lang="en-US" sz="1800" dirty="0"/>
              <a:t>This report</a:t>
            </a:r>
          </a:p>
          <a:p>
            <a:pPr marL="738187" lvl="1" indent="-338138">
              <a:spcBef>
                <a:spcPts val="788"/>
              </a:spcBef>
              <a:buClr>
                <a:srgbClr val="CC3300"/>
              </a:buClr>
              <a:buSzPct val="90000"/>
              <a:buFont typeface="Monotype Sorts" charset="2"/>
              <a:buChar char=""/>
              <a:defRPr/>
            </a:pPr>
            <a:r>
              <a:rPr lang="en-US" sz="1800" dirty="0"/>
              <a:t>H</a:t>
            </a:r>
            <a:r>
              <a:rPr lang="en-US" sz="1800" dirty="0" smtClean="0"/>
              <a:t>ow </a:t>
            </a:r>
            <a:r>
              <a:rPr lang="en-US" sz="1800" dirty="0"/>
              <a:t>many units of </a:t>
            </a:r>
            <a:r>
              <a:rPr lang="en-US" sz="1800" dirty="0" smtClean="0"/>
              <a:t>Beer </a:t>
            </a:r>
            <a:r>
              <a:rPr lang="en-US" sz="1800" dirty="0"/>
              <a:t>were </a:t>
            </a:r>
            <a:r>
              <a:rPr lang="en-US" sz="1800" dirty="0" smtClean="0"/>
              <a:t>sold</a:t>
            </a:r>
          </a:p>
          <a:p>
            <a:pPr marL="738187" lvl="1" indent="-338138">
              <a:spcBef>
                <a:spcPts val="788"/>
              </a:spcBef>
              <a:buClr>
                <a:srgbClr val="CC3300"/>
              </a:buClr>
              <a:buSzPct val="90000"/>
              <a:buFont typeface="Monotype Sorts" charset="2"/>
              <a:buChar char=""/>
              <a:defRPr/>
            </a:pPr>
            <a:r>
              <a:rPr lang="en-US" sz="1800" dirty="0" smtClean="0"/>
              <a:t>where </a:t>
            </a:r>
            <a:r>
              <a:rPr lang="en-US" sz="1800" dirty="0"/>
              <a:t>they </a:t>
            </a:r>
            <a:r>
              <a:rPr lang="en-US" sz="1800" dirty="0" smtClean="0"/>
              <a:t>were sold</a:t>
            </a:r>
          </a:p>
          <a:p>
            <a:pPr marL="738187" lvl="1" indent="-338138">
              <a:spcBef>
                <a:spcPts val="788"/>
              </a:spcBef>
              <a:buClr>
                <a:srgbClr val="CC3300"/>
              </a:buClr>
              <a:buSzPct val="90000"/>
              <a:buFont typeface="Monotype Sorts" charset="2"/>
              <a:buChar char=""/>
              <a:defRPr/>
            </a:pPr>
            <a:r>
              <a:rPr lang="en-US" sz="1800" dirty="0" smtClean="0"/>
              <a:t>what </a:t>
            </a:r>
            <a:r>
              <a:rPr lang="en-US" sz="1800" dirty="0"/>
              <a:t>price and a lot of other </a:t>
            </a:r>
            <a:r>
              <a:rPr lang="en-US" sz="1800" dirty="0" smtClean="0"/>
              <a:t>things.</a:t>
            </a:r>
          </a:p>
          <a:p>
            <a:pPr marL="738187" lvl="1" indent="-338138">
              <a:spcBef>
                <a:spcPts val="788"/>
              </a:spcBef>
              <a:buClr>
                <a:srgbClr val="CC3300"/>
              </a:buClr>
              <a:buSzPct val="90000"/>
              <a:buFont typeface="Monotype Sorts" charset="2"/>
              <a:buChar char=""/>
              <a:defRPr/>
            </a:pPr>
            <a:r>
              <a:rPr lang="en-US" sz="1800" dirty="0" smtClean="0"/>
              <a:t>All </a:t>
            </a:r>
            <a:r>
              <a:rPr lang="en-US" sz="1800" dirty="0"/>
              <a:t>you are doing is slicing and dicing </a:t>
            </a:r>
            <a:r>
              <a:rPr lang="en-US" sz="1800" dirty="0" smtClean="0"/>
              <a:t>the data </a:t>
            </a:r>
            <a:r>
              <a:rPr lang="en-US" sz="1800" dirty="0"/>
              <a:t>in different ways, looking at it from different angles, </a:t>
            </a:r>
            <a:r>
              <a:rPr lang="en-US" sz="1800" dirty="0" smtClean="0"/>
              <a:t>along different </a:t>
            </a:r>
            <a:r>
              <a:rPr lang="en-US" sz="1800" dirty="0"/>
              <a:t>dimensions etc.</a:t>
            </a:r>
          </a:p>
          <a:p>
            <a:pPr>
              <a:spcBef>
                <a:spcPts val="788"/>
              </a:spcBef>
              <a:buClrTx/>
              <a:buSzPct val="90000"/>
              <a:buFontTx/>
              <a:buNone/>
              <a:defRPr/>
            </a:pPr>
            <a:endParaRPr lang="en-US" sz="1800" dirty="0" smtClean="0"/>
          </a:p>
          <a:p>
            <a:pPr>
              <a:spcBef>
                <a:spcPts val="788"/>
              </a:spcBef>
              <a:buClrTx/>
              <a:buSzPct val="90000"/>
              <a:buFontTx/>
              <a:buNone/>
              <a:defRPr/>
            </a:pPr>
            <a:endParaRPr lang="en-US" sz="1800" dirty="0" smtClean="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70</a:t>
            </a:fld>
            <a:endParaRPr lang="en-US" altLang="en-US" dirty="0"/>
          </a:p>
        </p:txBody>
      </p:sp>
    </p:spTree>
    <p:extLst>
      <p:ext uri="{BB962C8B-B14F-4D97-AF65-F5344CB8AC3E}">
        <p14:creationId xmlns:p14="http://schemas.microsoft.com/office/powerpoint/2010/main" val="34620653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768350" y="430212"/>
            <a:ext cx="8077200" cy="788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marL="0" lvl="1" algn="ctr">
              <a:defRPr/>
            </a:pPr>
            <a:r>
              <a:rPr lang="en-US" sz="2800" b="1" dirty="0" smtClean="0">
                <a:solidFill>
                  <a:srgbClr val="CC3300"/>
                </a:solidFill>
                <a:effectLst>
                  <a:outerShdw blurRad="38100" dist="38100" dir="2700000" algn="tl">
                    <a:srgbClr val="000000"/>
                  </a:outerShdw>
                </a:effectLst>
                <a:ea typeface="Droid Sans Fallback" charset="0"/>
                <a:cs typeface="Droid Sans Fallback" charset="0"/>
              </a:rPr>
              <a:t>Example of Predictive </a:t>
            </a:r>
            <a:r>
              <a:rPr lang="en-US" sz="2800" b="1" dirty="0">
                <a:solidFill>
                  <a:srgbClr val="CC3300"/>
                </a:solidFill>
                <a:effectLst>
                  <a:outerShdw blurRad="38100" dist="38100" dir="2700000" algn="tl">
                    <a:srgbClr val="000000"/>
                  </a:outerShdw>
                </a:effectLst>
                <a:ea typeface="Droid Sans Fallback" charset="0"/>
                <a:cs typeface="Droid Sans Fallback" charset="0"/>
              </a:rPr>
              <a:t>analytics</a:t>
            </a:r>
          </a:p>
          <a:p>
            <a:pPr algn="ctr">
              <a:buClrTx/>
              <a:buFontTx/>
              <a:buNone/>
              <a:defRPr/>
            </a:pPr>
            <a:endParaRPr lang="en-US" sz="2800" b="1" dirty="0">
              <a:solidFill>
                <a:srgbClr val="CC3300"/>
              </a:solidFill>
              <a:effectLst>
                <a:outerShdw blurRad="38100" dist="38100" dir="2700000" algn="tl">
                  <a:srgbClr val="000000"/>
                </a:outerShdw>
              </a:effectLst>
              <a:ea typeface="Droid Sans Fallback" charset="0"/>
              <a:cs typeface="Droid Sans Fallback" charset="0"/>
            </a:endParaRPr>
          </a:p>
        </p:txBody>
      </p:sp>
      <p:sp>
        <p:nvSpPr>
          <p:cNvPr id="23554" name="Text Box 2"/>
          <p:cNvSpPr txBox="1">
            <a:spLocks noChangeArrowheads="1"/>
          </p:cNvSpPr>
          <p:nvPr/>
        </p:nvSpPr>
        <p:spPr bwMode="auto">
          <a:xfrm>
            <a:off x="814388" y="1093788"/>
            <a:ext cx="7661275" cy="4903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1pPr>
            <a:lvl2pPr marL="739775" indent="-28257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2pPr>
            <a:lvl3pPr marL="1082675" indent="-2254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9pPr>
          </a:lstStyle>
          <a:p>
            <a:pPr marL="339725" indent="-338138">
              <a:spcBef>
                <a:spcPts val="788"/>
              </a:spcBef>
              <a:buClr>
                <a:srgbClr val="CC3300"/>
              </a:buClr>
              <a:buSzPct val="90000"/>
              <a:buFont typeface="Monotype Sorts" charset="2"/>
              <a:buChar char=""/>
              <a:defRPr/>
            </a:pPr>
            <a:r>
              <a:rPr lang="en-US" sz="1800" dirty="0" smtClean="0"/>
              <a:t>How many beer will be sold for next week?</a:t>
            </a:r>
          </a:p>
          <a:p>
            <a:pPr marL="738187" lvl="1" indent="-338138">
              <a:spcBef>
                <a:spcPts val="788"/>
              </a:spcBef>
              <a:buClr>
                <a:srgbClr val="CC3300"/>
              </a:buClr>
              <a:buSzPct val="90000"/>
              <a:buFont typeface="Monotype Sorts" charset="2"/>
              <a:buChar char=""/>
              <a:defRPr/>
            </a:pPr>
            <a:r>
              <a:rPr lang="en-US" sz="1800" dirty="0" smtClean="0"/>
              <a:t>Predictive </a:t>
            </a:r>
            <a:r>
              <a:rPr lang="en-US" sz="1800" dirty="0"/>
              <a:t>analytics works by identifying patterns in historical </a:t>
            </a:r>
            <a:r>
              <a:rPr lang="en-US" sz="1800" dirty="0" smtClean="0"/>
              <a:t>data and </a:t>
            </a:r>
            <a:r>
              <a:rPr lang="en-US" sz="1800" dirty="0"/>
              <a:t>then using statistics to make inferences about the future. </a:t>
            </a:r>
            <a:endParaRPr lang="en-US" sz="1800" dirty="0" smtClean="0"/>
          </a:p>
          <a:p>
            <a:pPr marL="738187" lvl="1" indent="-338138">
              <a:spcBef>
                <a:spcPts val="788"/>
              </a:spcBef>
              <a:buClr>
                <a:srgbClr val="CC3300"/>
              </a:buClr>
              <a:buSzPct val="90000"/>
              <a:buFont typeface="Monotype Sorts" charset="2"/>
              <a:buChar char=""/>
              <a:defRPr/>
            </a:pPr>
            <a:r>
              <a:rPr lang="en-US" sz="1800" dirty="0" smtClean="0"/>
              <a:t>We </a:t>
            </a:r>
            <a:r>
              <a:rPr lang="en-US" sz="1800" dirty="0"/>
              <a:t>try to fit the data into a certain </a:t>
            </a:r>
            <a:r>
              <a:rPr lang="en-US" sz="1800" dirty="0" smtClean="0"/>
              <a:t>pattern and </a:t>
            </a:r>
            <a:r>
              <a:rPr lang="en-US" sz="1800" dirty="0"/>
              <a:t>if we believe that the data is following a certain pattern </a:t>
            </a:r>
            <a:r>
              <a:rPr lang="en-US" sz="1800" dirty="0" smtClean="0"/>
              <a:t>then we </a:t>
            </a:r>
            <a:r>
              <a:rPr lang="en-US" sz="1800" dirty="0"/>
              <a:t>can predict what will happen in the </a:t>
            </a:r>
            <a:r>
              <a:rPr lang="en-US" sz="1800" dirty="0" smtClean="0"/>
              <a:t>future.</a:t>
            </a:r>
          </a:p>
          <a:p>
            <a:pPr marL="339725" indent="-338138">
              <a:spcBef>
                <a:spcPts val="788"/>
              </a:spcBef>
              <a:buClr>
                <a:srgbClr val="CC3300"/>
              </a:buClr>
              <a:buSzPct val="90000"/>
              <a:buFont typeface="Monotype Sorts" charset="2"/>
              <a:buChar char=""/>
              <a:defRPr/>
            </a:pPr>
            <a:r>
              <a:rPr lang="en-US" dirty="0" smtClean="0"/>
              <a:t>Retailers </a:t>
            </a:r>
            <a:r>
              <a:rPr lang="en-US" dirty="0"/>
              <a:t>are very interested in understanding </a:t>
            </a:r>
            <a:r>
              <a:rPr lang="en-US" dirty="0" smtClean="0"/>
              <a:t>relationships </a:t>
            </a:r>
            <a:r>
              <a:rPr lang="en-US" dirty="0"/>
              <a:t>between products. They want to know if a person buys product A, is he also likely to buy product B or C</a:t>
            </a:r>
            <a:r>
              <a:rPr lang="en-US" dirty="0" smtClean="0"/>
              <a:t>.</a:t>
            </a:r>
            <a:endParaRPr lang="en-US" dirty="0"/>
          </a:p>
          <a:p>
            <a:pPr marL="339725" indent="-338138">
              <a:spcBef>
                <a:spcPts val="788"/>
              </a:spcBef>
              <a:buClr>
                <a:srgbClr val="CC3300"/>
              </a:buClr>
              <a:buSzPct val="90000"/>
              <a:buFont typeface="Monotype Sorts" charset="2"/>
              <a:buChar char=""/>
              <a:defRPr/>
            </a:pPr>
            <a:r>
              <a:rPr lang="en-US" sz="1800" dirty="0"/>
              <a:t>Let us take another </a:t>
            </a:r>
            <a:r>
              <a:rPr lang="en-US" sz="1800" dirty="0" smtClean="0"/>
              <a:t>example from </a:t>
            </a:r>
            <a:r>
              <a:rPr lang="en-US" sz="1800" dirty="0"/>
              <a:t>the telecom </a:t>
            </a:r>
            <a:r>
              <a:rPr lang="en-US" sz="1800" dirty="0" smtClean="0"/>
              <a:t>industry.</a:t>
            </a:r>
          </a:p>
          <a:p>
            <a:pPr marL="738187" lvl="1" indent="-338138">
              <a:spcBef>
                <a:spcPts val="788"/>
              </a:spcBef>
              <a:buClr>
                <a:srgbClr val="CC3300"/>
              </a:buClr>
              <a:buSzPct val="90000"/>
              <a:buFont typeface="Monotype Sorts" charset="2"/>
              <a:buChar char=""/>
              <a:defRPr/>
            </a:pPr>
            <a:r>
              <a:rPr lang="en-US" sz="1800" dirty="0" smtClean="0"/>
              <a:t>They </a:t>
            </a:r>
            <a:r>
              <a:rPr lang="en-US" sz="1800" dirty="0"/>
              <a:t>would love to be able to predict which </a:t>
            </a:r>
            <a:r>
              <a:rPr lang="en-US" sz="1800" dirty="0" smtClean="0"/>
              <a:t>of their </a:t>
            </a:r>
            <a:r>
              <a:rPr lang="en-US" sz="1800" dirty="0"/>
              <a:t>customers are likely to leave their service in the future. </a:t>
            </a:r>
            <a:endParaRPr lang="en-US" sz="1800" dirty="0" smtClean="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71</a:t>
            </a:fld>
            <a:endParaRPr lang="en-US" altLang="en-US" dirty="0"/>
          </a:p>
        </p:txBody>
      </p:sp>
    </p:spTree>
    <p:extLst>
      <p:ext uri="{BB962C8B-B14F-4D97-AF65-F5344CB8AC3E}">
        <p14:creationId xmlns:p14="http://schemas.microsoft.com/office/powerpoint/2010/main" val="295242450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768350" y="430212"/>
            <a:ext cx="8077200" cy="788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MS PGothic" pitchFamily="32" charset="-128"/>
              </a:defRPr>
            </a:lvl9pPr>
          </a:lstStyle>
          <a:p>
            <a:pPr marL="0" lvl="1" algn="ctr">
              <a:defRPr/>
            </a:pPr>
            <a:r>
              <a:rPr lang="en-US" sz="2800" b="1" dirty="0" smtClean="0">
                <a:solidFill>
                  <a:srgbClr val="CC3300"/>
                </a:solidFill>
                <a:effectLst>
                  <a:outerShdw blurRad="38100" dist="38100" dir="2700000" algn="tl">
                    <a:srgbClr val="000000"/>
                  </a:outerShdw>
                </a:effectLst>
                <a:ea typeface="Droid Sans Fallback" charset="0"/>
                <a:cs typeface="Droid Sans Fallback" charset="0"/>
              </a:rPr>
              <a:t>Example of Prescriptive </a:t>
            </a:r>
            <a:r>
              <a:rPr lang="en-US" sz="2800" b="1" dirty="0">
                <a:solidFill>
                  <a:srgbClr val="CC3300"/>
                </a:solidFill>
                <a:effectLst>
                  <a:outerShdw blurRad="38100" dist="38100" dir="2700000" algn="tl">
                    <a:srgbClr val="000000"/>
                  </a:outerShdw>
                </a:effectLst>
                <a:ea typeface="Droid Sans Fallback" charset="0"/>
                <a:cs typeface="Droid Sans Fallback" charset="0"/>
              </a:rPr>
              <a:t>analytics</a:t>
            </a:r>
          </a:p>
          <a:p>
            <a:pPr algn="ctr">
              <a:buClrTx/>
              <a:buFontTx/>
              <a:buNone/>
              <a:defRPr/>
            </a:pPr>
            <a:endParaRPr lang="en-US" sz="2800" b="1" dirty="0">
              <a:solidFill>
                <a:srgbClr val="CC3300"/>
              </a:solidFill>
              <a:effectLst>
                <a:outerShdw blurRad="38100" dist="38100" dir="2700000" algn="tl">
                  <a:srgbClr val="000000"/>
                </a:outerShdw>
              </a:effectLst>
              <a:ea typeface="Droid Sans Fallback" charset="0"/>
              <a:cs typeface="Droid Sans Fallback" charset="0"/>
            </a:endParaRPr>
          </a:p>
        </p:txBody>
      </p:sp>
      <p:sp>
        <p:nvSpPr>
          <p:cNvPr id="23554" name="Text Box 2"/>
          <p:cNvSpPr txBox="1">
            <a:spLocks noChangeArrowheads="1"/>
          </p:cNvSpPr>
          <p:nvPr/>
        </p:nvSpPr>
        <p:spPr bwMode="auto">
          <a:xfrm>
            <a:off x="814388" y="1093788"/>
            <a:ext cx="7661275" cy="4903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1pPr>
            <a:lvl2pPr marL="739775" indent="-28257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2pPr>
            <a:lvl3pPr marL="1082675" indent="-2254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sz="1600">
                <a:solidFill>
                  <a:srgbClr val="000000"/>
                </a:solidFill>
                <a:latin typeface="Arial" charset="0"/>
                <a:ea typeface="MS PGothic" pitchFamily="32" charset="-128"/>
              </a:defRPr>
            </a:lvl9pPr>
          </a:lstStyle>
          <a:p>
            <a:pPr indent="-338138">
              <a:spcBef>
                <a:spcPts val="788"/>
              </a:spcBef>
              <a:buClr>
                <a:srgbClr val="CC3300"/>
              </a:buClr>
              <a:buSzPct val="90000"/>
              <a:buFont typeface="Monotype Sorts" charset="2"/>
              <a:buChar char=""/>
              <a:defRPr/>
            </a:pPr>
            <a:r>
              <a:rPr lang="en-US" sz="1800" dirty="0"/>
              <a:t>Prescriptive analytics goes </a:t>
            </a:r>
            <a:r>
              <a:rPr lang="en-US" sz="1800" dirty="0" smtClean="0"/>
              <a:t>beyond predictive </a:t>
            </a:r>
            <a:r>
              <a:rPr lang="en-US" sz="1800" dirty="0"/>
              <a:t>analytics by not only predicting what will happen but also suggesting the most </a:t>
            </a:r>
            <a:r>
              <a:rPr lang="en-US" sz="1800" dirty="0" smtClean="0"/>
              <a:t>optimal decisions </a:t>
            </a:r>
            <a:r>
              <a:rPr lang="en-US" sz="1800" dirty="0"/>
              <a:t>given what could happen and showing what will happen under different scenarios. </a:t>
            </a:r>
            <a:endParaRPr lang="en-US" sz="1800" dirty="0" smtClean="0"/>
          </a:p>
          <a:p>
            <a:pPr indent="-338138">
              <a:spcBef>
                <a:spcPts val="788"/>
              </a:spcBef>
              <a:buClr>
                <a:srgbClr val="CC3300"/>
              </a:buClr>
              <a:buSzPct val="90000"/>
              <a:buFont typeface="Monotype Sorts" charset="2"/>
              <a:buChar char=""/>
              <a:defRPr/>
            </a:pPr>
            <a:r>
              <a:rPr lang="en-US" sz="1800" dirty="0" smtClean="0"/>
              <a:t>It includes concepts </a:t>
            </a:r>
            <a:r>
              <a:rPr lang="en-US" sz="1800" dirty="0"/>
              <a:t>like optimization and simulation</a:t>
            </a:r>
            <a:r>
              <a:rPr lang="en-US" sz="1800" dirty="0" smtClean="0"/>
              <a:t>.</a:t>
            </a:r>
            <a:endParaRPr lang="en-US" sz="1800" dirty="0"/>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72</a:t>
            </a:fld>
            <a:endParaRPr lang="en-US" altLang="en-US" dirty="0"/>
          </a:p>
        </p:txBody>
      </p:sp>
    </p:spTree>
    <p:extLst>
      <p:ext uri="{BB962C8B-B14F-4D97-AF65-F5344CB8AC3E}">
        <p14:creationId xmlns:p14="http://schemas.microsoft.com/office/powerpoint/2010/main" val="383661383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4"/>
          <p:cNvSpPr>
            <a:spLocks noGrp="1"/>
          </p:cNvSpPr>
          <p:nvPr>
            <p:ph type="ctrTitle"/>
          </p:nvPr>
        </p:nvSpPr>
        <p:spPr>
          <a:xfrm>
            <a:off x="914400" y="2209800"/>
            <a:ext cx="7848600" cy="1752600"/>
          </a:xfrm>
        </p:spPr>
        <p:txBody>
          <a:bodyPr/>
          <a:lstStyle/>
          <a:p>
            <a:pPr algn="ctr"/>
            <a:r>
              <a:rPr lang="en-US" dirty="0" smtClean="0"/>
              <a:t>Data Engineering</a:t>
            </a:r>
            <a:r>
              <a:rPr lang="en-US" sz="2000" dirty="0"/>
              <a:t/>
            </a:r>
            <a:br>
              <a:rPr lang="en-US" sz="2000" dirty="0"/>
            </a:br>
            <a:endParaRPr lang="en-US" dirty="0" smtClean="0"/>
          </a:p>
        </p:txBody>
      </p:sp>
      <p:sp>
        <p:nvSpPr>
          <p:cNvPr id="2" name="Slide Number Placeholder 1"/>
          <p:cNvSpPr>
            <a:spLocks noGrp="1"/>
          </p:cNvSpPr>
          <p:nvPr>
            <p:ph type="sldNum" sz="quarter" idx="12"/>
          </p:nvPr>
        </p:nvSpPr>
        <p:spPr/>
        <p:txBody>
          <a:bodyPr/>
          <a:lstStyle/>
          <a:p>
            <a:pPr>
              <a:defRPr/>
            </a:pPr>
            <a:fld id="{61604079-F691-48D6-A6B8-78DDC84EC7CE}" type="slidenum">
              <a:rPr lang="en-US" altLang="en-US" smtClean="0"/>
              <a:pPr>
                <a:defRPr/>
              </a:pPr>
              <a:t>73</a:t>
            </a:fld>
            <a:endParaRPr lang="en-US" altLang="en-US" dirty="0"/>
          </a:p>
        </p:txBody>
      </p:sp>
    </p:spTree>
    <p:extLst>
      <p:ext uri="{BB962C8B-B14F-4D97-AF65-F5344CB8AC3E}">
        <p14:creationId xmlns:p14="http://schemas.microsoft.com/office/powerpoint/2010/main" val="28491983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788987"/>
          </a:xfrm>
        </p:spPr>
        <p:txBody>
          <a:bodyPr>
            <a:noAutofit/>
          </a:bodyPr>
          <a:lstStyle/>
          <a:p>
            <a:pPr algn="ctr"/>
            <a:r>
              <a:rPr lang="en-US" sz="2400" b="1" dirty="0" smtClean="0"/>
              <a:t>Data Science Engineering </a:t>
            </a:r>
          </a:p>
        </p:txBody>
      </p:sp>
      <p:sp>
        <p:nvSpPr>
          <p:cNvPr id="3" name="Content Placeholder 2"/>
          <p:cNvSpPr>
            <a:spLocks noGrp="1"/>
          </p:cNvSpPr>
          <p:nvPr>
            <p:ph idx="1"/>
          </p:nvPr>
        </p:nvSpPr>
        <p:spPr>
          <a:xfrm>
            <a:off x="457200" y="1066800"/>
            <a:ext cx="8229600" cy="4876800"/>
          </a:xfrm>
        </p:spPr>
        <p:txBody>
          <a:bodyPr>
            <a:noAutofit/>
          </a:bodyPr>
          <a:lstStyle/>
          <a:p>
            <a:r>
              <a:rPr lang="en-US" sz="2000" dirty="0"/>
              <a:t>Data Engineers are the link between the management's big data strategy and the </a:t>
            </a:r>
            <a:r>
              <a:rPr lang="en-US" sz="2000" dirty="0" smtClean="0"/>
              <a:t>data scientists </a:t>
            </a:r>
            <a:r>
              <a:rPr lang="en-US" sz="2000" dirty="0"/>
              <a:t>that need to work with data.</a:t>
            </a:r>
          </a:p>
          <a:p>
            <a:r>
              <a:rPr lang="en-US" sz="2000" dirty="0"/>
              <a:t>What they do is building the platforms that enable data scientists to do their magic.</a:t>
            </a:r>
          </a:p>
          <a:p>
            <a:r>
              <a:rPr lang="en-US" sz="2000" dirty="0"/>
              <a:t>These platforms are usually used in four </a:t>
            </a:r>
            <a:r>
              <a:rPr lang="en-US" sz="2000" dirty="0" err="1" smtClean="0"/>
              <a:t>diferent</a:t>
            </a:r>
            <a:r>
              <a:rPr lang="en-US" sz="2000" dirty="0" smtClean="0"/>
              <a:t> ways:</a:t>
            </a:r>
          </a:p>
          <a:p>
            <a:pPr lvl="1"/>
            <a:r>
              <a:rPr lang="en-US" sz="1600" dirty="0" smtClean="0"/>
              <a:t>Data </a:t>
            </a:r>
            <a:r>
              <a:rPr lang="en-US" sz="1600" dirty="0"/>
              <a:t>ingestion and storage of large amounts of </a:t>
            </a:r>
            <a:r>
              <a:rPr lang="en-US" sz="1600" dirty="0" smtClean="0"/>
              <a:t>data</a:t>
            </a:r>
          </a:p>
          <a:p>
            <a:pPr lvl="1"/>
            <a:r>
              <a:rPr lang="en-US" sz="1600" dirty="0"/>
              <a:t>Algorithm creation by data scientists</a:t>
            </a:r>
          </a:p>
          <a:p>
            <a:pPr lvl="1"/>
            <a:r>
              <a:rPr lang="en-US" sz="1600" dirty="0"/>
              <a:t>Automation of the data scientist's machine learning models and algorithms for production use</a:t>
            </a:r>
          </a:p>
          <a:p>
            <a:pPr lvl="1"/>
            <a:r>
              <a:rPr lang="en-US" sz="1600" dirty="0"/>
              <a:t>Data </a:t>
            </a:r>
            <a:r>
              <a:rPr lang="en-US" sz="1600" dirty="0" err="1"/>
              <a:t>visualisation</a:t>
            </a:r>
            <a:r>
              <a:rPr lang="en-US" sz="1600" dirty="0"/>
              <a:t> for employees and customers</a:t>
            </a:r>
          </a:p>
          <a:p>
            <a:pPr lvl="1"/>
            <a:r>
              <a:rPr lang="en-US" sz="1600" dirty="0"/>
              <a:t>Most of the time these guys start as traditional solution architects for systems that involve SQL databases, web servers, SAP installations and other \standard“ systems</a:t>
            </a:r>
            <a:r>
              <a:rPr lang="en-US" sz="1600" dirty="0" smtClean="0"/>
              <a:t>.</a:t>
            </a:r>
          </a:p>
          <a:p>
            <a:pPr lvl="1"/>
            <a:r>
              <a:rPr lang="en-US" sz="1600" dirty="0"/>
              <a:t>But to create big data platforms the engineer needs to be an expert in specifying, set- ting up and maintaining big data technologies like: </a:t>
            </a:r>
            <a:r>
              <a:rPr lang="en-US" sz="1600" dirty="0" err="1"/>
              <a:t>Hadoop</a:t>
            </a:r>
            <a:r>
              <a:rPr lang="en-US" sz="1600" dirty="0"/>
              <a:t>, Spark, </a:t>
            </a:r>
            <a:r>
              <a:rPr lang="en-US" sz="1600" dirty="0" err="1"/>
              <a:t>HBase</a:t>
            </a:r>
            <a:r>
              <a:rPr lang="en-US" sz="1600" dirty="0"/>
              <a:t>, Cassandra, </a:t>
            </a:r>
            <a:r>
              <a:rPr lang="en-US" sz="1600" dirty="0" err="1"/>
              <a:t>MongoDB</a:t>
            </a:r>
            <a:r>
              <a:rPr lang="en-US" sz="1600" dirty="0"/>
              <a:t>, Kafka, </a:t>
            </a:r>
            <a:r>
              <a:rPr lang="en-US" sz="1600" dirty="0" err="1"/>
              <a:t>Redis</a:t>
            </a:r>
            <a:r>
              <a:rPr lang="en-US" sz="1600" dirty="0"/>
              <a:t> and more.</a:t>
            </a:r>
          </a:p>
        </p:txBody>
      </p:sp>
      <p:sp>
        <p:nvSpPr>
          <p:cNvPr id="4" name="Slide Number Placeholder 3"/>
          <p:cNvSpPr>
            <a:spLocks noGrp="1"/>
          </p:cNvSpPr>
          <p:nvPr>
            <p:ph type="sldNum" sz="quarter" idx="12"/>
          </p:nvPr>
        </p:nvSpPr>
        <p:spPr/>
        <p:txBody>
          <a:bodyPr/>
          <a:lstStyle/>
          <a:p>
            <a:pPr>
              <a:defRPr/>
            </a:pPr>
            <a:fld id="{EDB2C4BA-EE7F-489C-AD75-90D3AA2F2795}" type="slidenum">
              <a:rPr lang="en-US" altLang="en-US" smtClean="0"/>
              <a:pPr>
                <a:defRPr/>
              </a:pPr>
              <a:t>74</a:t>
            </a:fld>
            <a:endParaRPr lang="en-US" altLang="en-US" dirty="0"/>
          </a:p>
        </p:txBody>
      </p:sp>
    </p:spTree>
    <p:extLst>
      <p:ext uri="{BB962C8B-B14F-4D97-AF65-F5344CB8AC3E}">
        <p14:creationId xmlns:p14="http://schemas.microsoft.com/office/powerpoint/2010/main" val="209615907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788987"/>
          </a:xfrm>
        </p:spPr>
        <p:txBody>
          <a:bodyPr>
            <a:noAutofit/>
          </a:bodyPr>
          <a:lstStyle/>
          <a:p>
            <a:pPr algn="ctr"/>
            <a:r>
              <a:rPr lang="en-US" sz="2400" b="1" dirty="0" smtClean="0"/>
              <a:t>Data Science Engineering </a:t>
            </a:r>
          </a:p>
        </p:txBody>
      </p:sp>
      <p:sp>
        <p:nvSpPr>
          <p:cNvPr id="3" name="Content Placeholder 2"/>
          <p:cNvSpPr>
            <a:spLocks noGrp="1"/>
          </p:cNvSpPr>
          <p:nvPr>
            <p:ph idx="1"/>
          </p:nvPr>
        </p:nvSpPr>
        <p:spPr>
          <a:xfrm>
            <a:off x="457200" y="1295400"/>
            <a:ext cx="8229600" cy="4876800"/>
          </a:xfrm>
        </p:spPr>
        <p:txBody>
          <a:bodyPr>
            <a:noAutofit/>
          </a:bodyPr>
          <a:lstStyle/>
          <a:p>
            <a:r>
              <a:rPr lang="en-US" sz="2400" dirty="0" smtClean="0"/>
              <a:t>Data Engineering skills </a:t>
            </a:r>
          </a:p>
          <a:p>
            <a:pPr lvl="1"/>
            <a:r>
              <a:rPr lang="en-US" sz="2000" dirty="0" smtClean="0"/>
              <a:t>Without </a:t>
            </a:r>
            <a:r>
              <a:rPr lang="en-US" sz="2000" dirty="0"/>
              <a:t>coding you cannot do much in data engineering. I cannot</a:t>
            </a:r>
          </a:p>
          <a:p>
            <a:pPr lvl="1"/>
            <a:r>
              <a:rPr lang="en-US" sz="2000" dirty="0" smtClean="0"/>
              <a:t>Writing </a:t>
            </a:r>
            <a:r>
              <a:rPr lang="en-US" sz="2000" dirty="0"/>
              <a:t>or quickly getting some data out of a SQL DB</a:t>
            </a:r>
          </a:p>
          <a:p>
            <a:pPr lvl="1"/>
            <a:r>
              <a:rPr lang="en-US" sz="2000" dirty="0"/>
              <a:t> Testing to produce messages to a Kafka topic</a:t>
            </a:r>
          </a:p>
          <a:p>
            <a:pPr lvl="1"/>
            <a:r>
              <a:rPr lang="en-US" sz="2000" dirty="0"/>
              <a:t> Understanding Source code of a Java </a:t>
            </a:r>
            <a:r>
              <a:rPr lang="en-US" sz="2000" dirty="0" err="1"/>
              <a:t>Webservice</a:t>
            </a:r>
            <a:endParaRPr lang="en-US" sz="2000" dirty="0"/>
          </a:p>
          <a:p>
            <a:pPr lvl="1"/>
            <a:r>
              <a:rPr lang="en-US" sz="2000" dirty="0"/>
              <a:t> Reading counter statistics out of a </a:t>
            </a:r>
            <a:r>
              <a:rPr lang="en-US" sz="2000" dirty="0" err="1"/>
              <a:t>HBase</a:t>
            </a:r>
            <a:r>
              <a:rPr lang="en-US" sz="2000" dirty="0"/>
              <a:t> key value store</a:t>
            </a:r>
            <a:endParaRPr lang="en-US" sz="800" dirty="0" smtClean="0"/>
          </a:p>
        </p:txBody>
      </p:sp>
      <p:sp>
        <p:nvSpPr>
          <p:cNvPr id="4" name="Slide Number Placeholder 3"/>
          <p:cNvSpPr>
            <a:spLocks noGrp="1"/>
          </p:cNvSpPr>
          <p:nvPr>
            <p:ph type="sldNum" sz="quarter" idx="12"/>
          </p:nvPr>
        </p:nvSpPr>
        <p:spPr/>
        <p:txBody>
          <a:bodyPr/>
          <a:lstStyle/>
          <a:p>
            <a:pPr>
              <a:defRPr/>
            </a:pPr>
            <a:fld id="{EDB2C4BA-EE7F-489C-AD75-90D3AA2F2795}" type="slidenum">
              <a:rPr lang="en-US" altLang="en-US" smtClean="0"/>
              <a:pPr>
                <a:defRPr/>
              </a:pPr>
              <a:t>75</a:t>
            </a:fld>
            <a:endParaRPr lang="en-US" altLang="en-US" dirty="0"/>
          </a:p>
        </p:txBody>
      </p:sp>
    </p:spTree>
    <p:extLst>
      <p:ext uri="{BB962C8B-B14F-4D97-AF65-F5344CB8AC3E}">
        <p14:creationId xmlns:p14="http://schemas.microsoft.com/office/powerpoint/2010/main" val="334663297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788987"/>
          </a:xfrm>
        </p:spPr>
        <p:txBody>
          <a:bodyPr>
            <a:noAutofit/>
          </a:bodyPr>
          <a:lstStyle/>
          <a:p>
            <a:pPr algn="ctr"/>
            <a:r>
              <a:rPr lang="en-US" sz="2400" b="1" dirty="0" smtClean="0"/>
              <a:t>Data Science Engineering </a:t>
            </a:r>
          </a:p>
        </p:txBody>
      </p:sp>
      <p:sp>
        <p:nvSpPr>
          <p:cNvPr id="3" name="Content Placeholder 2"/>
          <p:cNvSpPr>
            <a:spLocks noGrp="1"/>
          </p:cNvSpPr>
          <p:nvPr>
            <p:ph idx="1"/>
          </p:nvPr>
        </p:nvSpPr>
        <p:spPr>
          <a:xfrm>
            <a:off x="457200" y="914400"/>
            <a:ext cx="8458200" cy="5257800"/>
          </a:xfrm>
        </p:spPr>
        <p:txBody>
          <a:bodyPr>
            <a:noAutofit/>
          </a:bodyPr>
          <a:lstStyle/>
          <a:p>
            <a:r>
              <a:rPr lang="en-US" sz="2400" dirty="0" smtClean="0"/>
              <a:t>Infrastructure and platforms for Data Science applications </a:t>
            </a:r>
            <a:r>
              <a:rPr lang="en-US" sz="1600" dirty="0" smtClean="0"/>
              <a:t>	 </a:t>
            </a:r>
          </a:p>
          <a:p>
            <a:pPr lvl="1"/>
            <a:r>
              <a:rPr lang="en-US" sz="1800" dirty="0" smtClean="0"/>
              <a:t>Big Data Infrastructure: services and components, including data storage infrastructure 	</a:t>
            </a:r>
          </a:p>
          <a:p>
            <a:pPr lvl="1"/>
            <a:r>
              <a:rPr lang="en-US" sz="1800" dirty="0" smtClean="0"/>
              <a:t>Big Data analytics platforms and tools (including </a:t>
            </a:r>
            <a:r>
              <a:rPr lang="en-US" sz="1800" dirty="0" err="1" smtClean="0"/>
              <a:t>Hadoop</a:t>
            </a:r>
            <a:r>
              <a:rPr lang="en-US" sz="1800" dirty="0" smtClean="0"/>
              <a:t>, Spark, and cloud based Big Data services) 	</a:t>
            </a:r>
          </a:p>
          <a:p>
            <a:pPr lvl="1"/>
            <a:r>
              <a:rPr lang="en-US" sz="1800" dirty="0" smtClean="0"/>
              <a:t>Large scale cloud based storage and data management 	</a:t>
            </a:r>
          </a:p>
          <a:p>
            <a:pPr lvl="1"/>
            <a:r>
              <a:rPr lang="en-US" sz="1800" dirty="0" smtClean="0"/>
              <a:t>Cloud based applications and services operation and management </a:t>
            </a:r>
          </a:p>
          <a:p>
            <a:pPr lvl="1"/>
            <a:r>
              <a:rPr lang="en-US" sz="1800" dirty="0" smtClean="0"/>
              <a:t>Big Data and cloud based systems design and development </a:t>
            </a:r>
          </a:p>
          <a:p>
            <a:pPr lvl="1"/>
            <a:r>
              <a:rPr lang="en-US" sz="1800" dirty="0" smtClean="0"/>
              <a:t>Data processing models (batch, steaming, parallel) 	</a:t>
            </a:r>
          </a:p>
          <a:p>
            <a:pPr lvl="1"/>
            <a:r>
              <a:rPr lang="en-US" sz="1800" dirty="0" smtClean="0"/>
              <a:t>Data security and protection </a:t>
            </a:r>
            <a:r>
              <a:rPr lang="en-US" sz="800" dirty="0" smtClean="0"/>
              <a:t>	</a:t>
            </a:r>
          </a:p>
          <a:p>
            <a:r>
              <a:rPr lang="en-US" sz="2400" dirty="0" smtClean="0"/>
              <a:t>Cloud Computing technologies for Big Data and Data Analytics </a:t>
            </a:r>
            <a:r>
              <a:rPr lang="en-US" sz="1200" dirty="0" smtClean="0"/>
              <a:t>	</a:t>
            </a:r>
          </a:p>
          <a:p>
            <a:pPr lvl="1"/>
            <a:r>
              <a:rPr lang="en-US" sz="1800" dirty="0" smtClean="0"/>
              <a:t>Cloud Computing architecture and services 	</a:t>
            </a:r>
          </a:p>
          <a:p>
            <a:pPr lvl="1"/>
            <a:r>
              <a:rPr lang="en-US" sz="1800" dirty="0" smtClean="0"/>
              <a:t>Cloud Computing Engineering (infrastructure and services design, management and operation) 	</a:t>
            </a:r>
          </a:p>
          <a:p>
            <a:pPr lvl="1"/>
            <a:r>
              <a:rPr lang="en-US" sz="1800" dirty="0" smtClean="0"/>
              <a:t>Cloud based applications and services operation and management </a:t>
            </a:r>
          </a:p>
          <a:p>
            <a:pPr lvl="1"/>
            <a:r>
              <a:rPr lang="en-US" sz="1800" dirty="0" smtClean="0"/>
              <a:t>Infrastructure, applications and data security 	</a:t>
            </a:r>
          </a:p>
          <a:p>
            <a:pPr lvl="1"/>
            <a:r>
              <a:rPr lang="en-US" sz="1800" dirty="0" smtClean="0"/>
              <a:t>Data encryption and key management, </a:t>
            </a:r>
            <a:r>
              <a:rPr lang="en-US" sz="1800" dirty="0" err="1" smtClean="0"/>
              <a:t>bockchain</a:t>
            </a:r>
            <a:r>
              <a:rPr lang="en-US" sz="1800" dirty="0" smtClean="0"/>
              <a:t> based technologies </a:t>
            </a:r>
          </a:p>
          <a:p>
            <a:pPr lvl="1"/>
            <a:r>
              <a:rPr lang="en-US" sz="1800" dirty="0" smtClean="0"/>
              <a:t>Access Control and </a:t>
            </a:r>
            <a:r>
              <a:rPr lang="en-US" sz="1800" dirty="0" err="1" smtClean="0"/>
              <a:t>Identiy</a:t>
            </a:r>
            <a:r>
              <a:rPr lang="en-US" sz="1800" dirty="0" smtClean="0"/>
              <a:t> Management 	</a:t>
            </a:r>
          </a:p>
          <a:p>
            <a:pPr lvl="1"/>
            <a:r>
              <a:rPr lang="en-US" sz="1800" dirty="0" smtClean="0"/>
              <a:t>Security services management, including compliance and certification 	</a:t>
            </a:r>
          </a:p>
          <a:p>
            <a:endParaRPr lang="en-US" sz="1200" dirty="0" smtClean="0"/>
          </a:p>
        </p:txBody>
      </p:sp>
      <p:sp>
        <p:nvSpPr>
          <p:cNvPr id="4" name="Slide Number Placeholder 3"/>
          <p:cNvSpPr>
            <a:spLocks noGrp="1"/>
          </p:cNvSpPr>
          <p:nvPr>
            <p:ph type="sldNum" sz="quarter" idx="12"/>
          </p:nvPr>
        </p:nvSpPr>
        <p:spPr/>
        <p:txBody>
          <a:bodyPr/>
          <a:lstStyle/>
          <a:p>
            <a:pPr>
              <a:defRPr/>
            </a:pPr>
            <a:fld id="{EDB2C4BA-EE7F-489C-AD75-90D3AA2F2795}" type="slidenum">
              <a:rPr lang="en-US" altLang="en-US" smtClean="0"/>
              <a:pPr>
                <a:defRPr/>
              </a:pPr>
              <a:t>76</a:t>
            </a:fld>
            <a:endParaRPr lang="en-US" altLang="en-US" dirty="0"/>
          </a:p>
        </p:txBody>
      </p:sp>
    </p:spTree>
    <p:extLst>
      <p:ext uri="{BB962C8B-B14F-4D97-AF65-F5344CB8AC3E}">
        <p14:creationId xmlns:p14="http://schemas.microsoft.com/office/powerpoint/2010/main" val="209615907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3400" y="1827213"/>
            <a:ext cx="8229600" cy="3354387"/>
          </a:xfrm>
          <a:prstGeom prst="rect">
            <a:avLst/>
          </a:prstGeom>
        </p:spPr>
        <p:txBody>
          <a:bodyPr lIns="0" tIns="75695" rIns="0" bIns="0">
            <a:spAutoFit/>
          </a:bodyPr>
          <a:lstStyle/>
          <a:p>
            <a:pPr marL="342900" indent="-342900">
              <a:buFont typeface="Arial" pitchFamily="34" charset="0"/>
              <a:buChar char="•"/>
              <a:defRPr/>
            </a:pPr>
            <a:r>
              <a:rPr lang="en-US" sz="2400" dirty="0">
                <a:solidFill>
                  <a:schemeClr val="tx1"/>
                </a:solidFill>
              </a:rPr>
              <a:t>90% of the world’s data was generated in the last few years</a:t>
            </a:r>
          </a:p>
          <a:p>
            <a:pPr marL="342900" indent="-342900">
              <a:buFont typeface="Arial" pitchFamily="34" charset="0"/>
              <a:buChar char="•"/>
              <a:defRPr/>
            </a:pPr>
            <a:r>
              <a:rPr lang="en-US" sz="2400" dirty="0">
                <a:solidFill>
                  <a:schemeClr val="tx1"/>
                </a:solidFill>
              </a:rPr>
              <a:t>The amount of data created in every two days in 2011 is equal to the amount created in every ten minutes in 2013.</a:t>
            </a:r>
          </a:p>
          <a:p>
            <a:pPr marL="342900" indent="-342900">
              <a:buFont typeface="Arial" pitchFamily="34" charset="0"/>
              <a:buChar char="•"/>
              <a:defRPr/>
            </a:pPr>
            <a:r>
              <a:rPr lang="en-US" sz="2400" dirty="0">
                <a:solidFill>
                  <a:schemeClr val="tx1"/>
                </a:solidFill>
              </a:rPr>
              <a:t>Difficult to process using traditional computing techniques</a:t>
            </a:r>
          </a:p>
          <a:p>
            <a:pPr marL="342900" indent="-342900">
              <a:buFont typeface="Arial" pitchFamily="34" charset="0"/>
              <a:buChar char="•"/>
              <a:defRPr/>
            </a:pPr>
            <a:r>
              <a:rPr lang="en-US" sz="2400" dirty="0">
                <a:solidFill>
                  <a:schemeClr val="tx1"/>
                </a:solidFill>
              </a:rPr>
              <a:t>The computing environments can be </a:t>
            </a:r>
          </a:p>
          <a:p>
            <a:pPr marL="1085850" lvl="1" indent="-342900">
              <a:buFont typeface="Arial" pitchFamily="34" charset="0"/>
              <a:buChar char="•"/>
              <a:defRPr/>
            </a:pPr>
            <a:r>
              <a:rPr lang="en-US" sz="2400" dirty="0">
                <a:solidFill>
                  <a:schemeClr val="tx1"/>
                </a:solidFill>
              </a:rPr>
              <a:t>Hardware </a:t>
            </a:r>
          </a:p>
          <a:p>
            <a:pPr marL="1085850" lvl="1" indent="-342900">
              <a:buFont typeface="Arial" pitchFamily="34" charset="0"/>
              <a:buChar char="•"/>
              <a:defRPr/>
            </a:pPr>
            <a:r>
              <a:rPr lang="en-US" sz="2400" dirty="0">
                <a:solidFill>
                  <a:schemeClr val="tx1"/>
                </a:solidFill>
              </a:rPr>
              <a:t>software</a:t>
            </a:r>
          </a:p>
          <a:p>
            <a:pPr marL="285750" indent="-285750" algn="just">
              <a:buFont typeface="Arial" pitchFamily="34" charset="0"/>
              <a:buChar char="•"/>
              <a:defRPr/>
            </a:pPr>
            <a:endParaRPr lang="en-US" sz="2100" spc="-4" dirty="0">
              <a:solidFill>
                <a:schemeClr val="tx1"/>
              </a:solidFill>
              <a:latin typeface="Verdana"/>
              <a:cs typeface="Verdana"/>
            </a:endParaRPr>
          </a:p>
        </p:txBody>
      </p:sp>
      <p:sp>
        <p:nvSpPr>
          <p:cNvPr id="3" name="object 3"/>
          <p:cNvSpPr txBox="1">
            <a:spLocks noGrp="1"/>
          </p:cNvSpPr>
          <p:nvPr>
            <p:ph type="title"/>
          </p:nvPr>
        </p:nvSpPr>
        <p:spPr>
          <a:xfrm>
            <a:off x="914400" y="868363"/>
            <a:ext cx="7848600" cy="503237"/>
          </a:xfrm>
        </p:spPr>
        <p:txBody>
          <a:bodyPr lIns="0" tIns="11132" rIns="0" bIns="0" rtlCol="0">
            <a:spAutoFit/>
          </a:bodyPr>
          <a:lstStyle/>
          <a:p>
            <a:pPr marL="11132">
              <a:spcBef>
                <a:spcPts val="88"/>
              </a:spcBef>
              <a:defRPr/>
            </a:pPr>
            <a:r>
              <a:rPr lang="en-US" kern="1200" dirty="0">
                <a:effectLst>
                  <a:outerShdw blurRad="38100" dist="38100" dir="2700000" algn="tl">
                    <a:srgbClr val="000000"/>
                  </a:outerShdw>
                </a:effectLst>
                <a:cs typeface="+mn-cs"/>
              </a:rPr>
              <a:t>Computing Environment </a:t>
            </a:r>
            <a:endParaRPr kern="1200" dirty="0">
              <a:effectLst>
                <a:outerShdw blurRad="38100" dist="38100" dir="2700000" algn="tl">
                  <a:srgbClr val="000000"/>
                </a:outerShdw>
              </a:effectLst>
              <a:cs typeface="+mn-cs"/>
            </a:endParaRPr>
          </a:p>
        </p:txBody>
      </p:sp>
      <p:sp>
        <p:nvSpPr>
          <p:cNvPr id="4" name="Slide Number Placeholder 3"/>
          <p:cNvSpPr>
            <a:spLocks noGrp="1"/>
          </p:cNvSpPr>
          <p:nvPr>
            <p:ph type="sldNum" sz="quarter" idx="12"/>
          </p:nvPr>
        </p:nvSpPr>
        <p:spPr/>
        <p:txBody>
          <a:bodyPr/>
          <a:lstStyle/>
          <a:p>
            <a:pPr>
              <a:defRPr/>
            </a:pPr>
            <a:fld id="{EDB2C4BA-EE7F-489C-AD75-90D3AA2F2795}" type="slidenum">
              <a:rPr lang="en-US" altLang="en-US" smtClean="0"/>
              <a:pPr>
                <a:defRPr/>
              </a:pPr>
              <a:t>77</a:t>
            </a:fld>
            <a:endParaRPr lang="en-US" altLang="en-US" dirty="0"/>
          </a:p>
        </p:txBody>
      </p:sp>
    </p:spTree>
    <p:extLst>
      <p:ext uri="{BB962C8B-B14F-4D97-AF65-F5344CB8AC3E}">
        <p14:creationId xmlns:p14="http://schemas.microsoft.com/office/powerpoint/2010/main" val="94134901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3400" y="762000"/>
            <a:ext cx="8229600" cy="5938838"/>
          </a:xfrm>
          <a:prstGeom prst="rect">
            <a:avLst/>
          </a:prstGeom>
        </p:spPr>
        <p:txBody>
          <a:bodyPr lIns="0" tIns="75695" rIns="0" bIns="0">
            <a:spAutoFit/>
          </a:bodyPr>
          <a:lstStyle/>
          <a:p>
            <a:pPr marL="285750" algn="just">
              <a:buFont typeface="Arial" pitchFamily="34" charset="0"/>
              <a:buChar char="•"/>
              <a:defRPr/>
            </a:pPr>
            <a:r>
              <a:rPr lang="en-US" sz="2000" dirty="0">
                <a:solidFill>
                  <a:schemeClr val="tx1"/>
                </a:solidFill>
                <a:latin typeface="Arial" pitchFamily="34" charset="0"/>
              </a:rPr>
              <a:t>Disk capacity increased 50% to 100% per year for the last ten years</a:t>
            </a:r>
          </a:p>
          <a:p>
            <a:pPr marL="285750" algn="just">
              <a:buFont typeface="Arial" pitchFamily="34" charset="0"/>
              <a:buChar char="•"/>
              <a:defRPr/>
            </a:pPr>
            <a:r>
              <a:rPr lang="en-US" sz="2000" dirty="0">
                <a:solidFill>
                  <a:schemeClr val="tx1"/>
                </a:solidFill>
                <a:latin typeface="Arial" pitchFamily="34" charset="0"/>
              </a:rPr>
              <a:t>The price is almost constant</a:t>
            </a:r>
          </a:p>
          <a:p>
            <a:pPr marL="285750" algn="just">
              <a:buFont typeface="Arial" pitchFamily="34" charset="0"/>
              <a:buChar char="•"/>
              <a:defRPr/>
            </a:pPr>
            <a:r>
              <a:rPr lang="en-US" sz="2000" dirty="0">
                <a:solidFill>
                  <a:schemeClr val="tx1"/>
                </a:solidFill>
                <a:latin typeface="Arial" pitchFamily="34" charset="0"/>
              </a:rPr>
              <a:t>The price per terabyte has decreased by half per year</a:t>
            </a:r>
          </a:p>
          <a:p>
            <a:pPr marL="285750" algn="just">
              <a:buFont typeface="Arial" pitchFamily="34" charset="0"/>
              <a:buChar char="•"/>
              <a:defRPr/>
            </a:pPr>
            <a:r>
              <a:rPr lang="en-US" sz="2000" dirty="0">
                <a:solidFill>
                  <a:schemeClr val="tx1"/>
                </a:solidFill>
                <a:latin typeface="Arial" pitchFamily="34" charset="0"/>
              </a:rPr>
              <a:t>Data transfer speed to/from the disk drive increased by only 15 to 20% per year.</a:t>
            </a:r>
          </a:p>
          <a:p>
            <a:pPr marL="285750" algn="just">
              <a:buFont typeface="Arial" pitchFamily="34" charset="0"/>
              <a:buChar char="•"/>
              <a:defRPr/>
            </a:pPr>
            <a:r>
              <a:rPr lang="en-US" sz="2000" dirty="0">
                <a:solidFill>
                  <a:schemeClr val="tx1"/>
                </a:solidFill>
                <a:latin typeface="Arial" pitchFamily="34" charset="0"/>
              </a:rPr>
              <a:t>In 2008</a:t>
            </a:r>
          </a:p>
          <a:p>
            <a:pPr marL="1028700" lvl="1" algn="just">
              <a:buFont typeface="Arial" pitchFamily="34" charset="0"/>
              <a:buChar char="•"/>
              <a:defRPr/>
            </a:pPr>
            <a:r>
              <a:rPr lang="en-US" sz="2000" dirty="0">
                <a:solidFill>
                  <a:schemeClr val="tx1"/>
                </a:solidFill>
                <a:latin typeface="Arial" pitchFamily="34" charset="0"/>
              </a:rPr>
              <a:t> Capacity was 500 GB</a:t>
            </a:r>
          </a:p>
          <a:p>
            <a:pPr marL="1028700" lvl="1" algn="just">
              <a:buFont typeface="Arial" pitchFamily="34" charset="0"/>
              <a:buChar char="•"/>
              <a:defRPr/>
            </a:pPr>
            <a:r>
              <a:rPr lang="en-US" sz="2000" dirty="0">
                <a:solidFill>
                  <a:schemeClr val="tx1"/>
                </a:solidFill>
                <a:latin typeface="Arial" pitchFamily="34" charset="0"/>
              </a:rPr>
              <a:t>Transfer rate of 98 MB/sec</a:t>
            </a:r>
          </a:p>
          <a:p>
            <a:pPr marL="1028700" lvl="1" algn="just">
              <a:buFont typeface="Arial" pitchFamily="34" charset="0"/>
              <a:buChar char="•"/>
              <a:defRPr/>
            </a:pPr>
            <a:r>
              <a:rPr lang="en-US" sz="2000" dirty="0">
                <a:solidFill>
                  <a:schemeClr val="tx1"/>
                </a:solidFill>
                <a:latin typeface="Arial" pitchFamily="34" charset="0"/>
              </a:rPr>
              <a:t>The entire disk takes 85 minutes</a:t>
            </a:r>
          </a:p>
          <a:p>
            <a:pPr marL="285750" algn="just">
              <a:buFont typeface="Arial" pitchFamily="34" charset="0"/>
              <a:buChar char="•"/>
              <a:defRPr/>
            </a:pPr>
            <a:r>
              <a:rPr lang="en-US" sz="2000" dirty="0">
                <a:solidFill>
                  <a:schemeClr val="tx1"/>
                </a:solidFill>
                <a:latin typeface="Arial" pitchFamily="34" charset="0"/>
              </a:rPr>
              <a:t> 2013</a:t>
            </a:r>
          </a:p>
          <a:p>
            <a:pPr marL="1028700" lvl="1" algn="just">
              <a:buFont typeface="Arial" pitchFamily="34" charset="0"/>
              <a:buChar char="•"/>
              <a:defRPr/>
            </a:pPr>
            <a:r>
              <a:rPr lang="en-US" sz="2000" dirty="0">
                <a:solidFill>
                  <a:schemeClr val="tx1"/>
                </a:solidFill>
                <a:latin typeface="Arial" pitchFamily="34" charset="0"/>
              </a:rPr>
              <a:t>Capacity 4 TB disks </a:t>
            </a:r>
          </a:p>
          <a:p>
            <a:pPr marL="1028700" lvl="1" algn="just">
              <a:buFont typeface="Arial" pitchFamily="34" charset="0"/>
              <a:buChar char="•"/>
              <a:defRPr/>
            </a:pPr>
            <a:r>
              <a:rPr lang="en-US" sz="2000" dirty="0">
                <a:solidFill>
                  <a:schemeClr val="tx1"/>
                </a:solidFill>
                <a:latin typeface="Arial" pitchFamily="34" charset="0"/>
              </a:rPr>
              <a:t>Transfer rate of 150 MB/sec </a:t>
            </a:r>
          </a:p>
          <a:p>
            <a:pPr marL="1028700" lvl="1" algn="just">
              <a:buFont typeface="Arial" pitchFamily="34" charset="0"/>
              <a:buChar char="•"/>
              <a:defRPr/>
            </a:pPr>
            <a:r>
              <a:rPr lang="en-US" sz="2000" dirty="0">
                <a:solidFill>
                  <a:schemeClr val="tx1"/>
                </a:solidFill>
                <a:latin typeface="Arial" pitchFamily="34" charset="0"/>
              </a:rPr>
              <a:t>The entire disk takes 440 minutes</a:t>
            </a:r>
          </a:p>
          <a:p>
            <a:pPr marL="285750" algn="just">
              <a:buFont typeface="Arial" pitchFamily="34" charset="0"/>
              <a:buChar char="•"/>
              <a:defRPr/>
            </a:pPr>
            <a:r>
              <a:rPr lang="en-US" sz="2000" dirty="0">
                <a:solidFill>
                  <a:schemeClr val="tx1"/>
                </a:solidFill>
                <a:latin typeface="Arial" pitchFamily="34" charset="0"/>
              </a:rPr>
              <a:t>Reading from multiples disks</a:t>
            </a:r>
          </a:p>
          <a:p>
            <a:pPr marL="1028700" lvl="1" algn="just">
              <a:buFont typeface="Arial" pitchFamily="34" charset="0"/>
              <a:buChar char="•"/>
              <a:defRPr/>
            </a:pPr>
            <a:r>
              <a:rPr lang="en-US" sz="2000" dirty="0">
                <a:solidFill>
                  <a:schemeClr val="tx1"/>
                </a:solidFill>
                <a:latin typeface="Arial" pitchFamily="34" charset="0"/>
              </a:rPr>
              <a:t>E.g. 100 disks, </a:t>
            </a:r>
            <a:r>
              <a:rPr lang="en-US" sz="2000" dirty="0">
                <a:solidFill>
                  <a:schemeClr val="tx1"/>
                </a:solidFill>
              </a:rPr>
              <a:t>each holding one hundredth of the data</a:t>
            </a:r>
          </a:p>
          <a:p>
            <a:pPr marL="1028700" lvl="1" algn="just">
              <a:buFont typeface="Arial" pitchFamily="34" charset="0"/>
              <a:buChar char="•"/>
              <a:defRPr/>
            </a:pPr>
            <a:r>
              <a:rPr lang="en-US" sz="2000" dirty="0">
                <a:solidFill>
                  <a:schemeClr val="tx1"/>
                </a:solidFill>
                <a:latin typeface="Arial" pitchFamily="34" charset="0"/>
              </a:rPr>
              <a:t>Using only one hundredth of a disk may seem wasteful</a:t>
            </a:r>
          </a:p>
          <a:p>
            <a:pPr marL="285750" algn="just">
              <a:buFont typeface="Arial" pitchFamily="34" charset="0"/>
              <a:buChar char="•"/>
              <a:defRPr/>
            </a:pPr>
            <a:r>
              <a:rPr lang="en-US" sz="2000" dirty="0">
                <a:solidFill>
                  <a:schemeClr val="tx1"/>
                </a:solidFill>
                <a:latin typeface="Arial" pitchFamily="34" charset="0"/>
              </a:rPr>
              <a:t> We can store one hundredth of 100 datasets, each of which is 4 terabyte, and provide shared access to them.</a:t>
            </a:r>
          </a:p>
          <a:p>
            <a:pPr marL="285750" indent="-285750" algn="just">
              <a:buFont typeface="Arial" pitchFamily="34" charset="0"/>
              <a:buChar char="•"/>
              <a:defRPr/>
            </a:pPr>
            <a:endParaRPr lang="en-US" sz="2100" spc="-4" dirty="0">
              <a:solidFill>
                <a:schemeClr val="tx1"/>
              </a:solidFill>
              <a:latin typeface="Verdana"/>
              <a:cs typeface="Verdana"/>
            </a:endParaRPr>
          </a:p>
        </p:txBody>
      </p:sp>
      <p:sp>
        <p:nvSpPr>
          <p:cNvPr id="3" name="object 3"/>
          <p:cNvSpPr txBox="1">
            <a:spLocks noGrp="1"/>
          </p:cNvSpPr>
          <p:nvPr>
            <p:ph type="title"/>
          </p:nvPr>
        </p:nvSpPr>
        <p:spPr>
          <a:xfrm>
            <a:off x="914400" y="138113"/>
            <a:ext cx="7848600" cy="503237"/>
          </a:xfrm>
        </p:spPr>
        <p:txBody>
          <a:bodyPr lIns="0" tIns="11132" rIns="0" bIns="0" rtlCol="0">
            <a:spAutoFit/>
          </a:bodyPr>
          <a:lstStyle/>
          <a:p>
            <a:pPr marL="11132">
              <a:spcBef>
                <a:spcPts val="88"/>
              </a:spcBef>
              <a:defRPr/>
            </a:pPr>
            <a:r>
              <a:rPr lang="en-US" dirty="0" smtClean="0">
                <a:solidFill>
                  <a:srgbClr val="C00000"/>
                </a:solidFill>
                <a:effectLst>
                  <a:outerShdw blurRad="38100" dist="38100" dir="2700000" algn="tl">
                    <a:srgbClr val="000000"/>
                  </a:outerShdw>
                </a:effectLst>
              </a:rPr>
              <a:t>Hard Disk</a:t>
            </a:r>
            <a:endParaRPr kern="1200" dirty="0">
              <a:effectLst>
                <a:outerShdw blurRad="38100" dist="38100" dir="2700000" algn="tl">
                  <a:srgbClr val="000000"/>
                </a:outerShdw>
              </a:effectLst>
              <a:cs typeface="+mn-cs"/>
            </a:endParaRPr>
          </a:p>
        </p:txBody>
      </p:sp>
      <p:sp>
        <p:nvSpPr>
          <p:cNvPr id="4" name="Slide Number Placeholder 3"/>
          <p:cNvSpPr>
            <a:spLocks noGrp="1"/>
          </p:cNvSpPr>
          <p:nvPr>
            <p:ph type="sldNum" sz="quarter" idx="12"/>
          </p:nvPr>
        </p:nvSpPr>
        <p:spPr/>
        <p:txBody>
          <a:bodyPr/>
          <a:lstStyle/>
          <a:p>
            <a:pPr>
              <a:defRPr/>
            </a:pPr>
            <a:fld id="{EDB2C4BA-EE7F-489C-AD75-90D3AA2F2795}" type="slidenum">
              <a:rPr lang="en-US" altLang="en-US" smtClean="0"/>
              <a:pPr>
                <a:defRPr/>
              </a:pPr>
              <a:t>78</a:t>
            </a:fld>
            <a:endParaRPr lang="en-US" altLang="en-US" dirty="0"/>
          </a:p>
        </p:txBody>
      </p:sp>
    </p:spTree>
    <p:extLst>
      <p:ext uri="{BB962C8B-B14F-4D97-AF65-F5344CB8AC3E}">
        <p14:creationId xmlns:p14="http://schemas.microsoft.com/office/powerpoint/2010/main" val="219576943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object 2"/>
          <p:cNvSpPr txBox="1">
            <a:spLocks noChangeArrowheads="1"/>
          </p:cNvSpPr>
          <p:nvPr/>
        </p:nvSpPr>
        <p:spPr bwMode="auto">
          <a:xfrm>
            <a:off x="533400" y="1411288"/>
            <a:ext cx="8229600" cy="4384675"/>
          </a:xfrm>
          <a:prstGeom prst="rect">
            <a:avLst/>
          </a:prstGeom>
          <a:noFill/>
          <a:ln w="9525">
            <a:noFill/>
            <a:miter lim="800000"/>
            <a:headEnd/>
            <a:tailEnd/>
          </a:ln>
        </p:spPr>
        <p:txBody>
          <a:bodyPr lIns="0" tIns="75695" rIns="0" bIns="0">
            <a:spAutoFit/>
          </a:bodyPr>
          <a:lstStyle/>
          <a:p>
            <a:pPr marL="628650" indent="-342900">
              <a:buFont typeface="Arial" charset="0"/>
              <a:buChar char="•"/>
            </a:pPr>
            <a:r>
              <a:rPr lang="en-US" sz="2000">
                <a:solidFill>
                  <a:schemeClr val="tx1"/>
                </a:solidFill>
              </a:rPr>
              <a:t>A problem that is only 10 seconds to solve in memory will be more than 3 minutes to solve using disk</a:t>
            </a:r>
          </a:p>
          <a:p>
            <a:pPr marL="628650" indent="-342900">
              <a:buFont typeface="Arial" charset="0"/>
              <a:buChar char="•"/>
            </a:pPr>
            <a:r>
              <a:rPr lang="en-US" sz="2000">
                <a:solidFill>
                  <a:schemeClr val="tx1"/>
                </a:solidFill>
              </a:rPr>
              <a:t>Longer processes in disk may result with disk failure</a:t>
            </a:r>
          </a:p>
          <a:p>
            <a:pPr marL="628650" indent="-342900">
              <a:buFont typeface="Arial" charset="0"/>
              <a:buChar char="•"/>
            </a:pPr>
            <a:r>
              <a:rPr lang="en-US" sz="2000">
                <a:solidFill>
                  <a:schemeClr val="tx1"/>
                </a:solidFill>
              </a:rPr>
              <a:t>In 1980 and 1990s, there was memory constraint due to the 32‐bit operating systems which allow only 4 GB of memory to be addressed.</a:t>
            </a:r>
          </a:p>
          <a:p>
            <a:pPr marL="628650" indent="-342900">
              <a:buFont typeface="Arial" charset="0"/>
              <a:buChar char="•"/>
            </a:pPr>
            <a:r>
              <a:rPr lang="en-US" sz="2000">
                <a:solidFill>
                  <a:schemeClr val="tx1"/>
                </a:solidFill>
              </a:rPr>
              <a:t>Around 2004, commodity hardware supported 64‐bit computing</a:t>
            </a:r>
          </a:p>
          <a:p>
            <a:pPr lvl="1" algn="just">
              <a:buFont typeface="Arial" charset="0"/>
              <a:buChar char="•"/>
            </a:pPr>
            <a:r>
              <a:rPr lang="en-US" sz="2000">
                <a:solidFill>
                  <a:schemeClr val="tx1"/>
                </a:solidFill>
              </a:rPr>
              <a:t>Memory speeds have increased by 10 times compared to processor speeds, which have increased 10,000 times.</a:t>
            </a:r>
          </a:p>
          <a:p>
            <a:pPr lvl="2" algn="just">
              <a:buFont typeface="Arial" charset="0"/>
              <a:buChar char="•"/>
            </a:pPr>
            <a:r>
              <a:rPr lang="en-US" sz="2000">
                <a:solidFill>
                  <a:schemeClr val="tx1"/>
                </a:solidFill>
              </a:rPr>
              <a:t>The price is dropped </a:t>
            </a:r>
          </a:p>
          <a:p>
            <a:pPr lvl="2" algn="just">
              <a:buFont typeface="Arial" charset="0"/>
              <a:buChar char="•"/>
            </a:pPr>
            <a:r>
              <a:rPr lang="en-US" sz="2000">
                <a:solidFill>
                  <a:schemeClr val="tx1"/>
                </a:solidFill>
              </a:rPr>
              <a:t>Memory with high bandwidth is very expensive.</a:t>
            </a:r>
          </a:p>
          <a:p>
            <a:pPr lvl="2" algn="just">
              <a:buFont typeface="Arial" charset="0"/>
              <a:buChar char="•"/>
            </a:pPr>
            <a:r>
              <a:rPr lang="en-US" sz="2000">
                <a:solidFill>
                  <a:schemeClr val="tx1"/>
                </a:solidFill>
              </a:rPr>
              <a:t>It is much less expensive to deploy a set of commodity systems with healthy amounts of memory than to purchase expensive high‐speed disk storage systems</a:t>
            </a:r>
          </a:p>
        </p:txBody>
      </p:sp>
      <p:sp>
        <p:nvSpPr>
          <p:cNvPr id="3" name="object 3"/>
          <p:cNvSpPr txBox="1">
            <a:spLocks noGrp="1"/>
          </p:cNvSpPr>
          <p:nvPr>
            <p:ph type="title"/>
          </p:nvPr>
        </p:nvSpPr>
        <p:spPr>
          <a:xfrm>
            <a:off x="1219200" y="457200"/>
            <a:ext cx="7543800" cy="503238"/>
          </a:xfrm>
        </p:spPr>
        <p:txBody>
          <a:bodyPr lIns="0" tIns="11132" rIns="0" bIns="0" rtlCol="0">
            <a:spAutoFit/>
          </a:bodyPr>
          <a:lstStyle/>
          <a:p>
            <a:pPr marL="11132">
              <a:spcBef>
                <a:spcPts val="88"/>
              </a:spcBef>
              <a:defRPr/>
            </a:pPr>
            <a:r>
              <a:rPr lang="en-US" dirty="0" smtClean="0">
                <a:solidFill>
                  <a:srgbClr val="C00000"/>
                </a:solidFill>
                <a:effectLst>
                  <a:outerShdw blurRad="38100" dist="38100" dir="2700000" algn="tl">
                    <a:srgbClr val="000000"/>
                  </a:outerShdw>
                </a:effectLst>
              </a:rPr>
              <a:t>Memory </a:t>
            </a:r>
            <a:endParaRPr sz="3500" dirty="0">
              <a:latin typeface="Verdana"/>
              <a:cs typeface="Verdana"/>
            </a:endParaRPr>
          </a:p>
        </p:txBody>
      </p:sp>
      <p:sp>
        <p:nvSpPr>
          <p:cNvPr id="2" name="Slide Number Placeholder 1"/>
          <p:cNvSpPr>
            <a:spLocks noGrp="1"/>
          </p:cNvSpPr>
          <p:nvPr>
            <p:ph type="sldNum" sz="quarter" idx="12"/>
          </p:nvPr>
        </p:nvSpPr>
        <p:spPr/>
        <p:txBody>
          <a:bodyPr/>
          <a:lstStyle/>
          <a:p>
            <a:pPr>
              <a:defRPr/>
            </a:pPr>
            <a:fld id="{EDB2C4BA-EE7F-489C-AD75-90D3AA2F2795}" type="slidenum">
              <a:rPr lang="en-US" altLang="en-US" smtClean="0"/>
              <a:pPr>
                <a:defRPr/>
              </a:pPr>
              <a:t>79</a:t>
            </a:fld>
            <a:endParaRPr lang="en-US" altLang="en-US" dirty="0"/>
          </a:p>
        </p:txBody>
      </p:sp>
    </p:spTree>
    <p:extLst>
      <p:ext uri="{BB962C8B-B14F-4D97-AF65-F5344CB8AC3E}">
        <p14:creationId xmlns:p14="http://schemas.microsoft.com/office/powerpoint/2010/main" val="11389060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Data has an intrinsic property…it grows and grows</a:t>
            </a:r>
          </a:p>
        </p:txBody>
      </p:sp>
      <p:grpSp>
        <p:nvGrpSpPr>
          <p:cNvPr id="66" name="Group 65"/>
          <p:cNvGrpSpPr/>
          <p:nvPr/>
        </p:nvGrpSpPr>
        <p:grpSpPr>
          <a:xfrm>
            <a:off x="496199" y="1188720"/>
            <a:ext cx="8419201" cy="4899557"/>
            <a:chOff x="377825" y="1354138"/>
            <a:chExt cx="8567738" cy="4967165"/>
          </a:xfrm>
        </p:grpSpPr>
        <p:grpSp>
          <p:nvGrpSpPr>
            <p:cNvPr id="67" name="Group 66"/>
            <p:cNvGrpSpPr>
              <a:grpSpLocks/>
            </p:cNvGrpSpPr>
            <p:nvPr/>
          </p:nvGrpSpPr>
          <p:grpSpPr bwMode="auto">
            <a:xfrm>
              <a:off x="377825" y="5048247"/>
              <a:ext cx="8567738" cy="1273056"/>
              <a:chOff x="377825" y="5048250"/>
              <a:chExt cx="8567738" cy="1273156"/>
            </a:xfrm>
          </p:grpSpPr>
          <p:sp>
            <p:nvSpPr>
              <p:cNvPr id="90" name="TextBox 11"/>
              <p:cNvSpPr txBox="1">
                <a:spLocks noChangeArrowheads="1"/>
              </p:cNvSpPr>
              <p:nvPr/>
            </p:nvSpPr>
            <p:spPr bwMode="auto">
              <a:xfrm>
                <a:off x="2674969" y="5048250"/>
                <a:ext cx="2938431" cy="127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74320" tIns="182880" bIns="0">
                <a:spAutoFit/>
              </a:bodyPr>
              <a:lstStyle>
                <a:lvl1pPr eaLnBrk="0" hangingPunct="0">
                  <a:defRPr sz="1100">
                    <a:solidFill>
                      <a:schemeClr val="tx1"/>
                    </a:solidFill>
                    <a:latin typeface="Arial" panose="020B0604020202020204" pitchFamily="34" charset="0"/>
                    <a:cs typeface="Arial" panose="020B0604020202020204" pitchFamily="34" charset="0"/>
                  </a:defRPr>
                </a:lvl1pPr>
                <a:lvl2pPr marL="742950" indent="-285750" eaLnBrk="0" hangingPunct="0">
                  <a:defRPr sz="1100">
                    <a:solidFill>
                      <a:schemeClr val="tx1"/>
                    </a:solidFill>
                    <a:latin typeface="Arial" panose="020B0604020202020204" pitchFamily="34" charset="0"/>
                    <a:cs typeface="Arial" panose="020B0604020202020204" pitchFamily="34" charset="0"/>
                  </a:defRPr>
                </a:lvl2pPr>
                <a:lvl3pPr marL="1143000" indent="-228600" eaLnBrk="0" hangingPunct="0">
                  <a:defRPr sz="1100">
                    <a:solidFill>
                      <a:schemeClr val="tx1"/>
                    </a:solidFill>
                    <a:latin typeface="Arial" panose="020B0604020202020204" pitchFamily="34" charset="0"/>
                    <a:cs typeface="Arial" panose="020B0604020202020204" pitchFamily="34" charset="0"/>
                  </a:defRPr>
                </a:lvl3pPr>
                <a:lvl4pPr marL="1600200" indent="-228600" eaLnBrk="0" hangingPunct="0">
                  <a:defRPr sz="1100">
                    <a:solidFill>
                      <a:schemeClr val="tx1"/>
                    </a:solidFill>
                    <a:latin typeface="Arial" panose="020B0604020202020204" pitchFamily="34" charset="0"/>
                    <a:cs typeface="Arial" panose="020B0604020202020204" pitchFamily="34" charset="0"/>
                  </a:defRPr>
                </a:lvl4pPr>
                <a:lvl5pPr marL="2057400" indent="-228600" eaLnBrk="0" hangingPunct="0">
                  <a:defRPr sz="11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9pPr>
              </a:lstStyle>
              <a:p>
                <a:pPr eaLnBrk="1" fontAlgn="base" hangingPunct="1">
                  <a:lnSpc>
                    <a:spcPct val="90000"/>
                  </a:lnSpc>
                  <a:spcBef>
                    <a:spcPct val="30000"/>
                  </a:spcBef>
                  <a:spcAft>
                    <a:spcPct val="0"/>
                  </a:spcAft>
                  <a:buClr>
                    <a:srgbClr val="000000"/>
                  </a:buClr>
                  <a:buSzPct val="100000"/>
                </a:pPr>
                <a:r>
                  <a:rPr lang="en-US" altLang="en-US" sz="4000" b="1" dirty="0">
                    <a:solidFill>
                      <a:srgbClr val="00B050"/>
                    </a:solidFill>
                    <a:latin typeface="Calibri" panose="020F0502020204030204" pitchFamily="34" charset="0"/>
                    <a:sym typeface="Arial" panose="020B0604020202020204" pitchFamily="34" charset="0"/>
                  </a:rPr>
                  <a:t>1 in 2</a:t>
                </a:r>
              </a:p>
              <a:p>
                <a:pPr eaLnBrk="1" fontAlgn="base" hangingPunct="1">
                  <a:lnSpc>
                    <a:spcPct val="90000"/>
                  </a:lnSpc>
                  <a:spcBef>
                    <a:spcPct val="30000"/>
                  </a:spcBef>
                  <a:spcAft>
                    <a:spcPct val="0"/>
                  </a:spcAft>
                  <a:buClr>
                    <a:srgbClr val="000000"/>
                  </a:buClr>
                  <a:buSzPct val="100000"/>
                </a:pPr>
                <a:r>
                  <a:rPr lang="en-US" altLang="en-US" sz="1600" dirty="0">
                    <a:solidFill>
                      <a:srgbClr val="000000"/>
                    </a:solidFill>
                    <a:latin typeface="Calibri" panose="020F0502020204030204" pitchFamily="34" charset="0"/>
                  </a:rPr>
                  <a:t>business leaders don</a:t>
                </a:r>
                <a:r>
                  <a:rPr lang="ja-JP" altLang="en-US" sz="1600" dirty="0">
                    <a:solidFill>
                      <a:srgbClr val="000000"/>
                    </a:solidFill>
                    <a:latin typeface="Calibri" panose="020F0502020204030204" pitchFamily="34" charset="0"/>
                    <a:ea typeface="ＭＳ Ｐゴシック" panose="020B0600070205080204" pitchFamily="34" charset="-128"/>
                  </a:rPr>
                  <a:t>’</a:t>
                </a:r>
                <a:r>
                  <a:rPr lang="en-US" altLang="ja-JP" sz="1600" dirty="0">
                    <a:solidFill>
                      <a:srgbClr val="000000"/>
                    </a:solidFill>
                    <a:latin typeface="Calibri" panose="020F0502020204030204" pitchFamily="34" charset="0"/>
                    <a:ea typeface="ＭＳ Ｐゴシック" panose="020B0600070205080204" pitchFamily="34" charset="-128"/>
                  </a:rPr>
                  <a:t>t have access to data they need</a:t>
                </a:r>
                <a:endParaRPr lang="en-US" altLang="en-US" sz="2000" dirty="0">
                  <a:solidFill>
                    <a:srgbClr val="000000"/>
                  </a:solidFill>
                  <a:latin typeface="Calibri" panose="020F0502020204030204" pitchFamily="34" charset="0"/>
                </a:endParaRPr>
              </a:p>
            </p:txBody>
          </p:sp>
          <p:cxnSp>
            <p:nvCxnSpPr>
              <p:cNvPr id="92" name="Straight Connector 18"/>
              <p:cNvCxnSpPr>
                <a:cxnSpLocks noChangeShapeType="1"/>
              </p:cNvCxnSpPr>
              <p:nvPr/>
            </p:nvCxnSpPr>
            <p:spPr bwMode="auto">
              <a:xfrm>
                <a:off x="3297238" y="5048250"/>
                <a:ext cx="2719387" cy="0"/>
              </a:xfrm>
              <a:prstGeom prst="line">
                <a:avLst/>
              </a:prstGeom>
              <a:noFill/>
              <a:ln w="9525">
                <a:solidFill>
                  <a:srgbClr val="FFC000"/>
                </a:solidFill>
                <a:round/>
                <a:headEnd/>
                <a:tailEnd/>
              </a:ln>
              <a:extLst>
                <a:ext uri="{909E8E84-426E-40DD-AFC4-6F175D3DCCD1}">
                  <a14:hiddenFill xmlns:a14="http://schemas.microsoft.com/office/drawing/2010/main">
                    <a:noFill/>
                  </a14:hiddenFill>
                </a:ext>
              </a:extLst>
            </p:spPr>
          </p:cxnSp>
          <p:cxnSp>
            <p:nvCxnSpPr>
              <p:cNvPr id="93" name="Straight Connector 19"/>
              <p:cNvCxnSpPr>
                <a:cxnSpLocks noChangeShapeType="1"/>
              </p:cNvCxnSpPr>
              <p:nvPr/>
            </p:nvCxnSpPr>
            <p:spPr bwMode="auto">
              <a:xfrm>
                <a:off x="6226175" y="5048250"/>
                <a:ext cx="2719388" cy="0"/>
              </a:xfrm>
              <a:prstGeom prst="line">
                <a:avLst/>
              </a:prstGeom>
              <a:noFill/>
              <a:ln w="9525">
                <a:solidFill>
                  <a:srgbClr val="AB1A86"/>
                </a:solidFill>
                <a:round/>
                <a:headEnd/>
                <a:tailEnd/>
              </a:ln>
              <a:extLst>
                <a:ext uri="{909E8E84-426E-40DD-AFC4-6F175D3DCCD1}">
                  <a14:hiddenFill xmlns:a14="http://schemas.microsoft.com/office/drawing/2010/main">
                    <a:noFill/>
                  </a14:hiddenFill>
                </a:ext>
              </a:extLst>
            </p:spPr>
          </p:cxnSp>
          <p:cxnSp>
            <p:nvCxnSpPr>
              <p:cNvPr id="94" name="Straight Connector 20"/>
              <p:cNvCxnSpPr>
                <a:cxnSpLocks noChangeShapeType="1"/>
              </p:cNvCxnSpPr>
              <p:nvPr/>
            </p:nvCxnSpPr>
            <p:spPr bwMode="auto">
              <a:xfrm>
                <a:off x="377825" y="5048250"/>
                <a:ext cx="2709863" cy="0"/>
              </a:xfrm>
              <a:prstGeom prst="line">
                <a:avLst/>
              </a:prstGeom>
              <a:noFill/>
              <a:ln w="9525">
                <a:solidFill>
                  <a:srgbClr val="00B050"/>
                </a:solidFill>
                <a:round/>
                <a:headEnd/>
                <a:tailEnd/>
              </a:ln>
              <a:extLst>
                <a:ext uri="{909E8E84-426E-40DD-AFC4-6F175D3DCCD1}">
                  <a14:hiddenFill xmlns:a14="http://schemas.microsoft.com/office/drawing/2010/main">
                    <a:noFill/>
                  </a14:hiddenFill>
                </a:ext>
              </a:extLst>
            </p:spPr>
          </p:cxnSp>
        </p:grpSp>
        <p:cxnSp>
          <p:nvCxnSpPr>
            <p:cNvPr id="68" name="Straight Connector 7"/>
            <p:cNvCxnSpPr>
              <a:cxnSpLocks noChangeShapeType="1"/>
            </p:cNvCxnSpPr>
            <p:nvPr/>
          </p:nvCxnSpPr>
          <p:spPr bwMode="auto">
            <a:xfrm>
              <a:off x="625475" y="1639888"/>
              <a:ext cx="7938" cy="1397000"/>
            </a:xfrm>
            <a:prstGeom prst="line">
              <a:avLst/>
            </a:prstGeom>
            <a:noFill/>
            <a:ln w="28575">
              <a:solidFill>
                <a:schemeClr val="accent5">
                  <a:lumMod val="90000"/>
                </a:schemeClr>
              </a:solidFill>
              <a:prstDash val="dash"/>
              <a:round/>
              <a:headEnd type="oval" w="med" len="med"/>
              <a:tailEnd/>
            </a:ln>
            <a:extLst/>
          </p:spPr>
        </p:cxnSp>
        <p:cxnSp>
          <p:nvCxnSpPr>
            <p:cNvPr id="69" name="Straight Connector 8"/>
            <p:cNvCxnSpPr>
              <a:cxnSpLocks noChangeShapeType="1"/>
              <a:endCxn id="74" idx="2"/>
            </p:cNvCxnSpPr>
            <p:nvPr/>
          </p:nvCxnSpPr>
          <p:spPr bwMode="auto">
            <a:xfrm>
              <a:off x="3305175" y="1700213"/>
              <a:ext cx="9525" cy="1249362"/>
            </a:xfrm>
            <a:prstGeom prst="line">
              <a:avLst/>
            </a:prstGeom>
            <a:noFill/>
            <a:ln w="28575">
              <a:solidFill>
                <a:srgbClr val="660066"/>
              </a:solidFill>
              <a:prstDash val="dash"/>
              <a:round/>
              <a:headEnd type="oval" w="med" len="med"/>
              <a:tailEnd/>
            </a:ln>
            <a:extLst>
              <a:ext uri="{909E8E84-426E-40DD-AFC4-6F175D3DCCD1}">
                <a14:hiddenFill xmlns:a14="http://schemas.microsoft.com/office/drawing/2010/main">
                  <a:noFill/>
                </a14:hiddenFill>
              </a:ext>
            </a:extLst>
          </p:spPr>
        </p:cxnSp>
        <p:cxnSp>
          <p:nvCxnSpPr>
            <p:cNvPr id="70" name="Straight Connector 10"/>
            <p:cNvCxnSpPr>
              <a:cxnSpLocks noChangeShapeType="1"/>
            </p:cNvCxnSpPr>
            <p:nvPr/>
          </p:nvCxnSpPr>
          <p:spPr bwMode="auto">
            <a:xfrm flipH="1">
              <a:off x="5600700" y="1684338"/>
              <a:ext cx="12700" cy="1500187"/>
            </a:xfrm>
            <a:prstGeom prst="line">
              <a:avLst/>
            </a:prstGeom>
            <a:noFill/>
            <a:ln w="28575">
              <a:solidFill>
                <a:srgbClr val="8A0000"/>
              </a:solidFill>
              <a:prstDash val="dash"/>
              <a:round/>
              <a:headEnd type="oval" w="med" len="med"/>
              <a:tailEnd/>
            </a:ln>
            <a:extLst>
              <a:ext uri="{909E8E84-426E-40DD-AFC4-6F175D3DCCD1}">
                <a14:hiddenFill xmlns:a14="http://schemas.microsoft.com/office/drawing/2010/main">
                  <a:noFill/>
                </a14:hiddenFill>
              </a:ext>
            </a:extLst>
          </p:spPr>
        </p:cxnSp>
        <p:sp>
          <p:nvSpPr>
            <p:cNvPr id="71" name="TextBox 39"/>
            <p:cNvSpPr txBox="1">
              <a:spLocks noChangeArrowheads="1"/>
            </p:cNvSpPr>
            <p:nvPr/>
          </p:nvSpPr>
          <p:spPr bwMode="auto">
            <a:xfrm>
              <a:off x="3714750" y="1354138"/>
              <a:ext cx="1565275" cy="2340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eaLnBrk="0" hangingPunct="0">
                <a:defRPr sz="1100">
                  <a:solidFill>
                    <a:schemeClr val="tx1"/>
                  </a:solidFill>
                  <a:latin typeface="Arial" panose="020B0604020202020204" pitchFamily="34" charset="0"/>
                  <a:cs typeface="Arial" panose="020B0604020202020204" pitchFamily="34" charset="0"/>
                </a:defRPr>
              </a:lvl1pPr>
              <a:lvl2pPr eaLnBrk="0" hangingPunct="0">
                <a:defRPr sz="1100">
                  <a:solidFill>
                    <a:schemeClr val="tx1"/>
                  </a:solidFill>
                  <a:latin typeface="Arial" panose="020B0604020202020204" pitchFamily="34" charset="0"/>
                  <a:cs typeface="Arial" panose="020B0604020202020204" pitchFamily="34" charset="0"/>
                </a:defRPr>
              </a:lvl2pPr>
              <a:lvl3pPr marL="1143000" indent="-228600" eaLnBrk="0" hangingPunct="0">
                <a:defRPr sz="1100">
                  <a:solidFill>
                    <a:schemeClr val="tx1"/>
                  </a:solidFill>
                  <a:latin typeface="Arial" panose="020B0604020202020204" pitchFamily="34" charset="0"/>
                  <a:cs typeface="Arial" panose="020B0604020202020204" pitchFamily="34" charset="0"/>
                </a:defRPr>
              </a:lvl3pPr>
              <a:lvl4pPr marL="1600200" indent="-228600" eaLnBrk="0" hangingPunct="0">
                <a:defRPr sz="1100">
                  <a:solidFill>
                    <a:schemeClr val="tx1"/>
                  </a:solidFill>
                  <a:latin typeface="Arial" panose="020B0604020202020204" pitchFamily="34" charset="0"/>
                  <a:cs typeface="Arial" panose="020B0604020202020204" pitchFamily="34" charset="0"/>
                </a:defRPr>
              </a:lvl4pPr>
              <a:lvl5pPr marL="2057400" indent="-228600" eaLnBrk="0" hangingPunct="0">
                <a:defRPr sz="11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9pPr>
            </a:lstStyle>
            <a:p>
              <a:pPr marL="0" lvl="1" algn="ctr" eaLnBrk="1" fontAlgn="base" hangingPunct="1">
                <a:lnSpc>
                  <a:spcPct val="90000"/>
                </a:lnSpc>
                <a:spcBef>
                  <a:spcPct val="30000"/>
                </a:spcBef>
                <a:spcAft>
                  <a:spcPct val="0"/>
                </a:spcAft>
                <a:buClr>
                  <a:srgbClr val="FFFFFF"/>
                </a:buClr>
              </a:pPr>
              <a:r>
                <a:rPr lang="en-GB" altLang="en-US" sz="4000" b="1" dirty="0">
                  <a:solidFill>
                    <a:srgbClr val="FFC000"/>
                  </a:solidFill>
                  <a:latin typeface="Calibri" panose="020F0502020204030204" pitchFamily="34" charset="0"/>
                </a:rPr>
                <a:t>80%</a:t>
              </a:r>
            </a:p>
            <a:p>
              <a:pPr marL="0" lvl="1" algn="ctr" eaLnBrk="1" fontAlgn="base" hangingPunct="1">
                <a:lnSpc>
                  <a:spcPct val="90000"/>
                </a:lnSpc>
                <a:spcBef>
                  <a:spcPct val="30000"/>
                </a:spcBef>
                <a:spcAft>
                  <a:spcPct val="0"/>
                </a:spcAft>
                <a:buClr>
                  <a:srgbClr val="FFFFFF"/>
                </a:buClr>
              </a:pPr>
              <a:r>
                <a:rPr lang="en-GB" altLang="en-US" sz="2000" dirty="0">
                  <a:solidFill>
                    <a:srgbClr val="000000"/>
                  </a:solidFill>
                  <a:latin typeface="Calibri" panose="020F0502020204030204" pitchFamily="34" charset="0"/>
                </a:rPr>
                <a:t> of the world’s data today is unstructured</a:t>
              </a:r>
            </a:p>
          </p:txBody>
        </p:sp>
        <p:sp>
          <p:nvSpPr>
            <p:cNvPr id="72" name="TextBox 39"/>
            <p:cNvSpPr txBox="1">
              <a:spLocks noChangeArrowheads="1"/>
            </p:cNvSpPr>
            <p:nvPr/>
          </p:nvSpPr>
          <p:spPr bwMode="auto">
            <a:xfrm>
              <a:off x="1003300" y="1371600"/>
              <a:ext cx="1960563" cy="1778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eaLnBrk="0" hangingPunct="0">
                <a:defRPr sz="1100">
                  <a:solidFill>
                    <a:schemeClr val="tx1"/>
                  </a:solidFill>
                  <a:latin typeface="Arial" panose="020B0604020202020204" pitchFamily="34" charset="0"/>
                  <a:cs typeface="Arial" panose="020B0604020202020204" pitchFamily="34" charset="0"/>
                </a:defRPr>
              </a:lvl1pPr>
              <a:lvl2pPr eaLnBrk="0" hangingPunct="0">
                <a:defRPr sz="1100">
                  <a:solidFill>
                    <a:schemeClr val="tx1"/>
                  </a:solidFill>
                  <a:latin typeface="Arial" panose="020B0604020202020204" pitchFamily="34" charset="0"/>
                  <a:cs typeface="Arial" panose="020B0604020202020204" pitchFamily="34" charset="0"/>
                </a:defRPr>
              </a:lvl2pPr>
              <a:lvl3pPr marL="1143000" indent="-228600" eaLnBrk="0" hangingPunct="0">
                <a:defRPr sz="1100">
                  <a:solidFill>
                    <a:schemeClr val="tx1"/>
                  </a:solidFill>
                  <a:latin typeface="Arial" panose="020B0604020202020204" pitchFamily="34" charset="0"/>
                  <a:cs typeface="Arial" panose="020B0604020202020204" pitchFamily="34" charset="0"/>
                </a:defRPr>
              </a:lvl3pPr>
              <a:lvl4pPr marL="1600200" indent="-228600" eaLnBrk="0" hangingPunct="0">
                <a:defRPr sz="1100">
                  <a:solidFill>
                    <a:schemeClr val="tx1"/>
                  </a:solidFill>
                  <a:latin typeface="Arial" panose="020B0604020202020204" pitchFamily="34" charset="0"/>
                  <a:cs typeface="Arial" panose="020B0604020202020204" pitchFamily="34" charset="0"/>
                </a:defRPr>
              </a:lvl4pPr>
              <a:lvl5pPr marL="2057400" indent="-228600" eaLnBrk="0" hangingPunct="0">
                <a:defRPr sz="11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9pPr>
            </a:lstStyle>
            <a:p>
              <a:pPr marL="0" lvl="1" algn="ctr" eaLnBrk="1" fontAlgn="base" hangingPunct="1">
                <a:lnSpc>
                  <a:spcPct val="90000"/>
                </a:lnSpc>
                <a:spcBef>
                  <a:spcPct val="30000"/>
                </a:spcBef>
                <a:spcAft>
                  <a:spcPct val="0"/>
                </a:spcAft>
                <a:buClr>
                  <a:srgbClr val="FFFFFF"/>
                </a:buClr>
              </a:pPr>
              <a:r>
                <a:rPr lang="en-GB" altLang="en-US" sz="4000" b="1" dirty="0">
                  <a:solidFill>
                    <a:srgbClr val="00B050"/>
                  </a:solidFill>
                  <a:latin typeface="Calibri" panose="020F0502020204030204" pitchFamily="34" charset="0"/>
                </a:rPr>
                <a:t>90%</a:t>
              </a:r>
              <a:r>
                <a:rPr lang="en-GB" altLang="en-US" sz="4000" dirty="0">
                  <a:solidFill>
                    <a:srgbClr val="000000"/>
                  </a:solidFill>
                  <a:latin typeface="Calibri" panose="020F0502020204030204" pitchFamily="34" charset="0"/>
                </a:rPr>
                <a:t> </a:t>
              </a:r>
              <a:r>
                <a:rPr lang="en-GB" altLang="en-US" sz="2000" dirty="0">
                  <a:solidFill>
                    <a:srgbClr val="000000"/>
                  </a:solidFill>
                  <a:latin typeface="Calibri" panose="020F0502020204030204" pitchFamily="34" charset="0"/>
                </a:rPr>
                <a:t> </a:t>
              </a:r>
            </a:p>
            <a:p>
              <a:pPr marL="0" lvl="1" algn="ctr" eaLnBrk="1" fontAlgn="base" hangingPunct="1">
                <a:lnSpc>
                  <a:spcPct val="90000"/>
                </a:lnSpc>
                <a:spcBef>
                  <a:spcPct val="30000"/>
                </a:spcBef>
                <a:spcAft>
                  <a:spcPct val="0"/>
                </a:spcAft>
                <a:buClr>
                  <a:srgbClr val="FFFFFF"/>
                </a:buClr>
              </a:pPr>
              <a:r>
                <a:rPr lang="en-GB" altLang="en-US" sz="2000" dirty="0">
                  <a:solidFill>
                    <a:srgbClr val="000000"/>
                  </a:solidFill>
                  <a:latin typeface="Calibri" panose="020F0502020204030204" pitchFamily="34" charset="0"/>
                </a:rPr>
                <a:t>of the world’s data was created in the last two years</a:t>
              </a:r>
            </a:p>
          </p:txBody>
        </p:sp>
        <p:sp>
          <p:nvSpPr>
            <p:cNvPr id="73" name="Curved Right Arrow 72"/>
            <p:cNvSpPr/>
            <p:nvPr/>
          </p:nvSpPr>
          <p:spPr>
            <a:xfrm rot="19309275">
              <a:off x="7050088" y="3609975"/>
              <a:ext cx="609600" cy="685800"/>
            </a:xfrm>
            <a:prstGeom prst="curvedRightArrow">
              <a:avLst/>
            </a:prstGeom>
            <a:noFill/>
            <a:ln>
              <a:solidFill>
                <a:srgbClr val="8A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spcBef>
                  <a:spcPct val="30000"/>
                </a:spcBef>
                <a:spcAft>
                  <a:spcPct val="0"/>
                </a:spcAft>
                <a:buClr>
                  <a:srgbClr val="FFFFFF"/>
                </a:buClr>
                <a:defRPr/>
              </a:pPr>
              <a:endParaRPr lang="en-US" sz="1600">
                <a:solidFill>
                  <a:srgbClr val="000000"/>
                </a:solidFill>
                <a:latin typeface="Arial"/>
              </a:endParaRPr>
            </a:p>
          </p:txBody>
        </p:sp>
        <p:sp>
          <p:nvSpPr>
            <p:cNvPr id="74" name="Freeform 73"/>
            <p:cNvSpPr/>
            <p:nvPr/>
          </p:nvSpPr>
          <p:spPr>
            <a:xfrm>
              <a:off x="660400" y="2949575"/>
              <a:ext cx="7920038" cy="914400"/>
            </a:xfrm>
            <a:custGeom>
              <a:avLst/>
              <a:gdLst>
                <a:gd name="connsiteX0" fmla="*/ 0 w 7919884"/>
                <a:gd name="connsiteY0" fmla="*/ 88895 h 914805"/>
                <a:gd name="connsiteX1" fmla="*/ 1504335 w 7919884"/>
                <a:gd name="connsiteY1" fmla="*/ 664082 h 914805"/>
                <a:gd name="connsiteX2" fmla="*/ 2654709 w 7919884"/>
                <a:gd name="connsiteY2" fmla="*/ 405 h 914805"/>
                <a:gd name="connsiteX3" fmla="*/ 4218039 w 7919884"/>
                <a:gd name="connsiteY3" fmla="*/ 560844 h 914805"/>
                <a:gd name="connsiteX4" fmla="*/ 4955458 w 7919884"/>
                <a:gd name="connsiteY4" fmla="*/ 251127 h 914805"/>
                <a:gd name="connsiteX5" fmla="*/ 5869858 w 7919884"/>
                <a:gd name="connsiteY5" fmla="*/ 767321 h 914805"/>
                <a:gd name="connsiteX6" fmla="*/ 6622026 w 7919884"/>
                <a:gd name="connsiteY6" fmla="*/ 487102 h 914805"/>
                <a:gd name="connsiteX7" fmla="*/ 7197213 w 7919884"/>
                <a:gd name="connsiteY7" fmla="*/ 501850 h 914805"/>
                <a:gd name="connsiteX8" fmla="*/ 7890387 w 7919884"/>
                <a:gd name="connsiteY8" fmla="*/ 900056 h 914805"/>
                <a:gd name="connsiteX9" fmla="*/ 7890387 w 7919884"/>
                <a:gd name="connsiteY9" fmla="*/ 900056 h 914805"/>
                <a:gd name="connsiteX10" fmla="*/ 7919884 w 7919884"/>
                <a:gd name="connsiteY10" fmla="*/ 914805 h 91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19884" h="914805">
                  <a:moveTo>
                    <a:pt x="0" y="88895"/>
                  </a:moveTo>
                  <a:cubicBezTo>
                    <a:pt x="530942" y="383862"/>
                    <a:pt x="1061884" y="678830"/>
                    <a:pt x="1504335" y="664082"/>
                  </a:cubicBezTo>
                  <a:cubicBezTo>
                    <a:pt x="1946787" y="649334"/>
                    <a:pt x="2202425" y="17611"/>
                    <a:pt x="2654709" y="405"/>
                  </a:cubicBezTo>
                  <a:cubicBezTo>
                    <a:pt x="3106993" y="-16801"/>
                    <a:pt x="3834581" y="519057"/>
                    <a:pt x="4218039" y="560844"/>
                  </a:cubicBezTo>
                  <a:cubicBezTo>
                    <a:pt x="4601497" y="602631"/>
                    <a:pt x="4680155" y="216714"/>
                    <a:pt x="4955458" y="251127"/>
                  </a:cubicBezTo>
                  <a:cubicBezTo>
                    <a:pt x="5230761" y="285540"/>
                    <a:pt x="5592097" y="727992"/>
                    <a:pt x="5869858" y="767321"/>
                  </a:cubicBezTo>
                  <a:cubicBezTo>
                    <a:pt x="6147619" y="806650"/>
                    <a:pt x="6400800" y="531347"/>
                    <a:pt x="6622026" y="487102"/>
                  </a:cubicBezTo>
                  <a:cubicBezTo>
                    <a:pt x="6843252" y="442857"/>
                    <a:pt x="6985820" y="433024"/>
                    <a:pt x="7197213" y="501850"/>
                  </a:cubicBezTo>
                  <a:cubicBezTo>
                    <a:pt x="7408606" y="570676"/>
                    <a:pt x="7890387" y="900056"/>
                    <a:pt x="7890387" y="900056"/>
                  </a:cubicBezTo>
                  <a:lnTo>
                    <a:pt x="7890387" y="900056"/>
                  </a:lnTo>
                  <a:lnTo>
                    <a:pt x="7919884" y="91480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spcBef>
                  <a:spcPct val="30000"/>
                </a:spcBef>
                <a:spcAft>
                  <a:spcPct val="0"/>
                </a:spcAft>
                <a:buClr>
                  <a:srgbClr val="FFFFFF"/>
                </a:buClr>
                <a:defRPr/>
              </a:pPr>
              <a:endParaRPr lang="en-US" sz="1600">
                <a:solidFill>
                  <a:srgbClr val="FFFFFF"/>
                </a:solidFill>
                <a:latin typeface="Arial"/>
              </a:endParaRPr>
            </a:p>
          </p:txBody>
        </p:sp>
        <p:sp>
          <p:nvSpPr>
            <p:cNvPr id="75" name="Freeform 74"/>
            <p:cNvSpPr/>
            <p:nvPr/>
          </p:nvSpPr>
          <p:spPr>
            <a:xfrm>
              <a:off x="666750" y="4119563"/>
              <a:ext cx="7920038" cy="762000"/>
            </a:xfrm>
            <a:custGeom>
              <a:avLst/>
              <a:gdLst>
                <a:gd name="connsiteX0" fmla="*/ 0 w 7919884"/>
                <a:gd name="connsiteY0" fmla="*/ 88895 h 914805"/>
                <a:gd name="connsiteX1" fmla="*/ 1504335 w 7919884"/>
                <a:gd name="connsiteY1" fmla="*/ 664082 h 914805"/>
                <a:gd name="connsiteX2" fmla="*/ 2654709 w 7919884"/>
                <a:gd name="connsiteY2" fmla="*/ 405 h 914805"/>
                <a:gd name="connsiteX3" fmla="*/ 4218039 w 7919884"/>
                <a:gd name="connsiteY3" fmla="*/ 560844 h 914805"/>
                <a:gd name="connsiteX4" fmla="*/ 4955458 w 7919884"/>
                <a:gd name="connsiteY4" fmla="*/ 251127 h 914805"/>
                <a:gd name="connsiteX5" fmla="*/ 5869858 w 7919884"/>
                <a:gd name="connsiteY5" fmla="*/ 767321 h 914805"/>
                <a:gd name="connsiteX6" fmla="*/ 6622026 w 7919884"/>
                <a:gd name="connsiteY6" fmla="*/ 487102 h 914805"/>
                <a:gd name="connsiteX7" fmla="*/ 7197213 w 7919884"/>
                <a:gd name="connsiteY7" fmla="*/ 501850 h 914805"/>
                <a:gd name="connsiteX8" fmla="*/ 7890387 w 7919884"/>
                <a:gd name="connsiteY8" fmla="*/ 900056 h 914805"/>
                <a:gd name="connsiteX9" fmla="*/ 7890387 w 7919884"/>
                <a:gd name="connsiteY9" fmla="*/ 900056 h 914805"/>
                <a:gd name="connsiteX10" fmla="*/ 7919884 w 7919884"/>
                <a:gd name="connsiteY10" fmla="*/ 914805 h 91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19884" h="914805">
                  <a:moveTo>
                    <a:pt x="0" y="88895"/>
                  </a:moveTo>
                  <a:cubicBezTo>
                    <a:pt x="530942" y="383862"/>
                    <a:pt x="1061884" y="678830"/>
                    <a:pt x="1504335" y="664082"/>
                  </a:cubicBezTo>
                  <a:cubicBezTo>
                    <a:pt x="1946787" y="649334"/>
                    <a:pt x="2202425" y="17611"/>
                    <a:pt x="2654709" y="405"/>
                  </a:cubicBezTo>
                  <a:cubicBezTo>
                    <a:pt x="3106993" y="-16801"/>
                    <a:pt x="3834581" y="519057"/>
                    <a:pt x="4218039" y="560844"/>
                  </a:cubicBezTo>
                  <a:cubicBezTo>
                    <a:pt x="4601497" y="602631"/>
                    <a:pt x="4680155" y="216714"/>
                    <a:pt x="4955458" y="251127"/>
                  </a:cubicBezTo>
                  <a:cubicBezTo>
                    <a:pt x="5230761" y="285540"/>
                    <a:pt x="5592097" y="727992"/>
                    <a:pt x="5869858" y="767321"/>
                  </a:cubicBezTo>
                  <a:cubicBezTo>
                    <a:pt x="6147619" y="806650"/>
                    <a:pt x="6400800" y="531347"/>
                    <a:pt x="6622026" y="487102"/>
                  </a:cubicBezTo>
                  <a:cubicBezTo>
                    <a:pt x="6843252" y="442857"/>
                    <a:pt x="6985820" y="433024"/>
                    <a:pt x="7197213" y="501850"/>
                  </a:cubicBezTo>
                  <a:cubicBezTo>
                    <a:pt x="7408606" y="570676"/>
                    <a:pt x="7890387" y="900056"/>
                    <a:pt x="7890387" y="900056"/>
                  </a:cubicBezTo>
                  <a:lnTo>
                    <a:pt x="7890387" y="900056"/>
                  </a:lnTo>
                  <a:lnTo>
                    <a:pt x="7919884" y="914805"/>
                  </a:lnTo>
                </a:path>
              </a:pathLst>
            </a:cu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spcBef>
                  <a:spcPct val="30000"/>
                </a:spcBef>
                <a:spcAft>
                  <a:spcPct val="0"/>
                </a:spcAft>
                <a:buClr>
                  <a:srgbClr val="FFFFFF"/>
                </a:buClr>
                <a:defRPr/>
              </a:pPr>
              <a:endParaRPr lang="en-US" sz="1600">
                <a:solidFill>
                  <a:srgbClr val="FFFFFF"/>
                </a:solidFill>
                <a:latin typeface="Arial"/>
              </a:endParaRPr>
            </a:p>
          </p:txBody>
        </p:sp>
        <p:sp>
          <p:nvSpPr>
            <p:cNvPr id="76" name="TextBox 39"/>
            <p:cNvSpPr txBox="1">
              <a:spLocks noChangeArrowheads="1"/>
            </p:cNvSpPr>
            <p:nvPr/>
          </p:nvSpPr>
          <p:spPr bwMode="auto">
            <a:xfrm>
              <a:off x="5999163" y="1371600"/>
              <a:ext cx="2179637" cy="1965748"/>
            </a:xfrm>
            <a:prstGeom prst="rect">
              <a:avLst/>
            </a:prstGeom>
            <a:noFill/>
            <a:ln>
              <a:noFill/>
            </a:ln>
            <a:extLst/>
          </p:spPr>
          <p:txBody>
            <a:bodyPr lIns="0" tIns="0" rIns="0" bIns="0">
              <a:spAutoFit/>
            </a:bodyPr>
            <a:lstStyle>
              <a:lvl1pPr marL="342900" indent="-342900" eaLnBrk="0" hangingPunct="0">
                <a:defRPr>
                  <a:solidFill>
                    <a:srgbClr val="000000"/>
                  </a:solidFill>
                  <a:latin typeface="Arial" pitchFamily="34" charset="0"/>
                  <a:cs typeface="Arial" pitchFamily="34" charset="0"/>
                </a:defRPr>
              </a:lvl1pPr>
              <a:lvl2pPr eaLnBrk="0" hangingPunct="0">
                <a:defRPr>
                  <a:solidFill>
                    <a:srgbClr val="000000"/>
                  </a:solidFill>
                  <a:latin typeface="Arial" pitchFamily="34" charset="0"/>
                  <a:cs typeface="Arial" pitchFamily="34" charset="0"/>
                </a:defRPr>
              </a:lvl2pPr>
              <a:lvl3pPr marL="1143000" indent="-228600" eaLnBrk="0" hangingPunct="0">
                <a:defRPr>
                  <a:solidFill>
                    <a:srgbClr val="000000"/>
                  </a:solidFill>
                  <a:latin typeface="Arial" pitchFamily="34" charset="0"/>
                  <a:cs typeface="Arial" pitchFamily="34" charset="0"/>
                </a:defRPr>
              </a:lvl3pPr>
              <a:lvl4pPr marL="1600200" indent="-228600" eaLnBrk="0" hangingPunct="0">
                <a:defRPr>
                  <a:solidFill>
                    <a:srgbClr val="000000"/>
                  </a:solidFill>
                  <a:latin typeface="Arial" pitchFamily="34" charset="0"/>
                  <a:cs typeface="Arial" pitchFamily="34" charset="0"/>
                </a:defRPr>
              </a:lvl4pPr>
              <a:lvl5pPr marL="2057400" indent="-228600" eaLnBrk="0" hangingPunct="0">
                <a:defRPr>
                  <a:solidFill>
                    <a:srgbClr val="000000"/>
                  </a:solidFill>
                  <a:latin typeface="Arial" pitchFamily="34" charset="0"/>
                  <a:cs typeface="Arial" pitchFamily="34" charset="0"/>
                </a:defRPr>
              </a:lvl5pPr>
              <a:lvl6pPr marL="2514600" indent="-228600" eaLnBrk="0" fontAlgn="base" hangingPunct="0">
                <a:spcBef>
                  <a:spcPct val="0"/>
                </a:spcBef>
                <a:spcAft>
                  <a:spcPct val="0"/>
                </a:spcAft>
                <a:defRPr>
                  <a:solidFill>
                    <a:srgbClr val="000000"/>
                  </a:solidFill>
                  <a:latin typeface="Arial" pitchFamily="34" charset="0"/>
                  <a:cs typeface="Arial" pitchFamily="34" charset="0"/>
                </a:defRPr>
              </a:lvl6pPr>
              <a:lvl7pPr marL="2971800" indent="-228600" eaLnBrk="0" fontAlgn="base" hangingPunct="0">
                <a:spcBef>
                  <a:spcPct val="0"/>
                </a:spcBef>
                <a:spcAft>
                  <a:spcPct val="0"/>
                </a:spcAft>
                <a:defRPr>
                  <a:solidFill>
                    <a:srgbClr val="000000"/>
                  </a:solidFill>
                  <a:latin typeface="Arial" pitchFamily="34" charset="0"/>
                  <a:cs typeface="Arial" pitchFamily="34" charset="0"/>
                </a:defRPr>
              </a:lvl7pPr>
              <a:lvl8pPr marL="3429000" indent="-228600" eaLnBrk="0" fontAlgn="base" hangingPunct="0">
                <a:spcBef>
                  <a:spcPct val="0"/>
                </a:spcBef>
                <a:spcAft>
                  <a:spcPct val="0"/>
                </a:spcAft>
                <a:defRPr>
                  <a:solidFill>
                    <a:srgbClr val="000000"/>
                  </a:solidFill>
                  <a:latin typeface="Arial" pitchFamily="34" charset="0"/>
                  <a:cs typeface="Arial" pitchFamily="34" charset="0"/>
                </a:defRPr>
              </a:lvl8pPr>
              <a:lvl9pPr marL="3886200" indent="-228600" eaLnBrk="0" fontAlgn="base" hangingPunct="0">
                <a:spcBef>
                  <a:spcPct val="0"/>
                </a:spcBef>
                <a:spcAft>
                  <a:spcPct val="0"/>
                </a:spcAft>
                <a:defRPr>
                  <a:solidFill>
                    <a:srgbClr val="000000"/>
                  </a:solidFill>
                  <a:latin typeface="Arial" pitchFamily="34" charset="0"/>
                  <a:cs typeface="Arial" pitchFamily="34" charset="0"/>
                </a:defRPr>
              </a:lvl9pPr>
            </a:lstStyle>
            <a:p>
              <a:pPr marL="0" lvl="1" algn="ctr" eaLnBrk="1" hangingPunct="1">
                <a:lnSpc>
                  <a:spcPct val="90000"/>
                </a:lnSpc>
                <a:buClr>
                  <a:srgbClr val="FFFFFF"/>
                </a:buClr>
                <a:defRPr/>
              </a:pPr>
              <a:r>
                <a:rPr lang="en-GB" sz="4000" b="1" kern="0" dirty="0">
                  <a:solidFill>
                    <a:srgbClr val="C00000"/>
                  </a:solidFill>
                  <a:latin typeface="Calibri" pitchFamily="34" charset="0"/>
                </a:rPr>
                <a:t>20%</a:t>
              </a:r>
            </a:p>
            <a:p>
              <a:pPr marL="0" lvl="1" algn="ctr" eaLnBrk="1" hangingPunct="1">
                <a:lnSpc>
                  <a:spcPct val="90000"/>
                </a:lnSpc>
                <a:buClr>
                  <a:srgbClr val="FFFFFF"/>
                </a:buClr>
                <a:defRPr/>
              </a:pPr>
              <a:r>
                <a:rPr lang="en-US" sz="2000" dirty="0">
                  <a:latin typeface="Calibri" pitchFamily="34" charset="0"/>
                  <a:cs typeface="Calibri" pitchFamily="34" charset="0"/>
                </a:rPr>
                <a:t>of available data can be processed by traditional systems</a:t>
              </a:r>
            </a:p>
          </p:txBody>
        </p:sp>
        <p:cxnSp>
          <p:nvCxnSpPr>
            <p:cNvPr id="77" name="Straight Connector 10"/>
            <p:cNvCxnSpPr>
              <a:cxnSpLocks noChangeShapeType="1"/>
              <a:endCxn id="74" idx="8"/>
            </p:cNvCxnSpPr>
            <p:nvPr/>
          </p:nvCxnSpPr>
          <p:spPr bwMode="auto">
            <a:xfrm>
              <a:off x="8540750" y="1700213"/>
              <a:ext cx="9525" cy="2147887"/>
            </a:xfrm>
            <a:prstGeom prst="line">
              <a:avLst/>
            </a:prstGeom>
            <a:noFill/>
            <a:ln w="28575">
              <a:solidFill>
                <a:srgbClr val="8A0000"/>
              </a:solidFill>
              <a:prstDash val="dash"/>
              <a:round/>
              <a:headEnd type="oval" w="med" len="med"/>
              <a:tailEnd/>
            </a:ln>
            <a:extLst>
              <a:ext uri="{909E8E84-426E-40DD-AFC4-6F175D3DCCD1}">
                <a14:hiddenFill xmlns:a14="http://schemas.microsoft.com/office/drawing/2010/main">
                  <a:noFill/>
                </a14:hiddenFill>
              </a:ext>
            </a:extLst>
          </p:spPr>
        </p:cxnSp>
        <p:grpSp>
          <p:nvGrpSpPr>
            <p:cNvPr id="78" name="Group 55"/>
            <p:cNvGrpSpPr>
              <a:grpSpLocks/>
            </p:cNvGrpSpPr>
            <p:nvPr/>
          </p:nvGrpSpPr>
          <p:grpSpPr bwMode="auto">
            <a:xfrm>
              <a:off x="1079500" y="3055938"/>
              <a:ext cx="1401763" cy="1854200"/>
              <a:chOff x="625708" y="3055581"/>
              <a:chExt cx="1402298" cy="1854283"/>
            </a:xfrm>
          </p:grpSpPr>
          <p:sp>
            <p:nvSpPr>
              <p:cNvPr id="82" name="AutoShape 3" descr="social-media"/>
              <p:cNvSpPr>
                <a:spLocks noChangeArrowheads="1"/>
              </p:cNvSpPr>
              <p:nvPr/>
            </p:nvSpPr>
            <p:spPr bwMode="auto">
              <a:xfrm>
                <a:off x="1246658" y="3241326"/>
                <a:ext cx="682886" cy="814424"/>
              </a:xfrm>
              <a:prstGeom prst="roundRect">
                <a:avLst>
                  <a:gd name="adj" fmla="val 11255"/>
                </a:avLst>
              </a:prstGeom>
              <a:blipFill dpi="0" rotWithShape="1">
                <a:blip r:embed="rId3" cstate="print"/>
                <a:srcRect/>
                <a:stretch>
                  <a:fillRect/>
                </a:stretch>
              </a:blipFill>
              <a:ln w="12700">
                <a:solidFill>
                  <a:srgbClr val="3695D6"/>
                </a:solidFill>
                <a:round/>
                <a:headEnd/>
                <a:tailEnd/>
              </a:ln>
              <a:effectLst>
                <a:outerShdw blurRad="63500" dist="38099" dir="2700000" algn="ctr" rotWithShape="0">
                  <a:srgbClr val="000000">
                    <a:alpha val="30000"/>
                  </a:srgbClr>
                </a:outerShdw>
              </a:effectLst>
            </p:spPr>
            <p:txBody>
              <a:bodyPr wrap="none" anchor="ctr"/>
              <a:lstStyle/>
              <a:p>
                <a:pPr fontAlgn="base">
                  <a:lnSpc>
                    <a:spcPct val="90000"/>
                  </a:lnSpc>
                  <a:spcBef>
                    <a:spcPct val="50000"/>
                  </a:spcBef>
                  <a:spcAft>
                    <a:spcPct val="0"/>
                  </a:spcAft>
                  <a:buClr>
                    <a:srgbClr val="FFFFFF"/>
                  </a:buClr>
                  <a:defRPr/>
                </a:pPr>
                <a:endParaRPr lang="en-US" sz="1600" dirty="0">
                  <a:solidFill>
                    <a:srgbClr val="000000"/>
                  </a:solidFill>
                  <a:latin typeface="Arial" charset="0"/>
                  <a:ea typeface="ＭＳ Ｐゴシック" charset="0"/>
                  <a:cs typeface="Arial" charset="0"/>
                </a:endParaRPr>
              </a:p>
            </p:txBody>
          </p:sp>
          <p:grpSp>
            <p:nvGrpSpPr>
              <p:cNvPr id="83" name="Group 23"/>
              <p:cNvGrpSpPr>
                <a:grpSpLocks/>
              </p:cNvGrpSpPr>
              <p:nvPr/>
            </p:nvGrpSpPr>
            <p:grpSpPr bwMode="auto">
              <a:xfrm>
                <a:off x="625708" y="3055581"/>
                <a:ext cx="683387" cy="813769"/>
                <a:chOff x="1652" y="1373"/>
                <a:chExt cx="1135" cy="1231"/>
              </a:xfrm>
            </p:grpSpPr>
            <p:sp>
              <p:nvSpPr>
                <p:cNvPr id="88" name="AutoShape 5"/>
                <p:cNvSpPr>
                  <a:spLocks noChangeArrowheads="1"/>
                </p:cNvSpPr>
                <p:nvPr/>
              </p:nvSpPr>
              <p:spPr bwMode="auto">
                <a:xfrm>
                  <a:off x="1652" y="1373"/>
                  <a:ext cx="1134" cy="1232"/>
                </a:xfrm>
                <a:prstGeom prst="roundRect">
                  <a:avLst>
                    <a:gd name="adj" fmla="val 11255"/>
                  </a:avLst>
                </a:prstGeom>
                <a:gradFill rotWithShape="1">
                  <a:gsLst>
                    <a:gs pos="0">
                      <a:srgbClr val="CCFFFF"/>
                    </a:gs>
                    <a:gs pos="100000">
                      <a:schemeClr val="bg1"/>
                    </a:gs>
                  </a:gsLst>
                  <a:lin ang="5400000" scaled="1"/>
                </a:gradFill>
                <a:ln w="12700">
                  <a:solidFill>
                    <a:srgbClr val="FF6600"/>
                  </a:solidFill>
                  <a:round/>
                  <a:headEnd/>
                  <a:tailEnd/>
                </a:ln>
                <a:effectLst>
                  <a:outerShdw blurRad="63500" dist="38099" dir="2700000" algn="ctr" rotWithShape="0">
                    <a:srgbClr val="000000">
                      <a:alpha val="30000"/>
                    </a:srgbClr>
                  </a:outerShdw>
                </a:effectLst>
              </p:spPr>
              <p:txBody>
                <a:bodyPr wrap="none" anchor="ctr"/>
                <a:lstStyle/>
                <a:p>
                  <a:pPr fontAlgn="base">
                    <a:lnSpc>
                      <a:spcPct val="90000"/>
                    </a:lnSpc>
                    <a:spcBef>
                      <a:spcPct val="50000"/>
                    </a:spcBef>
                    <a:spcAft>
                      <a:spcPct val="0"/>
                    </a:spcAft>
                    <a:buClr>
                      <a:srgbClr val="FFFFFF"/>
                    </a:buClr>
                    <a:defRPr/>
                  </a:pPr>
                  <a:endParaRPr lang="en-US" sz="1600" dirty="0">
                    <a:solidFill>
                      <a:srgbClr val="000000"/>
                    </a:solidFill>
                    <a:latin typeface="Arial" charset="0"/>
                    <a:ea typeface="ＭＳ Ｐゴシック" charset="0"/>
                    <a:cs typeface="Arial" charset="0"/>
                  </a:endParaRPr>
                </a:p>
              </p:txBody>
            </p:sp>
            <p:pic>
              <p:nvPicPr>
                <p:cNvPr id="89" name="Picture 32" descr="rfid-tags-shado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 y="1654"/>
                  <a:ext cx="891" cy="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4" name="AutoShape 15" descr="transaction"/>
              <p:cNvSpPr>
                <a:spLocks noChangeArrowheads="1"/>
              </p:cNvSpPr>
              <p:nvPr/>
            </p:nvSpPr>
            <p:spPr bwMode="auto">
              <a:xfrm>
                <a:off x="909979" y="3712835"/>
                <a:ext cx="678121" cy="812836"/>
              </a:xfrm>
              <a:prstGeom prst="roundRect">
                <a:avLst>
                  <a:gd name="adj" fmla="val 11255"/>
                </a:avLst>
              </a:prstGeom>
              <a:blipFill dpi="0" rotWithShape="1">
                <a:blip r:embed="rId5" cstate="print"/>
                <a:srcRect/>
                <a:stretch>
                  <a:fillRect/>
                </a:stretch>
              </a:blipFill>
              <a:ln w="12700">
                <a:solidFill>
                  <a:srgbClr val="92D050"/>
                </a:solidFill>
                <a:round/>
                <a:headEnd/>
                <a:tailEnd/>
              </a:ln>
              <a:effectLst>
                <a:outerShdw blurRad="63500" dist="38099" dir="2700000" algn="ctr" rotWithShape="0">
                  <a:srgbClr val="000000">
                    <a:alpha val="30000"/>
                  </a:srgbClr>
                </a:outerShdw>
              </a:effectLst>
            </p:spPr>
            <p:txBody>
              <a:bodyPr wrap="none" anchor="ctr"/>
              <a:lstStyle/>
              <a:p>
                <a:pPr fontAlgn="base">
                  <a:lnSpc>
                    <a:spcPct val="90000"/>
                  </a:lnSpc>
                  <a:spcBef>
                    <a:spcPct val="50000"/>
                  </a:spcBef>
                  <a:spcAft>
                    <a:spcPct val="0"/>
                  </a:spcAft>
                  <a:buClr>
                    <a:srgbClr val="FFFFFF"/>
                  </a:buClr>
                  <a:defRPr/>
                </a:pPr>
                <a:endParaRPr lang="en-US" sz="1600" dirty="0">
                  <a:solidFill>
                    <a:srgbClr val="000000"/>
                  </a:solidFill>
                  <a:latin typeface="Arial" charset="0"/>
                  <a:ea typeface="ＭＳ Ｐゴシック" charset="0"/>
                  <a:cs typeface="Arial" charset="0"/>
                </a:endParaRPr>
              </a:p>
            </p:txBody>
          </p:sp>
          <p:grpSp>
            <p:nvGrpSpPr>
              <p:cNvPr id="85" name="Group 84"/>
              <p:cNvGrpSpPr>
                <a:grpSpLocks/>
              </p:cNvGrpSpPr>
              <p:nvPr/>
            </p:nvGrpSpPr>
            <p:grpSpPr bwMode="auto">
              <a:xfrm>
                <a:off x="1309095" y="4055109"/>
                <a:ext cx="718911" cy="854755"/>
                <a:chOff x="4374" y="1395"/>
                <a:chExt cx="1194" cy="1293"/>
              </a:xfrm>
            </p:grpSpPr>
            <p:sp>
              <p:nvSpPr>
                <p:cNvPr id="86" name="AutoShape 5"/>
                <p:cNvSpPr>
                  <a:spLocks noChangeArrowheads="1"/>
                </p:cNvSpPr>
                <p:nvPr/>
              </p:nvSpPr>
              <p:spPr bwMode="auto">
                <a:xfrm>
                  <a:off x="4402" y="1396"/>
                  <a:ext cx="1137" cy="1230"/>
                </a:xfrm>
                <a:prstGeom prst="roundRect">
                  <a:avLst>
                    <a:gd name="adj" fmla="val 11255"/>
                  </a:avLst>
                </a:prstGeom>
                <a:gradFill rotWithShape="1">
                  <a:gsLst>
                    <a:gs pos="0">
                      <a:srgbClr val="CCECFF"/>
                    </a:gs>
                    <a:gs pos="100000">
                      <a:schemeClr val="bg1"/>
                    </a:gs>
                  </a:gsLst>
                  <a:lin ang="5400000" scaled="1"/>
                </a:gradFill>
                <a:ln w="12700">
                  <a:solidFill>
                    <a:srgbClr val="7030A0"/>
                  </a:solidFill>
                  <a:round/>
                  <a:headEnd/>
                  <a:tailEnd/>
                </a:ln>
                <a:effectLst>
                  <a:outerShdw dist="38099" dir="2700000" algn="ctr" rotWithShape="0">
                    <a:srgbClr val="000000">
                      <a:alpha val="29999"/>
                    </a:srgbClr>
                  </a:outerShdw>
                </a:effectLst>
              </p:spPr>
              <p:txBody>
                <a:bodyPr wrap="none" anchor="ctr"/>
                <a:lstStyle/>
                <a:p>
                  <a:pPr fontAlgn="base">
                    <a:lnSpc>
                      <a:spcPct val="90000"/>
                    </a:lnSpc>
                    <a:spcBef>
                      <a:spcPct val="50000"/>
                    </a:spcBef>
                    <a:spcAft>
                      <a:spcPct val="0"/>
                    </a:spcAft>
                    <a:buClr>
                      <a:srgbClr val="FFFFFF"/>
                    </a:buClr>
                    <a:defRPr/>
                  </a:pPr>
                  <a:endParaRPr lang="en-US" sz="1600">
                    <a:solidFill>
                      <a:srgbClr val="000000"/>
                    </a:solidFill>
                    <a:latin typeface="Arial" charset="0"/>
                    <a:ea typeface="MS PGothic" pitchFamily="34" charset="-128"/>
                    <a:cs typeface="Arial" charset="0"/>
                  </a:endParaRPr>
                </a:p>
              </p:txBody>
            </p:sp>
            <p:pic>
              <p:nvPicPr>
                <p:cNvPr id="87" name="Picture 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74" y="1494"/>
                  <a:ext cx="1194" cy="1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79" name="Picture 2" descr="C:\Documents and Settings\Administrator\Local Settings\Temporary Internet Files\Content.IE5\KHOJ97GB\MP900400422[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37313" y="3330575"/>
              <a:ext cx="1370012"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 descr="C:\Documents and Settings\Administrator\Local Settings\Temporary Internet Files\Content.IE5\1Q4EH8DN\MP900401619[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73544" y="3036889"/>
              <a:ext cx="882650" cy="121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AutoShape 3" descr="social-media"/>
            <p:cNvSpPr>
              <a:spLocks noChangeArrowheads="1"/>
            </p:cNvSpPr>
            <p:nvPr/>
          </p:nvSpPr>
          <p:spPr bwMode="auto">
            <a:xfrm>
              <a:off x="4256088" y="3840163"/>
              <a:ext cx="1023937" cy="1028700"/>
            </a:xfrm>
            <a:prstGeom prst="roundRect">
              <a:avLst>
                <a:gd name="adj" fmla="val 11255"/>
              </a:avLst>
            </a:prstGeom>
            <a:blipFill dpi="0" rotWithShape="1">
              <a:blip r:embed="rId3" cstate="print"/>
              <a:srcRect/>
              <a:stretch>
                <a:fillRect/>
              </a:stretch>
            </a:blipFill>
            <a:ln w="12700">
              <a:solidFill>
                <a:srgbClr val="3695D6"/>
              </a:solidFill>
              <a:round/>
              <a:headEnd/>
              <a:tailEnd/>
            </a:ln>
            <a:effectLst>
              <a:outerShdw blurRad="63500" dist="38099" dir="2700000" algn="ctr" rotWithShape="0">
                <a:srgbClr val="000000">
                  <a:alpha val="30000"/>
                </a:srgbClr>
              </a:outerShdw>
            </a:effectLst>
          </p:spPr>
          <p:txBody>
            <a:bodyPr wrap="none" anchor="ctr"/>
            <a:lstStyle/>
            <a:p>
              <a:pPr fontAlgn="base">
                <a:lnSpc>
                  <a:spcPct val="90000"/>
                </a:lnSpc>
                <a:spcBef>
                  <a:spcPct val="50000"/>
                </a:spcBef>
                <a:spcAft>
                  <a:spcPct val="0"/>
                </a:spcAft>
                <a:buClr>
                  <a:srgbClr val="FFFFFF"/>
                </a:buClr>
                <a:defRPr/>
              </a:pPr>
              <a:endParaRPr lang="en-US" sz="1600" dirty="0">
                <a:solidFill>
                  <a:srgbClr val="000000"/>
                </a:solidFill>
                <a:latin typeface="Arial" charset="0"/>
                <a:ea typeface="ＭＳ Ｐゴシック" charset="0"/>
                <a:cs typeface="Arial" charset="0"/>
              </a:endParaRPr>
            </a:p>
          </p:txBody>
        </p:sp>
      </p:grpSp>
    </p:spTree>
    <p:extLst>
      <p:ext uri="{BB962C8B-B14F-4D97-AF65-F5344CB8AC3E}">
        <p14:creationId xmlns:p14="http://schemas.microsoft.com/office/powerpoint/2010/main" val="206570177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7200" y="1112838"/>
            <a:ext cx="8458200" cy="4692650"/>
          </a:xfrm>
          <a:prstGeom prst="rect">
            <a:avLst/>
          </a:prstGeom>
        </p:spPr>
        <p:txBody>
          <a:bodyPr lIns="0" tIns="75695" rIns="0" bIns="0">
            <a:spAutoFit/>
          </a:bodyPr>
          <a:lstStyle/>
          <a:p>
            <a:pPr marL="342900" indent="-342900">
              <a:buFont typeface="Arial" pitchFamily="34" charset="0"/>
              <a:buChar char="•"/>
              <a:defRPr/>
            </a:pPr>
            <a:r>
              <a:rPr lang="en-US" sz="2000" dirty="0">
                <a:solidFill>
                  <a:schemeClr val="tx1"/>
                </a:solidFill>
                <a:latin typeface="Arial" pitchFamily="34" charset="0"/>
              </a:rPr>
              <a:t>The speed CPU saw dramatic improvements in the 1980s and 1990s</a:t>
            </a:r>
          </a:p>
          <a:p>
            <a:pPr marL="342900" indent="-342900">
              <a:buFont typeface="Arial" pitchFamily="34" charset="0"/>
              <a:buChar char="•"/>
              <a:defRPr/>
            </a:pPr>
            <a:r>
              <a:rPr lang="en-US" sz="2000" dirty="0">
                <a:solidFill>
                  <a:schemeClr val="tx1"/>
                </a:solidFill>
                <a:latin typeface="Arial" pitchFamily="34" charset="0"/>
              </a:rPr>
              <a:t>In the early 2000s, chip manufacturers also turned to adding extra threads of execution into their chips. </a:t>
            </a:r>
          </a:p>
          <a:p>
            <a:pPr marL="342900" indent="-342900">
              <a:buFont typeface="Arial" pitchFamily="34" charset="0"/>
              <a:buChar char="•"/>
              <a:defRPr/>
            </a:pPr>
            <a:r>
              <a:rPr lang="en-US" sz="2000" dirty="0">
                <a:solidFill>
                  <a:schemeClr val="tx1"/>
                </a:solidFill>
                <a:latin typeface="Arial" pitchFamily="34" charset="0"/>
              </a:rPr>
              <a:t>Multicore chips were scaled‐down versions of the multiprocessor supercomputers sharing resources such as cache memory.</a:t>
            </a:r>
          </a:p>
          <a:p>
            <a:pPr marL="342900" indent="-342900">
              <a:buFont typeface="Arial" pitchFamily="34" charset="0"/>
              <a:buChar char="•"/>
              <a:defRPr/>
            </a:pPr>
            <a:r>
              <a:rPr lang="en-US" sz="2000" dirty="0">
                <a:solidFill>
                  <a:schemeClr val="tx1"/>
                </a:solidFill>
                <a:latin typeface="Arial" pitchFamily="34" charset="0"/>
              </a:rPr>
              <a:t>The number of cores located on a single chip has increased over time; today many server machines offer two six‐core CPUs.</a:t>
            </a:r>
          </a:p>
          <a:p>
            <a:pPr marL="342900" indent="-342900">
              <a:buFont typeface="Arial" pitchFamily="34" charset="0"/>
              <a:buChar char="•"/>
              <a:defRPr/>
            </a:pPr>
            <a:r>
              <a:rPr lang="en-US" sz="2000" dirty="0">
                <a:solidFill>
                  <a:schemeClr val="tx1"/>
                </a:solidFill>
                <a:latin typeface="Arial" pitchFamily="34" charset="0"/>
              </a:rPr>
              <a:t>The processor speed is affected by </a:t>
            </a:r>
          </a:p>
          <a:p>
            <a:pPr marL="1085850" lvl="1" indent="-342900">
              <a:buFont typeface="Arial" pitchFamily="34" charset="0"/>
              <a:buChar char="•"/>
              <a:defRPr/>
            </a:pPr>
            <a:r>
              <a:rPr lang="en-US" sz="2000" dirty="0">
                <a:solidFill>
                  <a:schemeClr val="tx1"/>
                </a:solidFill>
                <a:latin typeface="Arial" pitchFamily="34" charset="0"/>
              </a:rPr>
              <a:t>Clocking frequency determines maximum speed</a:t>
            </a:r>
          </a:p>
          <a:p>
            <a:pPr marL="1085850" lvl="1" indent="-342900">
              <a:buFont typeface="Arial" pitchFamily="34" charset="0"/>
              <a:buChar char="•"/>
              <a:defRPr/>
            </a:pPr>
            <a:r>
              <a:rPr lang="en-US" sz="2000" dirty="0">
                <a:solidFill>
                  <a:schemeClr val="tx1"/>
                </a:solidFill>
                <a:latin typeface="Arial" pitchFamily="34" charset="0"/>
              </a:rPr>
              <a:t>BUS size limits capacity (I/O and processing) </a:t>
            </a:r>
          </a:p>
          <a:p>
            <a:pPr marL="1085850" lvl="1" indent="-342900">
              <a:buFont typeface="Arial" pitchFamily="34" charset="0"/>
              <a:buChar char="•"/>
              <a:defRPr/>
            </a:pPr>
            <a:r>
              <a:rPr lang="en-US" sz="2000" dirty="0">
                <a:solidFill>
                  <a:schemeClr val="tx1"/>
                </a:solidFill>
                <a:latin typeface="Arial" pitchFamily="34" charset="0"/>
              </a:rPr>
              <a:t>Others: number of internal registers, complexity of instruction decoder, etc..</a:t>
            </a:r>
          </a:p>
          <a:p>
            <a:pPr marL="342900" indent="-342900">
              <a:buFont typeface="Arial" pitchFamily="34" charset="0"/>
              <a:buChar char="•"/>
              <a:defRPr/>
            </a:pPr>
            <a:endParaRPr lang="en-US" sz="2000" dirty="0">
              <a:latin typeface="Arial" pitchFamily="34" charset="0"/>
            </a:endParaRPr>
          </a:p>
          <a:p>
            <a:pPr marL="342900" indent="-342900">
              <a:buFont typeface="Arial" pitchFamily="34" charset="0"/>
              <a:buChar char="•"/>
              <a:defRPr/>
            </a:pPr>
            <a:endParaRPr lang="en-US" sz="2000" dirty="0">
              <a:solidFill>
                <a:schemeClr val="tx1"/>
              </a:solidFill>
              <a:latin typeface="Arial" pitchFamily="34" charset="0"/>
            </a:endParaRPr>
          </a:p>
          <a:p>
            <a:pPr marL="285750" indent="-285750" algn="just">
              <a:buFont typeface="Arial" pitchFamily="34" charset="0"/>
              <a:buChar char="•"/>
              <a:defRPr/>
            </a:pPr>
            <a:endParaRPr sz="2000" dirty="0">
              <a:solidFill>
                <a:schemeClr val="tx1"/>
              </a:solidFill>
              <a:latin typeface="Verdana"/>
              <a:cs typeface="Verdana"/>
            </a:endParaRPr>
          </a:p>
        </p:txBody>
      </p:sp>
      <p:sp>
        <p:nvSpPr>
          <p:cNvPr id="3" name="object 3"/>
          <p:cNvSpPr txBox="1">
            <a:spLocks noGrp="1"/>
          </p:cNvSpPr>
          <p:nvPr>
            <p:ph type="title"/>
          </p:nvPr>
        </p:nvSpPr>
        <p:spPr>
          <a:xfrm>
            <a:off x="852488" y="198438"/>
            <a:ext cx="7935912" cy="503237"/>
          </a:xfrm>
        </p:spPr>
        <p:txBody>
          <a:bodyPr lIns="0" tIns="11132" rIns="0" bIns="0" rtlCol="0">
            <a:spAutoFit/>
          </a:bodyPr>
          <a:lstStyle/>
          <a:p>
            <a:pPr marL="11132">
              <a:spcBef>
                <a:spcPts val="88"/>
              </a:spcBef>
              <a:defRPr/>
            </a:pPr>
            <a:r>
              <a:rPr lang="en-US" dirty="0" smtClean="0">
                <a:solidFill>
                  <a:srgbClr val="C00000"/>
                </a:solidFill>
                <a:effectLst>
                  <a:outerShdw blurRad="38100" dist="38100" dir="2700000" algn="tl">
                    <a:srgbClr val="000000"/>
                  </a:outerShdw>
                </a:effectLst>
              </a:rPr>
              <a:t>Processor </a:t>
            </a:r>
            <a:endParaRPr dirty="0">
              <a:solidFill>
                <a:srgbClr val="C00000"/>
              </a:solidFill>
              <a:effectLst>
                <a:outerShdw blurRad="38100" dist="38100" dir="2700000" algn="tl">
                  <a:srgbClr val="000000"/>
                </a:outerShdw>
              </a:effectLst>
            </a:endParaRPr>
          </a:p>
        </p:txBody>
      </p:sp>
      <p:sp>
        <p:nvSpPr>
          <p:cNvPr id="4" name="Slide Number Placeholder 3"/>
          <p:cNvSpPr>
            <a:spLocks noGrp="1"/>
          </p:cNvSpPr>
          <p:nvPr>
            <p:ph type="sldNum" sz="quarter" idx="12"/>
          </p:nvPr>
        </p:nvSpPr>
        <p:spPr/>
        <p:txBody>
          <a:bodyPr/>
          <a:lstStyle/>
          <a:p>
            <a:pPr>
              <a:defRPr/>
            </a:pPr>
            <a:fld id="{EDB2C4BA-EE7F-489C-AD75-90D3AA2F2795}" type="slidenum">
              <a:rPr lang="en-US" altLang="en-US" smtClean="0"/>
              <a:pPr>
                <a:defRPr/>
              </a:pPr>
              <a:t>80</a:t>
            </a:fld>
            <a:endParaRPr lang="en-US" altLang="en-US" dirty="0"/>
          </a:p>
        </p:txBody>
      </p:sp>
    </p:spTree>
    <p:extLst>
      <p:ext uri="{BB962C8B-B14F-4D97-AF65-F5344CB8AC3E}">
        <p14:creationId xmlns:p14="http://schemas.microsoft.com/office/powerpoint/2010/main" val="354960630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7200" y="1112838"/>
            <a:ext cx="8458200" cy="2230437"/>
          </a:xfrm>
          <a:prstGeom prst="rect">
            <a:avLst/>
          </a:prstGeom>
        </p:spPr>
        <p:txBody>
          <a:bodyPr lIns="0" tIns="75695" rIns="0" bIns="0">
            <a:spAutoFit/>
          </a:bodyPr>
          <a:lstStyle/>
          <a:p>
            <a:pPr marL="342900" indent="-342900">
              <a:buFont typeface="Arial" pitchFamily="34" charset="0"/>
              <a:buChar char="•"/>
              <a:defRPr/>
            </a:pPr>
            <a:r>
              <a:rPr lang="en-US" sz="2000" dirty="0">
                <a:solidFill>
                  <a:schemeClr val="tx1"/>
                </a:solidFill>
                <a:latin typeface="Arial" pitchFamily="34" charset="0"/>
              </a:rPr>
              <a:t>The graphical processing unit (GPU) has gotten considerable publicity as an unused computing resource that could reduce the run times of data mining and other analytical problems by parallelizing the computations.</a:t>
            </a:r>
          </a:p>
          <a:p>
            <a:pPr marL="342900" indent="-342900">
              <a:buFont typeface="Arial" pitchFamily="34" charset="0"/>
              <a:buChar char="•"/>
              <a:defRPr/>
            </a:pPr>
            <a:r>
              <a:rPr lang="en-US" sz="2000" dirty="0">
                <a:solidFill>
                  <a:schemeClr val="tx1"/>
                </a:solidFill>
                <a:latin typeface="Arial" pitchFamily="34" charset="0"/>
              </a:rPr>
              <a:t>The GPU is already found in every desktop computer in the world.</a:t>
            </a:r>
          </a:p>
          <a:p>
            <a:pPr marL="342900" indent="-342900">
              <a:buFont typeface="Arial" pitchFamily="34" charset="0"/>
              <a:buChar char="•"/>
              <a:defRPr/>
            </a:pPr>
            <a:endParaRPr lang="en-US" sz="2000" dirty="0">
              <a:solidFill>
                <a:schemeClr val="tx1"/>
              </a:solidFill>
              <a:latin typeface="Arial" pitchFamily="34" charset="0"/>
            </a:endParaRPr>
          </a:p>
          <a:p>
            <a:pPr marL="285750" indent="-285750" algn="just">
              <a:buFont typeface="Arial" pitchFamily="34" charset="0"/>
              <a:buChar char="•"/>
              <a:defRPr/>
            </a:pPr>
            <a:endParaRPr sz="2000" dirty="0">
              <a:solidFill>
                <a:schemeClr val="tx1"/>
              </a:solidFill>
              <a:latin typeface="Verdana"/>
              <a:cs typeface="Verdana"/>
            </a:endParaRPr>
          </a:p>
        </p:txBody>
      </p:sp>
      <p:sp>
        <p:nvSpPr>
          <p:cNvPr id="3" name="object 3"/>
          <p:cNvSpPr txBox="1">
            <a:spLocks noGrp="1"/>
          </p:cNvSpPr>
          <p:nvPr>
            <p:ph type="title"/>
          </p:nvPr>
        </p:nvSpPr>
        <p:spPr>
          <a:xfrm>
            <a:off x="852488" y="198438"/>
            <a:ext cx="7935912" cy="503237"/>
          </a:xfrm>
        </p:spPr>
        <p:txBody>
          <a:bodyPr lIns="0" tIns="11132" rIns="0" bIns="0" rtlCol="0">
            <a:spAutoFit/>
          </a:bodyPr>
          <a:lstStyle/>
          <a:p>
            <a:pPr marL="11132">
              <a:spcBef>
                <a:spcPts val="88"/>
              </a:spcBef>
              <a:defRPr/>
            </a:pPr>
            <a:r>
              <a:rPr lang="en-US" dirty="0" smtClean="0">
                <a:solidFill>
                  <a:srgbClr val="C00000"/>
                </a:solidFill>
                <a:effectLst>
                  <a:outerShdw blurRad="38100" dist="38100" dir="2700000" algn="tl">
                    <a:srgbClr val="000000"/>
                  </a:outerShdw>
                </a:effectLst>
              </a:rPr>
              <a:t>Processor </a:t>
            </a:r>
            <a:endParaRPr dirty="0">
              <a:solidFill>
                <a:srgbClr val="C00000"/>
              </a:solidFill>
              <a:effectLst>
                <a:outerShdw blurRad="38100" dist="38100" dir="2700000" algn="tl">
                  <a:srgbClr val="000000"/>
                </a:outerShdw>
              </a:effectLst>
            </a:endParaRPr>
          </a:p>
        </p:txBody>
      </p:sp>
      <p:sp>
        <p:nvSpPr>
          <p:cNvPr id="4" name="Slide Number Placeholder 3"/>
          <p:cNvSpPr>
            <a:spLocks noGrp="1"/>
          </p:cNvSpPr>
          <p:nvPr>
            <p:ph type="sldNum" sz="quarter" idx="12"/>
          </p:nvPr>
        </p:nvSpPr>
        <p:spPr/>
        <p:txBody>
          <a:bodyPr/>
          <a:lstStyle/>
          <a:p>
            <a:pPr>
              <a:defRPr/>
            </a:pPr>
            <a:fld id="{EDB2C4BA-EE7F-489C-AD75-90D3AA2F2795}" type="slidenum">
              <a:rPr lang="en-US" altLang="en-US" smtClean="0"/>
              <a:pPr>
                <a:defRPr/>
              </a:pPr>
              <a:t>81</a:t>
            </a:fld>
            <a:endParaRPr lang="en-US" altLang="en-US" dirty="0"/>
          </a:p>
        </p:txBody>
      </p:sp>
    </p:spTree>
    <p:extLst>
      <p:ext uri="{BB962C8B-B14F-4D97-AF65-F5344CB8AC3E}">
        <p14:creationId xmlns:p14="http://schemas.microsoft.com/office/powerpoint/2010/main" val="406741284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object 2"/>
          <p:cNvSpPr txBox="1">
            <a:spLocks noChangeArrowheads="1"/>
          </p:cNvSpPr>
          <p:nvPr/>
        </p:nvSpPr>
        <p:spPr bwMode="auto">
          <a:xfrm>
            <a:off x="533400" y="1411288"/>
            <a:ext cx="8229600" cy="1616075"/>
          </a:xfrm>
          <a:prstGeom prst="rect">
            <a:avLst/>
          </a:prstGeom>
          <a:noFill/>
          <a:ln w="9525">
            <a:noFill/>
            <a:miter lim="800000"/>
            <a:headEnd/>
            <a:tailEnd/>
          </a:ln>
        </p:spPr>
        <p:txBody>
          <a:bodyPr lIns="0" tIns="75695" rIns="0" bIns="0">
            <a:spAutoFit/>
          </a:bodyPr>
          <a:lstStyle/>
          <a:p>
            <a:pPr marL="628650" indent="-342900">
              <a:buFont typeface="Arial" charset="0"/>
              <a:buChar char="•"/>
            </a:pPr>
            <a:r>
              <a:rPr lang="en-US" sz="2000">
                <a:solidFill>
                  <a:schemeClr val="tx1"/>
                </a:solidFill>
              </a:rPr>
              <a:t>The network speed should be a factor only for a distributed computing environment.</a:t>
            </a:r>
          </a:p>
          <a:p>
            <a:pPr marL="628650" indent="-342900">
              <a:buFont typeface="Arial" charset="0"/>
              <a:buChar char="•"/>
            </a:pPr>
            <a:r>
              <a:rPr lang="en-US" sz="2000">
                <a:solidFill>
                  <a:schemeClr val="tx1"/>
                </a:solidFill>
              </a:rPr>
              <a:t>The standard network connection for an analytical computing cluster is 10 gigabit Ethernet (10 GbE), which has an upper‐bound data transfer rate of 4 gigabytes per second (GB/sec).</a:t>
            </a:r>
          </a:p>
        </p:txBody>
      </p:sp>
      <p:sp>
        <p:nvSpPr>
          <p:cNvPr id="3" name="object 3"/>
          <p:cNvSpPr txBox="1">
            <a:spLocks noGrp="1"/>
          </p:cNvSpPr>
          <p:nvPr>
            <p:ph type="title"/>
          </p:nvPr>
        </p:nvSpPr>
        <p:spPr>
          <a:xfrm>
            <a:off x="1219200" y="457200"/>
            <a:ext cx="7543800" cy="503238"/>
          </a:xfrm>
        </p:spPr>
        <p:txBody>
          <a:bodyPr lIns="0" tIns="11132" rIns="0" bIns="0" rtlCol="0">
            <a:spAutoFit/>
          </a:bodyPr>
          <a:lstStyle/>
          <a:p>
            <a:pPr marL="11132">
              <a:spcBef>
                <a:spcPts val="88"/>
              </a:spcBef>
              <a:defRPr/>
            </a:pPr>
            <a:r>
              <a:rPr lang="en-US" dirty="0" smtClean="0">
                <a:solidFill>
                  <a:srgbClr val="C00000"/>
                </a:solidFill>
                <a:effectLst>
                  <a:outerShdw blurRad="38100" dist="38100" dir="2700000" algn="tl">
                    <a:srgbClr val="000000"/>
                  </a:outerShdw>
                </a:effectLst>
              </a:rPr>
              <a:t>Network </a:t>
            </a:r>
            <a:endParaRPr dirty="0">
              <a:solidFill>
                <a:srgbClr val="C00000"/>
              </a:solidFill>
              <a:effectLst>
                <a:outerShdw blurRad="38100" dist="38100" dir="2700000" algn="tl">
                  <a:srgbClr val="000000"/>
                </a:outerShdw>
              </a:effectLst>
            </a:endParaRPr>
          </a:p>
        </p:txBody>
      </p:sp>
      <p:sp>
        <p:nvSpPr>
          <p:cNvPr id="2" name="Slide Number Placeholder 1"/>
          <p:cNvSpPr>
            <a:spLocks noGrp="1"/>
          </p:cNvSpPr>
          <p:nvPr>
            <p:ph type="sldNum" sz="quarter" idx="12"/>
          </p:nvPr>
        </p:nvSpPr>
        <p:spPr/>
        <p:txBody>
          <a:bodyPr/>
          <a:lstStyle/>
          <a:p>
            <a:pPr>
              <a:defRPr/>
            </a:pPr>
            <a:fld id="{EDB2C4BA-EE7F-489C-AD75-90D3AA2F2795}" type="slidenum">
              <a:rPr lang="en-US" altLang="en-US" smtClean="0"/>
              <a:pPr>
                <a:defRPr/>
              </a:pPr>
              <a:t>82</a:t>
            </a:fld>
            <a:endParaRPr lang="en-US" altLang="en-US" dirty="0"/>
          </a:p>
        </p:txBody>
      </p:sp>
    </p:spTree>
    <p:extLst>
      <p:ext uri="{BB962C8B-B14F-4D97-AF65-F5344CB8AC3E}">
        <p14:creationId xmlns:p14="http://schemas.microsoft.com/office/powerpoint/2010/main" val="234275985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object 2"/>
          <p:cNvSpPr txBox="1">
            <a:spLocks noChangeArrowheads="1"/>
          </p:cNvSpPr>
          <p:nvPr/>
        </p:nvSpPr>
        <p:spPr bwMode="auto">
          <a:xfrm>
            <a:off x="533400" y="1411288"/>
            <a:ext cx="8305800" cy="438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5695" rIns="0" bIns="0">
            <a:spAutoFit/>
          </a:bodyPr>
          <a:lstStyle>
            <a:lvl1pPr marL="285750">
              <a:defRPr sz="1600">
                <a:solidFill>
                  <a:schemeClr val="bg1"/>
                </a:solidFill>
                <a:latin typeface="Arial" charset="0"/>
                <a:ea typeface="MS PGothic" pitchFamily="34" charset="-128"/>
              </a:defRPr>
            </a:lvl1pPr>
            <a:lvl2pPr>
              <a:defRPr sz="1600">
                <a:solidFill>
                  <a:schemeClr val="bg1"/>
                </a:solidFill>
                <a:latin typeface="Arial" charset="0"/>
                <a:ea typeface="MS PGothic" pitchFamily="34" charset="-128"/>
              </a:defRPr>
            </a:lvl2pPr>
            <a:lvl3pPr>
              <a:defRPr sz="1600">
                <a:solidFill>
                  <a:schemeClr val="bg1"/>
                </a:solidFill>
                <a:latin typeface="Arial" charset="0"/>
                <a:ea typeface="MS PGothic" pitchFamily="34" charset="-128"/>
              </a:defRPr>
            </a:lvl3pPr>
            <a:lvl4pPr>
              <a:defRPr sz="1600">
                <a:solidFill>
                  <a:schemeClr val="bg1"/>
                </a:solidFill>
                <a:latin typeface="Arial" charset="0"/>
                <a:ea typeface="MS PGothic" pitchFamily="34" charset="-128"/>
              </a:defRPr>
            </a:lvl4pPr>
            <a:lvl5pPr>
              <a:defRPr sz="1600">
                <a:solidFill>
                  <a:schemeClr val="bg1"/>
                </a:solidFill>
                <a:latin typeface="Arial"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defRPr sz="1600">
                <a:solidFill>
                  <a:schemeClr val="bg1"/>
                </a:solidFill>
                <a:latin typeface="Arial"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defRPr sz="1600">
                <a:solidFill>
                  <a:schemeClr val="bg1"/>
                </a:solidFill>
                <a:latin typeface="Arial"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defRPr sz="1600">
                <a:solidFill>
                  <a:schemeClr val="bg1"/>
                </a:solidFill>
                <a:latin typeface="Arial"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defRPr sz="1600">
                <a:solidFill>
                  <a:schemeClr val="bg1"/>
                </a:solidFill>
                <a:latin typeface="Arial" charset="0"/>
                <a:ea typeface="MS PGothic" pitchFamily="34" charset="-128"/>
              </a:defRPr>
            </a:lvl9pPr>
          </a:lstStyle>
          <a:p>
            <a:pPr>
              <a:defRPr/>
            </a:pPr>
            <a:r>
              <a:rPr lang="en-US" sz="2000" dirty="0" smtClean="0">
                <a:solidFill>
                  <a:schemeClr val="tx1"/>
                </a:solidFill>
                <a:latin typeface="Arial" pitchFamily="34" charset="0"/>
              </a:rPr>
              <a:t>Here are some questions to consider as you consider your high‐performance</a:t>
            </a:r>
          </a:p>
          <a:p>
            <a:pPr marL="628650" indent="-342900">
              <a:buFont typeface="Arial" pitchFamily="34" charset="0"/>
              <a:buChar char="•"/>
              <a:defRPr/>
            </a:pPr>
            <a:r>
              <a:rPr lang="en-US" sz="2000" dirty="0" smtClean="0">
                <a:solidFill>
                  <a:schemeClr val="tx1"/>
                </a:solidFill>
                <a:latin typeface="Arial" pitchFamily="34" charset="0"/>
              </a:rPr>
              <a:t>What is the size of your data now?</a:t>
            </a:r>
          </a:p>
          <a:p>
            <a:pPr marL="628650" indent="-342900">
              <a:buFont typeface="Arial" pitchFamily="34" charset="0"/>
              <a:buChar char="•"/>
              <a:defRPr/>
            </a:pPr>
            <a:r>
              <a:rPr lang="en-US" sz="2000" dirty="0" smtClean="0">
                <a:solidFill>
                  <a:schemeClr val="tx1"/>
                </a:solidFill>
                <a:latin typeface="Arial" pitchFamily="34" charset="0"/>
              </a:rPr>
              <a:t>What is the anticipated growth rate of your data in the next few years?</a:t>
            </a:r>
          </a:p>
          <a:p>
            <a:pPr marL="628650" indent="-342900">
              <a:buFont typeface="Arial" pitchFamily="34" charset="0"/>
              <a:buChar char="•"/>
              <a:defRPr/>
            </a:pPr>
            <a:r>
              <a:rPr lang="en-US" sz="2000" dirty="0" smtClean="0">
                <a:solidFill>
                  <a:schemeClr val="tx1"/>
                </a:solidFill>
                <a:latin typeface="Arial" pitchFamily="34" charset="0"/>
              </a:rPr>
              <a:t>Is the data you are storing mostly structured data or unstructured data?</a:t>
            </a:r>
          </a:p>
          <a:p>
            <a:pPr marL="628650" indent="-342900">
              <a:buFont typeface="Arial" pitchFamily="34" charset="0"/>
              <a:buChar char="•"/>
              <a:defRPr/>
            </a:pPr>
            <a:r>
              <a:rPr lang="en-US" sz="2000" dirty="0" smtClean="0">
                <a:solidFill>
                  <a:schemeClr val="tx1"/>
                </a:solidFill>
                <a:latin typeface="Arial" pitchFamily="34" charset="0"/>
              </a:rPr>
              <a:t>What data movement will be required to complete your data science projects?</a:t>
            </a:r>
          </a:p>
          <a:p>
            <a:pPr marL="628650" indent="-342900">
              <a:buFont typeface="Arial" pitchFamily="34" charset="0"/>
              <a:buChar char="•"/>
              <a:defRPr/>
            </a:pPr>
            <a:r>
              <a:rPr lang="en-US" sz="2000" dirty="0" smtClean="0">
                <a:solidFill>
                  <a:schemeClr val="tx1"/>
                </a:solidFill>
                <a:latin typeface="Arial" pitchFamily="34" charset="0"/>
              </a:rPr>
              <a:t>What percentage of your data science projects can be solved on a single machine?</a:t>
            </a:r>
          </a:p>
          <a:p>
            <a:pPr marL="628650" indent="-342900">
              <a:buFont typeface="Arial" pitchFamily="34" charset="0"/>
              <a:buChar char="•"/>
              <a:defRPr/>
            </a:pPr>
            <a:r>
              <a:rPr lang="en-US" sz="2000" dirty="0" smtClean="0">
                <a:solidFill>
                  <a:schemeClr val="tx1"/>
                </a:solidFill>
                <a:latin typeface="Arial" pitchFamily="34" charset="0"/>
              </a:rPr>
              <a:t>Is your data science software a good match for the computing environment you are designing?</a:t>
            </a:r>
          </a:p>
          <a:p>
            <a:pPr marL="628650" indent="-342900">
              <a:buFont typeface="Arial" pitchFamily="34" charset="0"/>
              <a:buChar char="•"/>
              <a:defRPr/>
            </a:pPr>
            <a:r>
              <a:rPr lang="en-US" sz="2000" dirty="0" smtClean="0">
                <a:solidFill>
                  <a:schemeClr val="tx1"/>
                </a:solidFill>
                <a:latin typeface="Arial" pitchFamily="34" charset="0"/>
              </a:rPr>
              <a:t>What are your users’ biggest complaints about the current system?</a:t>
            </a:r>
          </a:p>
        </p:txBody>
      </p:sp>
      <p:sp>
        <p:nvSpPr>
          <p:cNvPr id="3" name="object 3"/>
          <p:cNvSpPr txBox="1">
            <a:spLocks noGrp="1"/>
          </p:cNvSpPr>
          <p:nvPr>
            <p:ph type="title"/>
          </p:nvPr>
        </p:nvSpPr>
        <p:spPr>
          <a:xfrm>
            <a:off x="1219200" y="457200"/>
            <a:ext cx="7543800" cy="503238"/>
          </a:xfrm>
        </p:spPr>
        <p:txBody>
          <a:bodyPr lIns="0" tIns="11132" rIns="0" bIns="0" rtlCol="0">
            <a:spAutoFit/>
          </a:bodyPr>
          <a:lstStyle/>
          <a:p>
            <a:pPr marL="11132">
              <a:spcBef>
                <a:spcPts val="88"/>
              </a:spcBef>
              <a:defRPr/>
            </a:pPr>
            <a:r>
              <a:rPr lang="en-US" dirty="0" smtClean="0">
                <a:solidFill>
                  <a:srgbClr val="C00000"/>
                </a:solidFill>
                <a:effectLst>
                  <a:outerShdw blurRad="38100" dist="38100" dir="2700000" algn="tl">
                    <a:srgbClr val="000000"/>
                  </a:outerShdw>
                </a:effectLst>
              </a:rPr>
              <a:t>Considerations </a:t>
            </a:r>
            <a:endParaRPr dirty="0">
              <a:solidFill>
                <a:srgbClr val="C00000"/>
              </a:solidFill>
              <a:effectLst>
                <a:outerShdw blurRad="38100" dist="38100" dir="2700000" algn="tl">
                  <a:srgbClr val="000000"/>
                </a:outerShdw>
              </a:effectLst>
            </a:endParaRPr>
          </a:p>
        </p:txBody>
      </p:sp>
      <p:sp>
        <p:nvSpPr>
          <p:cNvPr id="2" name="Slide Number Placeholder 1"/>
          <p:cNvSpPr>
            <a:spLocks noGrp="1"/>
          </p:cNvSpPr>
          <p:nvPr>
            <p:ph type="sldNum" sz="quarter" idx="12"/>
          </p:nvPr>
        </p:nvSpPr>
        <p:spPr/>
        <p:txBody>
          <a:bodyPr/>
          <a:lstStyle/>
          <a:p>
            <a:pPr>
              <a:defRPr/>
            </a:pPr>
            <a:fld id="{EDB2C4BA-EE7F-489C-AD75-90D3AA2F2795}" type="slidenum">
              <a:rPr lang="en-US" altLang="en-US" smtClean="0"/>
              <a:pPr>
                <a:defRPr/>
              </a:pPr>
              <a:t>83</a:t>
            </a:fld>
            <a:endParaRPr lang="en-US" altLang="en-US" dirty="0"/>
          </a:p>
        </p:txBody>
      </p:sp>
    </p:spTree>
    <p:extLst>
      <p:ext uri="{BB962C8B-B14F-4D97-AF65-F5344CB8AC3E}">
        <p14:creationId xmlns:p14="http://schemas.microsoft.com/office/powerpoint/2010/main" val="149158358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7200" y="1327150"/>
            <a:ext cx="8458200" cy="4692650"/>
          </a:xfrm>
          <a:prstGeom prst="rect">
            <a:avLst/>
          </a:prstGeom>
        </p:spPr>
        <p:txBody>
          <a:bodyPr lIns="0" tIns="75695" rIns="0" bIns="0">
            <a:spAutoFit/>
          </a:bodyPr>
          <a:lstStyle/>
          <a:p>
            <a:pPr marL="342900" indent="-342900">
              <a:buFont typeface="Arial" pitchFamily="34" charset="0"/>
              <a:buChar char="•"/>
              <a:defRPr/>
            </a:pPr>
            <a:r>
              <a:rPr lang="en-US" sz="2000" dirty="0">
                <a:solidFill>
                  <a:schemeClr val="tx1"/>
                </a:solidFill>
                <a:latin typeface="Arial" pitchFamily="34" charset="0"/>
              </a:rPr>
              <a:t>For big data analytics, the only solution is to move the analytics to the data; it is impractical to move the data to the analytics because of the time required for the data transfer.</a:t>
            </a:r>
          </a:p>
          <a:p>
            <a:pPr marL="342900" indent="-342900">
              <a:buFont typeface="Arial" pitchFamily="34" charset="0"/>
              <a:buChar char="•"/>
              <a:defRPr/>
            </a:pPr>
            <a:r>
              <a:rPr lang="en-US" sz="2000" dirty="0">
                <a:solidFill>
                  <a:schemeClr val="tx1"/>
                </a:solidFill>
                <a:latin typeface="Arial" pitchFamily="34" charset="0"/>
              </a:rPr>
              <a:t>Co-locate the data with the compute nodes, so data access is fast because it is local</a:t>
            </a:r>
          </a:p>
          <a:p>
            <a:pPr marL="342900" indent="-342900">
              <a:buFont typeface="Arial" pitchFamily="34" charset="0"/>
              <a:buChar char="•"/>
              <a:defRPr/>
            </a:pPr>
            <a:r>
              <a:rPr lang="en-US" sz="2000" dirty="0">
                <a:solidFill>
                  <a:schemeClr val="tx1"/>
                </a:solidFill>
                <a:latin typeface="Arial" pitchFamily="34" charset="0"/>
              </a:rPr>
              <a:t>Hardware failure may happen</a:t>
            </a:r>
          </a:p>
          <a:p>
            <a:pPr marL="1085850" lvl="1" indent="-342900">
              <a:buFont typeface="Arial" pitchFamily="34" charset="0"/>
              <a:buChar char="•"/>
              <a:defRPr/>
            </a:pPr>
            <a:r>
              <a:rPr lang="en-US" sz="2000" dirty="0">
                <a:solidFill>
                  <a:schemeClr val="tx1"/>
                </a:solidFill>
                <a:latin typeface="Arial" pitchFamily="34" charset="0"/>
              </a:rPr>
              <a:t>Avoiding data loss through replication: redundant copies of the data are kept by the system</a:t>
            </a:r>
          </a:p>
          <a:p>
            <a:pPr marL="342900" indent="-342900">
              <a:buFont typeface="Arial" pitchFamily="34" charset="0"/>
              <a:buChar char="•"/>
              <a:defRPr/>
            </a:pPr>
            <a:r>
              <a:rPr lang="en-US" sz="2000" dirty="0">
                <a:solidFill>
                  <a:schemeClr val="tx1"/>
                </a:solidFill>
                <a:latin typeface="Arial" pitchFamily="34" charset="0"/>
              </a:rPr>
              <a:t>Improve capacity by  adding more computers, memory, storage</a:t>
            </a:r>
          </a:p>
          <a:p>
            <a:pPr marL="342900" indent="-342900">
              <a:buFont typeface="Arial" pitchFamily="34" charset="0"/>
              <a:buChar char="•"/>
              <a:defRPr/>
            </a:pPr>
            <a:r>
              <a:rPr lang="en-US" sz="2000" dirty="0">
                <a:solidFill>
                  <a:schemeClr val="tx1"/>
                </a:solidFill>
                <a:latin typeface="Arial" pitchFamily="34" charset="0"/>
              </a:rPr>
              <a:t>Improve hardware components: faster network, processors and/or memory.</a:t>
            </a:r>
          </a:p>
          <a:p>
            <a:pPr marL="342900" indent="-342900">
              <a:buFont typeface="Arial" pitchFamily="34" charset="0"/>
              <a:buChar char="•"/>
              <a:defRPr/>
            </a:pPr>
            <a:r>
              <a:rPr lang="en-US" sz="2000" dirty="0">
                <a:solidFill>
                  <a:schemeClr val="tx1"/>
                </a:solidFill>
                <a:latin typeface="Arial" pitchFamily="34" charset="0"/>
              </a:rPr>
              <a:t>Improve network (architecture, bandwidth &amp; throughput): </a:t>
            </a:r>
          </a:p>
          <a:p>
            <a:pPr marL="342900" indent="-342900">
              <a:buFont typeface="Arial" pitchFamily="34" charset="0"/>
              <a:buChar char="•"/>
              <a:defRPr/>
            </a:pPr>
            <a:endParaRPr lang="en-US" sz="2000" dirty="0">
              <a:latin typeface="Arial" pitchFamily="34" charset="0"/>
            </a:endParaRPr>
          </a:p>
          <a:p>
            <a:pPr marL="342900" indent="-342900">
              <a:buFont typeface="Arial" pitchFamily="34" charset="0"/>
              <a:buChar char="•"/>
              <a:defRPr/>
            </a:pPr>
            <a:endParaRPr lang="en-US" sz="2000" dirty="0">
              <a:solidFill>
                <a:schemeClr val="tx1"/>
              </a:solidFill>
              <a:latin typeface="Arial" pitchFamily="34" charset="0"/>
            </a:endParaRPr>
          </a:p>
          <a:p>
            <a:pPr marL="285750" indent="-285750" algn="just">
              <a:buFont typeface="Arial" pitchFamily="34" charset="0"/>
              <a:buChar char="•"/>
              <a:defRPr/>
            </a:pPr>
            <a:endParaRPr sz="2000" dirty="0">
              <a:solidFill>
                <a:schemeClr val="tx1"/>
              </a:solidFill>
              <a:latin typeface="Verdana"/>
              <a:cs typeface="Verdana"/>
            </a:endParaRPr>
          </a:p>
        </p:txBody>
      </p:sp>
      <p:sp>
        <p:nvSpPr>
          <p:cNvPr id="3" name="object 3"/>
          <p:cNvSpPr txBox="1">
            <a:spLocks noGrp="1"/>
          </p:cNvSpPr>
          <p:nvPr>
            <p:ph type="title"/>
          </p:nvPr>
        </p:nvSpPr>
        <p:spPr>
          <a:xfrm>
            <a:off x="852488" y="563563"/>
            <a:ext cx="7935912" cy="503237"/>
          </a:xfrm>
        </p:spPr>
        <p:txBody>
          <a:bodyPr lIns="0" tIns="11132" rIns="0" bIns="0" rtlCol="0">
            <a:spAutoFit/>
          </a:bodyPr>
          <a:lstStyle/>
          <a:p>
            <a:pPr marL="11132">
              <a:spcBef>
                <a:spcPts val="88"/>
              </a:spcBef>
              <a:defRPr/>
            </a:pPr>
            <a:r>
              <a:rPr lang="en-US" dirty="0">
                <a:solidFill>
                  <a:srgbClr val="C00000"/>
                </a:solidFill>
                <a:effectLst>
                  <a:outerShdw blurRad="38100" dist="38100" dir="2700000" algn="tl">
                    <a:srgbClr val="000000"/>
                  </a:outerShdw>
                </a:effectLst>
              </a:rPr>
              <a:t>Parallel Computing </a:t>
            </a:r>
            <a:endParaRPr dirty="0">
              <a:solidFill>
                <a:srgbClr val="C00000"/>
              </a:solidFill>
              <a:effectLst>
                <a:outerShdw blurRad="38100" dist="38100" dir="2700000" algn="tl">
                  <a:srgbClr val="000000"/>
                </a:outerShdw>
              </a:effectLst>
            </a:endParaRPr>
          </a:p>
        </p:txBody>
      </p:sp>
      <p:sp>
        <p:nvSpPr>
          <p:cNvPr id="4" name="Slide Number Placeholder 3"/>
          <p:cNvSpPr>
            <a:spLocks noGrp="1"/>
          </p:cNvSpPr>
          <p:nvPr>
            <p:ph type="sldNum" sz="quarter" idx="12"/>
          </p:nvPr>
        </p:nvSpPr>
        <p:spPr/>
        <p:txBody>
          <a:bodyPr/>
          <a:lstStyle/>
          <a:p>
            <a:pPr>
              <a:defRPr/>
            </a:pPr>
            <a:fld id="{EDB2C4BA-EE7F-489C-AD75-90D3AA2F2795}" type="slidenum">
              <a:rPr lang="en-US" altLang="en-US" smtClean="0"/>
              <a:pPr>
                <a:defRPr/>
              </a:pPr>
              <a:t>84</a:t>
            </a:fld>
            <a:endParaRPr lang="en-US" altLang="en-US" dirty="0"/>
          </a:p>
        </p:txBody>
      </p:sp>
    </p:spTree>
    <p:extLst>
      <p:ext uri="{BB962C8B-B14F-4D97-AF65-F5344CB8AC3E}">
        <p14:creationId xmlns:p14="http://schemas.microsoft.com/office/powerpoint/2010/main" val="412012214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a:t>Map Reduce and Hadoop</a:t>
            </a:r>
          </a:p>
        </p:txBody>
      </p:sp>
      <p:sp>
        <p:nvSpPr>
          <p:cNvPr id="2" name="Slide Number Placeholder 1"/>
          <p:cNvSpPr>
            <a:spLocks noGrp="1"/>
          </p:cNvSpPr>
          <p:nvPr>
            <p:ph type="sldNum" sz="quarter" idx="12"/>
          </p:nvPr>
        </p:nvSpPr>
        <p:spPr/>
        <p:txBody>
          <a:bodyPr/>
          <a:lstStyle/>
          <a:p>
            <a:pPr>
              <a:defRPr/>
            </a:pPr>
            <a:fld id="{61604079-F691-48D6-A6B8-78DDC84EC7CE}" type="slidenum">
              <a:rPr lang="en-US" altLang="en-US" smtClean="0"/>
              <a:pPr>
                <a:defRPr/>
              </a:pPr>
              <a:t>85</a:t>
            </a:fld>
            <a:endParaRPr lang="en-US" altLang="en-US" dirty="0"/>
          </a:p>
        </p:txBody>
      </p:sp>
    </p:spTree>
    <p:extLst>
      <p:ext uri="{BB962C8B-B14F-4D97-AF65-F5344CB8AC3E}">
        <p14:creationId xmlns:p14="http://schemas.microsoft.com/office/powerpoint/2010/main" val="297956767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0063" y="571500"/>
            <a:ext cx="8183562" cy="1050925"/>
          </a:xfrm>
        </p:spPr>
        <p:txBody>
          <a:bodyPr anchor="b">
            <a:normAutofit/>
          </a:bodyPr>
          <a:lstStyle/>
          <a:p>
            <a:r>
              <a:rPr lang="en-IN">
                <a:effectLst>
                  <a:outerShdw blurRad="38100" dist="38100" dir="2700000" algn="tl">
                    <a:srgbClr val="C0C0C0"/>
                  </a:outerShdw>
                </a:effectLst>
              </a:rPr>
              <a:t>The MapReduce Paradigm</a:t>
            </a:r>
          </a:p>
        </p:txBody>
      </p:sp>
      <p:sp>
        <p:nvSpPr>
          <p:cNvPr id="23555" name="Content Placeholder 2"/>
          <p:cNvSpPr>
            <a:spLocks noGrp="1"/>
          </p:cNvSpPr>
          <p:nvPr>
            <p:ph idx="4294967295"/>
          </p:nvPr>
        </p:nvSpPr>
        <p:spPr>
          <a:xfrm>
            <a:off x="500063" y="1714500"/>
            <a:ext cx="8183562" cy="4113213"/>
          </a:xfrm>
        </p:spPr>
        <p:txBody>
          <a:bodyPr lIns="182880" tIns="91440"/>
          <a:lstStyle/>
          <a:p>
            <a:pPr marL="265113" indent="-265113"/>
            <a:r>
              <a:rPr lang="en-IN"/>
              <a:t>Platform for reliable, scalable parallel computing</a:t>
            </a:r>
          </a:p>
          <a:p>
            <a:pPr marL="265113" indent="-265113"/>
            <a:r>
              <a:rPr lang="en-US"/>
              <a:t>Abstracts </a:t>
            </a:r>
            <a:r>
              <a:rPr lang="en-IN"/>
              <a:t>issues of distributed and parallel environment from programmer.</a:t>
            </a:r>
            <a:endParaRPr lang="en-US"/>
          </a:p>
          <a:p>
            <a:pPr marL="265113" indent="-265113"/>
            <a:r>
              <a:rPr lang="en-US"/>
              <a:t>Runs over distributed file systems</a:t>
            </a:r>
          </a:p>
          <a:p>
            <a:pPr marL="742950" lvl="1" indent="-285750"/>
            <a:r>
              <a:rPr lang="en-US"/>
              <a:t>Google File System</a:t>
            </a:r>
          </a:p>
          <a:p>
            <a:pPr marL="742950" lvl="1" indent="-285750"/>
            <a:r>
              <a:rPr lang="en-US"/>
              <a:t>Hadoop File System (HDFS)</a:t>
            </a:r>
            <a:endParaRPr lang="en-IN"/>
          </a:p>
          <a:p>
            <a:pPr marL="265113" indent="-265113">
              <a:buFont typeface="Wingdings" pitchFamily="2" charset="2"/>
              <a:buNone/>
            </a:pPr>
            <a:endParaRPr lang="en-IN"/>
          </a:p>
          <a:p>
            <a:pPr marL="265113" indent="-265113"/>
            <a:endParaRPr lang="en-US"/>
          </a:p>
        </p:txBody>
      </p:sp>
      <p:sp>
        <p:nvSpPr>
          <p:cNvPr id="3" name="Slide Number Placeholder 2"/>
          <p:cNvSpPr>
            <a:spLocks noGrp="1"/>
          </p:cNvSpPr>
          <p:nvPr>
            <p:ph type="sldNum" sz="quarter" idx="12"/>
          </p:nvPr>
        </p:nvSpPr>
        <p:spPr/>
        <p:txBody>
          <a:bodyPr/>
          <a:lstStyle/>
          <a:p>
            <a:pPr>
              <a:defRPr/>
            </a:pPr>
            <a:fld id="{BE3CDE80-9D12-44A2-94DF-1F256FD23108}" type="slidenum">
              <a:rPr lang="en-US" altLang="en-US" smtClean="0"/>
              <a:pPr>
                <a:defRPr/>
              </a:pPr>
              <a:t>86</a:t>
            </a:fld>
            <a:endParaRPr lang="en-US" altLang="en-US" dirty="0"/>
          </a:p>
        </p:txBody>
      </p:sp>
    </p:spTree>
    <p:extLst>
      <p:ext uri="{BB962C8B-B14F-4D97-AF65-F5344CB8AC3E}">
        <p14:creationId xmlns:p14="http://schemas.microsoft.com/office/powerpoint/2010/main" val="124122227"/>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0063" y="571500"/>
            <a:ext cx="8183562" cy="1050925"/>
          </a:xfrm>
        </p:spPr>
        <p:txBody>
          <a:bodyPr anchor="b">
            <a:normAutofit/>
          </a:bodyPr>
          <a:lstStyle/>
          <a:p>
            <a:r>
              <a:rPr lang="en-IN" sz="3800">
                <a:effectLst>
                  <a:outerShdw blurRad="38100" dist="38100" dir="2700000" algn="tl">
                    <a:srgbClr val="C0C0C0"/>
                  </a:outerShdw>
                </a:effectLst>
              </a:rPr>
              <a:t>Distributed File Systems</a:t>
            </a:r>
          </a:p>
        </p:txBody>
      </p:sp>
      <p:sp>
        <p:nvSpPr>
          <p:cNvPr id="3" name="Content Placeholder 2"/>
          <p:cNvSpPr>
            <a:spLocks noGrp="1"/>
          </p:cNvSpPr>
          <p:nvPr>
            <p:ph idx="4294967295"/>
          </p:nvPr>
        </p:nvSpPr>
        <p:spPr>
          <a:xfrm>
            <a:off x="500063" y="1714500"/>
            <a:ext cx="8183562" cy="4113213"/>
          </a:xfrm>
        </p:spPr>
        <p:txBody>
          <a:bodyPr lIns="182880" tIns="91440">
            <a:normAutofit lnSpcReduction="10000"/>
          </a:bodyPr>
          <a:lstStyle/>
          <a:p>
            <a:pPr marL="265113" indent="-265113">
              <a:lnSpc>
                <a:spcPct val="90000"/>
              </a:lnSpc>
            </a:pPr>
            <a:r>
              <a:rPr lang="en-IN" sz="2800"/>
              <a:t>Highly scalable distributed file system for large data-intensive applications.</a:t>
            </a:r>
          </a:p>
          <a:p>
            <a:pPr marL="742950" lvl="1" indent="-285750">
              <a:lnSpc>
                <a:spcPct val="90000"/>
              </a:lnSpc>
            </a:pPr>
            <a:r>
              <a:rPr lang="en-IN" sz="2300"/>
              <a:t>E.g. </a:t>
            </a:r>
            <a:r>
              <a:rPr lang="en-US" sz="2500"/>
              <a:t>10K nodes, 100 million files, 10 PB</a:t>
            </a:r>
            <a:endParaRPr lang="en-IN" sz="2300"/>
          </a:p>
          <a:p>
            <a:pPr marL="265113" indent="-265113">
              <a:lnSpc>
                <a:spcPct val="90000"/>
              </a:lnSpc>
            </a:pPr>
            <a:r>
              <a:rPr lang="en-IN" sz="2800"/>
              <a:t>Provides </a:t>
            </a:r>
            <a:r>
              <a:rPr lang="en-GB" sz="2800"/>
              <a:t>redundant storage of massive amounts of data on cheap and unreliable computers</a:t>
            </a:r>
          </a:p>
          <a:p>
            <a:pPr marL="742950" lvl="1" indent="-285750">
              <a:lnSpc>
                <a:spcPct val="90000"/>
              </a:lnSpc>
            </a:pPr>
            <a:r>
              <a:rPr lang="en-US" sz="2500"/>
              <a:t>Files are replicated to handle hardware failure</a:t>
            </a:r>
          </a:p>
          <a:p>
            <a:pPr marL="742950" lvl="1" indent="-285750">
              <a:lnSpc>
                <a:spcPct val="90000"/>
              </a:lnSpc>
            </a:pPr>
            <a:r>
              <a:rPr lang="en-US" sz="2500"/>
              <a:t>Detect failures and recovers from them</a:t>
            </a:r>
            <a:endParaRPr lang="en-GB" sz="2300"/>
          </a:p>
          <a:p>
            <a:pPr marL="265113" indent="-265113">
              <a:lnSpc>
                <a:spcPct val="90000"/>
              </a:lnSpc>
              <a:spcAft>
                <a:spcPts val="150"/>
              </a:spcAft>
            </a:pPr>
            <a:r>
              <a:rPr lang="en-GB" sz="2800"/>
              <a:t>Provides a platform over which other systems like MapReduce, BigTable operate.</a:t>
            </a:r>
            <a:endParaRPr lang="en-US" sz="2800"/>
          </a:p>
        </p:txBody>
      </p:sp>
      <p:sp>
        <p:nvSpPr>
          <p:cNvPr id="4" name="Slide Number Placeholder 3"/>
          <p:cNvSpPr>
            <a:spLocks noGrp="1"/>
          </p:cNvSpPr>
          <p:nvPr>
            <p:ph type="sldNum" sz="quarter" idx="12"/>
          </p:nvPr>
        </p:nvSpPr>
        <p:spPr/>
        <p:txBody>
          <a:bodyPr/>
          <a:lstStyle/>
          <a:p>
            <a:pPr>
              <a:defRPr/>
            </a:pPr>
            <a:fld id="{BE3CDE80-9D12-44A2-94DF-1F256FD23108}" type="slidenum">
              <a:rPr lang="en-US" altLang="en-US" smtClean="0"/>
              <a:pPr>
                <a:defRPr/>
              </a:pPr>
              <a:t>87</a:t>
            </a:fld>
            <a:endParaRPr lang="en-US" altLang="en-US" dirty="0"/>
          </a:p>
        </p:txBody>
      </p:sp>
    </p:spTree>
    <p:extLst>
      <p:ext uri="{BB962C8B-B14F-4D97-AF65-F5344CB8AC3E}">
        <p14:creationId xmlns:p14="http://schemas.microsoft.com/office/powerpoint/2010/main" val="3203061942"/>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p:txBody>
          <a:bodyPr anchor="ctr"/>
          <a:lstStyle/>
          <a:p>
            <a:r>
              <a:rPr lang="en-US"/>
              <a:t>Distributed File System</a:t>
            </a:r>
          </a:p>
        </p:txBody>
      </p:sp>
      <p:sp>
        <p:nvSpPr>
          <p:cNvPr id="51203" name="Rectangle 3"/>
          <p:cNvSpPr>
            <a:spLocks noGrp="1" noChangeArrowheads="1"/>
          </p:cNvSpPr>
          <p:nvPr>
            <p:ph type="body" idx="4294967295"/>
          </p:nvPr>
        </p:nvSpPr>
        <p:spPr/>
        <p:txBody>
          <a:bodyPr/>
          <a:lstStyle/>
          <a:p>
            <a:pPr>
              <a:lnSpc>
                <a:spcPct val="90000"/>
              </a:lnSpc>
            </a:pPr>
            <a:r>
              <a:rPr lang="en-US" sz="2100" b="1"/>
              <a:t>Single Namespace for entire cluster</a:t>
            </a:r>
          </a:p>
          <a:p>
            <a:pPr>
              <a:lnSpc>
                <a:spcPct val="90000"/>
              </a:lnSpc>
            </a:pPr>
            <a:r>
              <a:rPr lang="en-US" sz="2100" b="1"/>
              <a:t>Data Coherency</a:t>
            </a:r>
          </a:p>
          <a:p>
            <a:pPr>
              <a:lnSpc>
                <a:spcPct val="90000"/>
              </a:lnSpc>
              <a:buFont typeface="Wingdings" pitchFamily="2" charset="2"/>
              <a:buNone/>
            </a:pPr>
            <a:r>
              <a:rPr lang="en-US" sz="2100"/>
              <a:t>	– Write-once-read-many access model</a:t>
            </a:r>
          </a:p>
          <a:p>
            <a:pPr>
              <a:lnSpc>
                <a:spcPct val="90000"/>
              </a:lnSpc>
              <a:buFont typeface="Wingdings" pitchFamily="2" charset="2"/>
              <a:buNone/>
            </a:pPr>
            <a:r>
              <a:rPr lang="en-US" sz="2100"/>
              <a:t>	– Client can only append to existing files </a:t>
            </a:r>
          </a:p>
          <a:p>
            <a:pPr>
              <a:lnSpc>
                <a:spcPct val="90000"/>
              </a:lnSpc>
            </a:pPr>
            <a:r>
              <a:rPr lang="en-US" sz="2100" b="1"/>
              <a:t>Files are broken up into blocks</a:t>
            </a:r>
          </a:p>
          <a:p>
            <a:pPr>
              <a:lnSpc>
                <a:spcPct val="90000"/>
              </a:lnSpc>
              <a:buFont typeface="Wingdings" pitchFamily="2" charset="2"/>
              <a:buNone/>
            </a:pPr>
            <a:r>
              <a:rPr lang="en-US" sz="2100"/>
              <a:t>	– Typically 128 MB block size</a:t>
            </a:r>
          </a:p>
          <a:p>
            <a:pPr>
              <a:lnSpc>
                <a:spcPct val="90000"/>
              </a:lnSpc>
              <a:buFont typeface="Wingdings" pitchFamily="2" charset="2"/>
              <a:buNone/>
            </a:pPr>
            <a:r>
              <a:rPr lang="en-US" sz="2100"/>
              <a:t>	– Each block replicated on multiple DataNodes</a:t>
            </a:r>
          </a:p>
          <a:p>
            <a:pPr>
              <a:lnSpc>
                <a:spcPct val="90000"/>
              </a:lnSpc>
            </a:pPr>
            <a:r>
              <a:rPr lang="en-US" sz="2100" b="1"/>
              <a:t>Intelligent Client</a:t>
            </a:r>
          </a:p>
          <a:p>
            <a:pPr>
              <a:lnSpc>
                <a:spcPct val="90000"/>
              </a:lnSpc>
              <a:buFont typeface="Wingdings" pitchFamily="2" charset="2"/>
              <a:buNone/>
            </a:pPr>
            <a:r>
              <a:rPr lang="en-US" sz="2100"/>
              <a:t>	– Client can find location of blocks</a:t>
            </a:r>
          </a:p>
          <a:p>
            <a:pPr>
              <a:lnSpc>
                <a:spcPct val="90000"/>
              </a:lnSpc>
              <a:buFont typeface="Wingdings" pitchFamily="2" charset="2"/>
              <a:buNone/>
            </a:pPr>
            <a:r>
              <a:rPr lang="en-US" sz="2100"/>
              <a:t>	– Client accesses data directly from DataNode</a:t>
            </a:r>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88</a:t>
            </a:fld>
            <a:endParaRPr lang="en-US" altLang="en-US" dirty="0"/>
          </a:p>
        </p:txBody>
      </p:sp>
    </p:spTree>
    <p:extLst>
      <p:ext uri="{BB962C8B-B14F-4D97-AF65-F5344CB8AC3E}">
        <p14:creationId xmlns:p14="http://schemas.microsoft.com/office/powerpoint/2010/main" val="189607506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AutoShape 2"/>
          <p:cNvSpPr>
            <a:spLocks noChangeArrowheads="1"/>
          </p:cNvSpPr>
          <p:nvPr/>
        </p:nvSpPr>
        <p:spPr bwMode="auto">
          <a:xfrm>
            <a:off x="4227513" y="2682875"/>
            <a:ext cx="1335087" cy="441325"/>
          </a:xfrm>
          <a:prstGeom prst="roundRect">
            <a:avLst>
              <a:gd name="adj" fmla="val 16667"/>
            </a:avLst>
          </a:prstGeom>
          <a:solidFill>
            <a:srgbClr val="BBE0E3"/>
          </a:solidFill>
          <a:ln w="9360">
            <a:solidFill>
              <a:srgbClr val="000000"/>
            </a:solidFill>
            <a:miter lim="800000"/>
            <a:headEnd/>
            <a:tailEnd/>
          </a:ln>
        </p:spPr>
        <p:txBody>
          <a:bodyPr wrap="none" lIns="81639" tIns="42452" rIns="81639" bIns="42452" anchor="ctr" anchorCtr="1"/>
          <a:lstStyle/>
          <a:p>
            <a:pPr defTabSz="828675" hangingPunct="0">
              <a:lnSpc>
                <a:spcPct val="93000"/>
              </a:lnSpc>
              <a:buClr>
                <a:srgbClr val="000000"/>
              </a:buClr>
              <a:buSzPct val="45000"/>
              <a:buFont typeface="Wingdings" pitchFamily="2" charset="2"/>
              <a:buNone/>
            </a:pPr>
            <a:r>
              <a:rPr lang="en-GB" sz="2000">
                <a:solidFill>
                  <a:srgbClr val="000000"/>
                </a:solidFill>
                <a:ea typeface="MS PGothic" pitchFamily="34" charset="-128"/>
              </a:rPr>
              <a:t>Secondary</a:t>
            </a:r>
          </a:p>
          <a:p>
            <a:pPr defTabSz="828675" hangingPunct="0">
              <a:lnSpc>
                <a:spcPct val="93000"/>
              </a:lnSpc>
              <a:buClr>
                <a:srgbClr val="000000"/>
              </a:buClr>
              <a:buSzPct val="45000"/>
              <a:buFont typeface="Wingdings" pitchFamily="2" charset="2"/>
              <a:buNone/>
            </a:pPr>
            <a:r>
              <a:rPr lang="en-GB" sz="500">
                <a:solidFill>
                  <a:srgbClr val="000000"/>
                </a:solidFill>
                <a:ea typeface="MS PGothic" pitchFamily="34" charset="-128"/>
              </a:rPr>
              <a:t>NameNode</a:t>
            </a:r>
          </a:p>
        </p:txBody>
      </p:sp>
      <p:sp>
        <p:nvSpPr>
          <p:cNvPr id="49155" name="Oval 3"/>
          <p:cNvSpPr>
            <a:spLocks noChangeArrowheads="1"/>
          </p:cNvSpPr>
          <p:nvPr/>
        </p:nvSpPr>
        <p:spPr bwMode="auto">
          <a:xfrm>
            <a:off x="449263" y="3048000"/>
            <a:ext cx="914400" cy="609600"/>
          </a:xfrm>
          <a:prstGeom prst="ellipse">
            <a:avLst/>
          </a:prstGeom>
          <a:solidFill>
            <a:srgbClr val="FF6600"/>
          </a:solidFill>
          <a:ln w="9360">
            <a:solidFill>
              <a:srgbClr val="000000"/>
            </a:solidFill>
            <a:miter lim="800000"/>
            <a:headEnd/>
            <a:tailEnd/>
          </a:ln>
        </p:spPr>
        <p:txBody>
          <a:bodyPr wrap="none" lIns="81639" tIns="42452" rIns="81639" bIns="42452"/>
          <a:lstStyle/>
          <a:p>
            <a:pPr algn="ctr" defTabSz="652463" hangingPunct="0">
              <a:lnSpc>
                <a:spcPct val="93000"/>
              </a:lnSpc>
              <a:buClr>
                <a:srgbClr val="000000"/>
              </a:buClr>
              <a:buSzPct val="45000"/>
              <a:buFont typeface="Wingdings" pitchFamily="2" charset="2"/>
              <a:buNone/>
              <a:tabLst>
                <a:tab pos="657225" algn="l"/>
              </a:tabLst>
            </a:pPr>
            <a:r>
              <a:rPr lang="en-GB" sz="2000">
                <a:solidFill>
                  <a:srgbClr val="000000"/>
                </a:solidFill>
                <a:ea typeface="MS PGothic" pitchFamily="34" charset="-128"/>
              </a:rPr>
              <a:t>Client</a:t>
            </a:r>
          </a:p>
          <a:p>
            <a:pPr algn="ctr" defTabSz="652463" hangingPunct="0">
              <a:lnSpc>
                <a:spcPct val="93000"/>
              </a:lnSpc>
              <a:buClr>
                <a:srgbClr val="000000"/>
              </a:buClr>
              <a:buSzPct val="45000"/>
              <a:buFont typeface="Wingdings" pitchFamily="2" charset="2"/>
              <a:buNone/>
              <a:tabLst>
                <a:tab pos="657225" algn="l"/>
              </a:tabLst>
            </a:pPr>
            <a:endParaRPr lang="en-GB" sz="4800">
              <a:solidFill>
                <a:srgbClr val="000000"/>
              </a:solidFill>
              <a:ea typeface="MS PGothic" pitchFamily="34" charset="-128"/>
            </a:endParaRPr>
          </a:p>
        </p:txBody>
      </p:sp>
      <p:sp>
        <p:nvSpPr>
          <p:cNvPr id="49156" name="Rectangle 4"/>
          <p:cNvSpPr>
            <a:spLocks noChangeArrowheads="1"/>
          </p:cNvSpPr>
          <p:nvPr/>
        </p:nvSpPr>
        <p:spPr bwMode="auto">
          <a:xfrm>
            <a:off x="4343400" y="44196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57" name="Rectangle 5"/>
          <p:cNvSpPr>
            <a:spLocks noChangeArrowheads="1"/>
          </p:cNvSpPr>
          <p:nvPr/>
        </p:nvSpPr>
        <p:spPr bwMode="auto">
          <a:xfrm>
            <a:off x="5257800" y="44196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58" name="Rectangle 6"/>
          <p:cNvSpPr>
            <a:spLocks noChangeArrowheads="1"/>
          </p:cNvSpPr>
          <p:nvPr/>
        </p:nvSpPr>
        <p:spPr bwMode="auto">
          <a:xfrm>
            <a:off x="4799013" y="44196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59" name="Rectangle 7"/>
          <p:cNvSpPr>
            <a:spLocks noChangeArrowheads="1"/>
          </p:cNvSpPr>
          <p:nvPr/>
        </p:nvSpPr>
        <p:spPr bwMode="auto">
          <a:xfrm>
            <a:off x="7086600" y="44196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60" name="Rectangle 8"/>
          <p:cNvSpPr>
            <a:spLocks noChangeArrowheads="1"/>
          </p:cNvSpPr>
          <p:nvPr/>
        </p:nvSpPr>
        <p:spPr bwMode="auto">
          <a:xfrm>
            <a:off x="6627813" y="44196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61" name="Rectangle 9"/>
          <p:cNvSpPr>
            <a:spLocks noChangeArrowheads="1"/>
          </p:cNvSpPr>
          <p:nvPr/>
        </p:nvSpPr>
        <p:spPr bwMode="auto">
          <a:xfrm>
            <a:off x="6172200" y="44196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62" name="Rectangle 10"/>
          <p:cNvSpPr>
            <a:spLocks noChangeArrowheads="1"/>
          </p:cNvSpPr>
          <p:nvPr/>
        </p:nvSpPr>
        <p:spPr bwMode="auto">
          <a:xfrm>
            <a:off x="5713413" y="44196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63" name="Rectangle 11"/>
          <p:cNvSpPr>
            <a:spLocks noChangeArrowheads="1"/>
          </p:cNvSpPr>
          <p:nvPr/>
        </p:nvSpPr>
        <p:spPr bwMode="auto">
          <a:xfrm>
            <a:off x="3429000" y="44196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64" name="Rectangle 12"/>
          <p:cNvSpPr>
            <a:spLocks noChangeArrowheads="1"/>
          </p:cNvSpPr>
          <p:nvPr/>
        </p:nvSpPr>
        <p:spPr bwMode="auto">
          <a:xfrm>
            <a:off x="3884613" y="44196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65" name="AutoShape 13"/>
          <p:cNvSpPr>
            <a:spLocks/>
          </p:cNvSpPr>
          <p:nvPr/>
        </p:nvSpPr>
        <p:spPr bwMode="auto">
          <a:xfrm rot="16200000" flipV="1">
            <a:off x="5108575" y="3200400"/>
            <a:ext cx="152400" cy="4267200"/>
          </a:xfrm>
          <a:prstGeom prst="leftBrace">
            <a:avLst>
              <a:gd name="adj1" fmla="val 233333"/>
              <a:gd name="adj2" fmla="val 50000"/>
            </a:avLst>
          </a:prstGeom>
          <a:noFill/>
          <a:ln w="9360">
            <a:solidFill>
              <a:srgbClr val="000000"/>
            </a:solidFill>
            <a:miter lim="800000"/>
            <a:headEnd/>
            <a:tailEnd/>
          </a:ln>
        </p:spPr>
        <p:txBody>
          <a:bodyPr rot="10800000" vert="eaVert" wrap="none" anchor="ctr"/>
          <a:lstStyle/>
          <a:p>
            <a:pPr eaLnBrk="0" hangingPunct="0"/>
            <a:endParaRPr lang="en-US" sz="2400">
              <a:ea typeface="MS PGothic" pitchFamily="34" charset="-128"/>
            </a:endParaRPr>
          </a:p>
        </p:txBody>
      </p:sp>
      <p:sp>
        <p:nvSpPr>
          <p:cNvPr id="49166" name="Rectangle 14"/>
          <p:cNvSpPr>
            <a:spLocks noChangeArrowheads="1"/>
          </p:cNvSpPr>
          <p:nvPr/>
        </p:nvSpPr>
        <p:spPr bwMode="auto">
          <a:xfrm>
            <a:off x="2970213" y="44196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67" name="Text Box 15"/>
          <p:cNvSpPr txBox="1">
            <a:spLocks noChangeArrowheads="1"/>
          </p:cNvSpPr>
          <p:nvPr/>
        </p:nvSpPr>
        <p:spPr bwMode="auto">
          <a:xfrm>
            <a:off x="457200" y="0"/>
            <a:ext cx="8229600" cy="1143000"/>
          </a:xfrm>
          <a:prstGeom prst="rect">
            <a:avLst/>
          </a:prstGeom>
          <a:noFill/>
          <a:ln w="9525">
            <a:noFill/>
            <a:round/>
            <a:headEnd/>
            <a:tailEnd/>
          </a:ln>
        </p:spPr>
        <p:txBody>
          <a:bodyPr lIns="81639" tIns="42452" rIns="81639" bIns="42452" anchor="ctr"/>
          <a:lstStyle/>
          <a:p>
            <a:pPr algn="ctr" defTabSz="652463" hangingPunct="0">
              <a:lnSpc>
                <a:spcPct val="93000"/>
              </a:lnSpc>
              <a:buClr>
                <a:srgbClr val="000000"/>
              </a:buClr>
              <a:buSzPct val="45000"/>
              <a:buFont typeface="Wingdings" pitchFamily="2" charset="2"/>
              <a:buNone/>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pPr>
            <a:r>
              <a:rPr lang="en-GB" sz="3600">
                <a:solidFill>
                  <a:srgbClr val="000000"/>
                </a:solidFill>
                <a:ea typeface="MS PGothic" pitchFamily="34" charset="-128"/>
              </a:rPr>
              <a:t>HDFS Architecture</a:t>
            </a:r>
          </a:p>
        </p:txBody>
      </p:sp>
      <p:sp>
        <p:nvSpPr>
          <p:cNvPr id="49169" name="AutoShape 17"/>
          <p:cNvSpPr>
            <a:spLocks noChangeArrowheads="1"/>
          </p:cNvSpPr>
          <p:nvPr/>
        </p:nvSpPr>
        <p:spPr bwMode="auto">
          <a:xfrm>
            <a:off x="4221163" y="1606550"/>
            <a:ext cx="1341437" cy="450850"/>
          </a:xfrm>
          <a:prstGeom prst="roundRect">
            <a:avLst>
              <a:gd name="adj" fmla="val 16667"/>
            </a:avLst>
          </a:prstGeom>
          <a:solidFill>
            <a:srgbClr val="BBE0E3"/>
          </a:solidFill>
          <a:ln w="9360">
            <a:solidFill>
              <a:srgbClr val="000000"/>
            </a:solidFill>
            <a:miter lim="800000"/>
            <a:headEnd/>
            <a:tailEnd/>
          </a:ln>
        </p:spPr>
        <p:txBody>
          <a:bodyPr wrap="none" lIns="81639" tIns="42452" rIns="81639" bIns="42452" anchor="ctr" anchorCtr="1"/>
          <a:lstStyle/>
          <a:p>
            <a:pPr defTabSz="828675" hangingPunct="0">
              <a:lnSpc>
                <a:spcPct val="93000"/>
              </a:lnSpc>
              <a:buClr>
                <a:srgbClr val="000000"/>
              </a:buClr>
              <a:buSzPct val="45000"/>
              <a:buFont typeface="Wingdings" pitchFamily="2" charset="2"/>
              <a:buNone/>
            </a:pPr>
            <a:r>
              <a:rPr lang="en-GB" sz="2000">
                <a:solidFill>
                  <a:srgbClr val="000000"/>
                </a:solidFill>
                <a:ea typeface="MS PGothic" pitchFamily="34" charset="-128"/>
              </a:rPr>
              <a:t>NameNode</a:t>
            </a:r>
          </a:p>
        </p:txBody>
      </p:sp>
      <p:sp>
        <p:nvSpPr>
          <p:cNvPr id="49171" name="Text Box 19"/>
          <p:cNvSpPr txBox="1">
            <a:spLocks noChangeArrowheads="1"/>
          </p:cNvSpPr>
          <p:nvPr/>
        </p:nvSpPr>
        <p:spPr bwMode="auto">
          <a:xfrm>
            <a:off x="8229600" y="2763838"/>
            <a:ext cx="180975" cy="433387"/>
          </a:xfrm>
          <a:prstGeom prst="rect">
            <a:avLst/>
          </a:prstGeom>
          <a:noFill/>
          <a:ln w="9525">
            <a:noFill/>
            <a:round/>
            <a:headEnd/>
            <a:tailEnd/>
          </a:ln>
        </p:spPr>
        <p:txBody>
          <a:bodyPr wrap="none" anchor="ctr"/>
          <a:lstStyle/>
          <a:p>
            <a:pPr eaLnBrk="0" hangingPunct="0"/>
            <a:endParaRPr lang="en-US" sz="2400">
              <a:ea typeface="MS PGothic" pitchFamily="34" charset="-128"/>
            </a:endParaRPr>
          </a:p>
        </p:txBody>
      </p:sp>
      <p:sp>
        <p:nvSpPr>
          <p:cNvPr id="49172" name="Rectangle 20"/>
          <p:cNvSpPr>
            <a:spLocks noChangeArrowheads="1"/>
          </p:cNvSpPr>
          <p:nvPr/>
        </p:nvSpPr>
        <p:spPr bwMode="auto">
          <a:xfrm>
            <a:off x="4343400" y="44196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73" name="Rectangle 21"/>
          <p:cNvSpPr>
            <a:spLocks noChangeArrowheads="1"/>
          </p:cNvSpPr>
          <p:nvPr/>
        </p:nvSpPr>
        <p:spPr bwMode="auto">
          <a:xfrm>
            <a:off x="5257800" y="44196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74" name="Rectangle 22"/>
          <p:cNvSpPr>
            <a:spLocks noChangeArrowheads="1"/>
          </p:cNvSpPr>
          <p:nvPr/>
        </p:nvSpPr>
        <p:spPr bwMode="auto">
          <a:xfrm>
            <a:off x="4800600" y="44196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75" name="Rectangle 23"/>
          <p:cNvSpPr>
            <a:spLocks noChangeArrowheads="1"/>
          </p:cNvSpPr>
          <p:nvPr/>
        </p:nvSpPr>
        <p:spPr bwMode="auto">
          <a:xfrm>
            <a:off x="7086600" y="44196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76" name="Rectangle 24"/>
          <p:cNvSpPr>
            <a:spLocks noChangeArrowheads="1"/>
          </p:cNvSpPr>
          <p:nvPr/>
        </p:nvSpPr>
        <p:spPr bwMode="auto">
          <a:xfrm>
            <a:off x="6627813" y="44196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77" name="Rectangle 25"/>
          <p:cNvSpPr>
            <a:spLocks noChangeArrowheads="1"/>
          </p:cNvSpPr>
          <p:nvPr/>
        </p:nvSpPr>
        <p:spPr bwMode="auto">
          <a:xfrm>
            <a:off x="6172200" y="44196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78" name="Rectangle 26"/>
          <p:cNvSpPr>
            <a:spLocks noChangeArrowheads="1"/>
          </p:cNvSpPr>
          <p:nvPr/>
        </p:nvSpPr>
        <p:spPr bwMode="auto">
          <a:xfrm>
            <a:off x="5715000" y="44196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79" name="Rectangle 27"/>
          <p:cNvSpPr>
            <a:spLocks noChangeArrowheads="1"/>
          </p:cNvSpPr>
          <p:nvPr/>
        </p:nvSpPr>
        <p:spPr bwMode="auto">
          <a:xfrm>
            <a:off x="3429000" y="44196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80" name="Rectangle 28"/>
          <p:cNvSpPr>
            <a:spLocks noChangeArrowheads="1"/>
          </p:cNvSpPr>
          <p:nvPr/>
        </p:nvSpPr>
        <p:spPr bwMode="auto">
          <a:xfrm>
            <a:off x="3886200" y="44196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81" name="Rectangle 29"/>
          <p:cNvSpPr>
            <a:spLocks noChangeArrowheads="1"/>
          </p:cNvSpPr>
          <p:nvPr/>
        </p:nvSpPr>
        <p:spPr bwMode="auto">
          <a:xfrm>
            <a:off x="2971800" y="44196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82" name="Rectangle 30"/>
          <p:cNvSpPr>
            <a:spLocks noChangeArrowheads="1"/>
          </p:cNvSpPr>
          <p:nvPr/>
        </p:nvSpPr>
        <p:spPr bwMode="auto">
          <a:xfrm>
            <a:off x="4343400" y="44196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83" name="Rectangle 31"/>
          <p:cNvSpPr>
            <a:spLocks noChangeArrowheads="1"/>
          </p:cNvSpPr>
          <p:nvPr/>
        </p:nvSpPr>
        <p:spPr bwMode="auto">
          <a:xfrm>
            <a:off x="5257800" y="44196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84" name="Rectangle 32"/>
          <p:cNvSpPr>
            <a:spLocks noChangeArrowheads="1"/>
          </p:cNvSpPr>
          <p:nvPr/>
        </p:nvSpPr>
        <p:spPr bwMode="auto">
          <a:xfrm>
            <a:off x="4800600" y="44196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85" name="Rectangle 33"/>
          <p:cNvSpPr>
            <a:spLocks noChangeArrowheads="1"/>
          </p:cNvSpPr>
          <p:nvPr/>
        </p:nvSpPr>
        <p:spPr bwMode="auto">
          <a:xfrm>
            <a:off x="7086600" y="44196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86" name="Rectangle 34"/>
          <p:cNvSpPr>
            <a:spLocks noChangeArrowheads="1"/>
          </p:cNvSpPr>
          <p:nvPr/>
        </p:nvSpPr>
        <p:spPr bwMode="auto">
          <a:xfrm>
            <a:off x="6627813" y="44196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87" name="Rectangle 35"/>
          <p:cNvSpPr>
            <a:spLocks noChangeArrowheads="1"/>
          </p:cNvSpPr>
          <p:nvPr/>
        </p:nvSpPr>
        <p:spPr bwMode="auto">
          <a:xfrm>
            <a:off x="6172200" y="44196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88" name="Rectangle 36"/>
          <p:cNvSpPr>
            <a:spLocks noChangeArrowheads="1"/>
          </p:cNvSpPr>
          <p:nvPr/>
        </p:nvSpPr>
        <p:spPr bwMode="auto">
          <a:xfrm>
            <a:off x="5715000" y="44196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89" name="Rectangle 37"/>
          <p:cNvSpPr>
            <a:spLocks noChangeArrowheads="1"/>
          </p:cNvSpPr>
          <p:nvPr/>
        </p:nvSpPr>
        <p:spPr bwMode="auto">
          <a:xfrm>
            <a:off x="3429000" y="44196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90" name="Rectangle 38"/>
          <p:cNvSpPr>
            <a:spLocks noChangeArrowheads="1"/>
          </p:cNvSpPr>
          <p:nvPr/>
        </p:nvSpPr>
        <p:spPr bwMode="auto">
          <a:xfrm>
            <a:off x="3886200" y="44196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91" name="Rectangle 39"/>
          <p:cNvSpPr>
            <a:spLocks noChangeArrowheads="1"/>
          </p:cNvSpPr>
          <p:nvPr/>
        </p:nvSpPr>
        <p:spPr bwMode="auto">
          <a:xfrm>
            <a:off x="2971800" y="44196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92" name="Rectangle 40"/>
          <p:cNvSpPr>
            <a:spLocks noChangeArrowheads="1"/>
          </p:cNvSpPr>
          <p:nvPr/>
        </p:nvSpPr>
        <p:spPr bwMode="auto">
          <a:xfrm>
            <a:off x="4343400" y="44196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93" name="Rectangle 41"/>
          <p:cNvSpPr>
            <a:spLocks noChangeArrowheads="1"/>
          </p:cNvSpPr>
          <p:nvPr/>
        </p:nvSpPr>
        <p:spPr bwMode="auto">
          <a:xfrm>
            <a:off x="5257800" y="44196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94" name="Rectangle 42"/>
          <p:cNvSpPr>
            <a:spLocks noChangeArrowheads="1"/>
          </p:cNvSpPr>
          <p:nvPr/>
        </p:nvSpPr>
        <p:spPr bwMode="auto">
          <a:xfrm>
            <a:off x="4800600" y="44196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95" name="Rectangle 43"/>
          <p:cNvSpPr>
            <a:spLocks noChangeArrowheads="1"/>
          </p:cNvSpPr>
          <p:nvPr/>
        </p:nvSpPr>
        <p:spPr bwMode="auto">
          <a:xfrm>
            <a:off x="7086600" y="44196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96" name="Rectangle 44"/>
          <p:cNvSpPr>
            <a:spLocks noChangeArrowheads="1"/>
          </p:cNvSpPr>
          <p:nvPr/>
        </p:nvSpPr>
        <p:spPr bwMode="auto">
          <a:xfrm>
            <a:off x="6627813" y="44196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97" name="Rectangle 45"/>
          <p:cNvSpPr>
            <a:spLocks noChangeArrowheads="1"/>
          </p:cNvSpPr>
          <p:nvPr/>
        </p:nvSpPr>
        <p:spPr bwMode="auto">
          <a:xfrm>
            <a:off x="6172200" y="44196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98" name="Rectangle 46"/>
          <p:cNvSpPr>
            <a:spLocks noChangeArrowheads="1"/>
          </p:cNvSpPr>
          <p:nvPr/>
        </p:nvSpPr>
        <p:spPr bwMode="auto">
          <a:xfrm>
            <a:off x="5715000" y="44196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199" name="Rectangle 47"/>
          <p:cNvSpPr>
            <a:spLocks noChangeArrowheads="1"/>
          </p:cNvSpPr>
          <p:nvPr/>
        </p:nvSpPr>
        <p:spPr bwMode="auto">
          <a:xfrm>
            <a:off x="3429000" y="44196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00" name="Rectangle 48"/>
          <p:cNvSpPr>
            <a:spLocks noChangeArrowheads="1"/>
          </p:cNvSpPr>
          <p:nvPr/>
        </p:nvSpPr>
        <p:spPr bwMode="auto">
          <a:xfrm>
            <a:off x="3886200" y="44196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01" name="Rectangle 49"/>
          <p:cNvSpPr>
            <a:spLocks noChangeArrowheads="1"/>
          </p:cNvSpPr>
          <p:nvPr/>
        </p:nvSpPr>
        <p:spPr bwMode="auto">
          <a:xfrm>
            <a:off x="2971800" y="44196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02" name="Rectangle 50"/>
          <p:cNvSpPr>
            <a:spLocks noChangeArrowheads="1"/>
          </p:cNvSpPr>
          <p:nvPr/>
        </p:nvSpPr>
        <p:spPr bwMode="auto">
          <a:xfrm>
            <a:off x="4343400" y="39624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03" name="Rectangle 51"/>
          <p:cNvSpPr>
            <a:spLocks noChangeArrowheads="1"/>
          </p:cNvSpPr>
          <p:nvPr/>
        </p:nvSpPr>
        <p:spPr bwMode="auto">
          <a:xfrm>
            <a:off x="5257800" y="39624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04" name="Rectangle 52"/>
          <p:cNvSpPr>
            <a:spLocks noChangeArrowheads="1"/>
          </p:cNvSpPr>
          <p:nvPr/>
        </p:nvSpPr>
        <p:spPr bwMode="auto">
          <a:xfrm>
            <a:off x="4799013" y="39624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05" name="Rectangle 53"/>
          <p:cNvSpPr>
            <a:spLocks noChangeArrowheads="1"/>
          </p:cNvSpPr>
          <p:nvPr/>
        </p:nvSpPr>
        <p:spPr bwMode="auto">
          <a:xfrm>
            <a:off x="7086600" y="39624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06" name="Rectangle 54"/>
          <p:cNvSpPr>
            <a:spLocks noChangeArrowheads="1"/>
          </p:cNvSpPr>
          <p:nvPr/>
        </p:nvSpPr>
        <p:spPr bwMode="auto">
          <a:xfrm>
            <a:off x="6627813" y="39624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07" name="Rectangle 55"/>
          <p:cNvSpPr>
            <a:spLocks noChangeArrowheads="1"/>
          </p:cNvSpPr>
          <p:nvPr/>
        </p:nvSpPr>
        <p:spPr bwMode="auto">
          <a:xfrm>
            <a:off x="6172200" y="39624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08" name="Rectangle 56"/>
          <p:cNvSpPr>
            <a:spLocks noChangeArrowheads="1"/>
          </p:cNvSpPr>
          <p:nvPr/>
        </p:nvSpPr>
        <p:spPr bwMode="auto">
          <a:xfrm>
            <a:off x="5713413" y="39624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09" name="Rectangle 57"/>
          <p:cNvSpPr>
            <a:spLocks noChangeArrowheads="1"/>
          </p:cNvSpPr>
          <p:nvPr/>
        </p:nvSpPr>
        <p:spPr bwMode="auto">
          <a:xfrm>
            <a:off x="3429000" y="39624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10" name="Rectangle 58"/>
          <p:cNvSpPr>
            <a:spLocks noChangeArrowheads="1"/>
          </p:cNvSpPr>
          <p:nvPr/>
        </p:nvSpPr>
        <p:spPr bwMode="auto">
          <a:xfrm>
            <a:off x="3884613" y="39624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11" name="Rectangle 59"/>
          <p:cNvSpPr>
            <a:spLocks noChangeArrowheads="1"/>
          </p:cNvSpPr>
          <p:nvPr/>
        </p:nvSpPr>
        <p:spPr bwMode="auto">
          <a:xfrm>
            <a:off x="2970213" y="39624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12" name="Rectangle 60"/>
          <p:cNvSpPr>
            <a:spLocks noChangeArrowheads="1"/>
          </p:cNvSpPr>
          <p:nvPr/>
        </p:nvSpPr>
        <p:spPr bwMode="auto">
          <a:xfrm>
            <a:off x="4343400" y="35052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13" name="Rectangle 61"/>
          <p:cNvSpPr>
            <a:spLocks noChangeArrowheads="1"/>
          </p:cNvSpPr>
          <p:nvPr/>
        </p:nvSpPr>
        <p:spPr bwMode="auto">
          <a:xfrm>
            <a:off x="5257800" y="35052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14" name="Rectangle 62"/>
          <p:cNvSpPr>
            <a:spLocks noChangeArrowheads="1"/>
          </p:cNvSpPr>
          <p:nvPr/>
        </p:nvSpPr>
        <p:spPr bwMode="auto">
          <a:xfrm>
            <a:off x="4799013" y="35052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15" name="Rectangle 63"/>
          <p:cNvSpPr>
            <a:spLocks noChangeArrowheads="1"/>
          </p:cNvSpPr>
          <p:nvPr/>
        </p:nvSpPr>
        <p:spPr bwMode="auto">
          <a:xfrm>
            <a:off x="7085013" y="35052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16" name="Rectangle 64"/>
          <p:cNvSpPr>
            <a:spLocks noChangeArrowheads="1"/>
          </p:cNvSpPr>
          <p:nvPr/>
        </p:nvSpPr>
        <p:spPr bwMode="auto">
          <a:xfrm>
            <a:off x="6627813" y="35052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17" name="Rectangle 65"/>
          <p:cNvSpPr>
            <a:spLocks noChangeArrowheads="1"/>
          </p:cNvSpPr>
          <p:nvPr/>
        </p:nvSpPr>
        <p:spPr bwMode="auto">
          <a:xfrm>
            <a:off x="6172200" y="35052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18" name="Rectangle 66"/>
          <p:cNvSpPr>
            <a:spLocks noChangeArrowheads="1"/>
          </p:cNvSpPr>
          <p:nvPr/>
        </p:nvSpPr>
        <p:spPr bwMode="auto">
          <a:xfrm>
            <a:off x="5713413" y="35052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19" name="Rectangle 67"/>
          <p:cNvSpPr>
            <a:spLocks noChangeArrowheads="1"/>
          </p:cNvSpPr>
          <p:nvPr/>
        </p:nvSpPr>
        <p:spPr bwMode="auto">
          <a:xfrm>
            <a:off x="3429000" y="35052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20" name="Rectangle 68"/>
          <p:cNvSpPr>
            <a:spLocks noChangeArrowheads="1"/>
          </p:cNvSpPr>
          <p:nvPr/>
        </p:nvSpPr>
        <p:spPr bwMode="auto">
          <a:xfrm>
            <a:off x="3884613" y="35052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21" name="Rectangle 69"/>
          <p:cNvSpPr>
            <a:spLocks noChangeArrowheads="1"/>
          </p:cNvSpPr>
          <p:nvPr/>
        </p:nvSpPr>
        <p:spPr bwMode="auto">
          <a:xfrm>
            <a:off x="2970213" y="35052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22" name="Rectangle 70"/>
          <p:cNvSpPr>
            <a:spLocks noChangeArrowheads="1"/>
          </p:cNvSpPr>
          <p:nvPr/>
        </p:nvSpPr>
        <p:spPr bwMode="auto">
          <a:xfrm>
            <a:off x="4343400" y="3505200"/>
            <a:ext cx="228600" cy="230188"/>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23" name="Rectangle 71"/>
          <p:cNvSpPr>
            <a:spLocks noChangeArrowheads="1"/>
          </p:cNvSpPr>
          <p:nvPr/>
        </p:nvSpPr>
        <p:spPr bwMode="auto">
          <a:xfrm>
            <a:off x="5257800" y="3505200"/>
            <a:ext cx="228600" cy="230188"/>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24" name="Rectangle 72"/>
          <p:cNvSpPr>
            <a:spLocks noChangeArrowheads="1"/>
          </p:cNvSpPr>
          <p:nvPr/>
        </p:nvSpPr>
        <p:spPr bwMode="auto">
          <a:xfrm>
            <a:off x="4799013" y="3505200"/>
            <a:ext cx="230187" cy="230188"/>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25" name="Rectangle 73"/>
          <p:cNvSpPr>
            <a:spLocks noChangeArrowheads="1"/>
          </p:cNvSpPr>
          <p:nvPr/>
        </p:nvSpPr>
        <p:spPr bwMode="auto">
          <a:xfrm>
            <a:off x="7086600" y="3505200"/>
            <a:ext cx="228600" cy="230188"/>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26" name="Rectangle 74"/>
          <p:cNvSpPr>
            <a:spLocks noChangeArrowheads="1"/>
          </p:cNvSpPr>
          <p:nvPr/>
        </p:nvSpPr>
        <p:spPr bwMode="auto">
          <a:xfrm>
            <a:off x="6627813" y="3505200"/>
            <a:ext cx="230187" cy="230188"/>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27" name="Rectangle 75"/>
          <p:cNvSpPr>
            <a:spLocks noChangeArrowheads="1"/>
          </p:cNvSpPr>
          <p:nvPr/>
        </p:nvSpPr>
        <p:spPr bwMode="auto">
          <a:xfrm>
            <a:off x="6172200" y="3505200"/>
            <a:ext cx="228600" cy="230188"/>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28" name="Rectangle 76"/>
          <p:cNvSpPr>
            <a:spLocks noChangeArrowheads="1"/>
          </p:cNvSpPr>
          <p:nvPr/>
        </p:nvSpPr>
        <p:spPr bwMode="auto">
          <a:xfrm>
            <a:off x="5713413" y="3505200"/>
            <a:ext cx="230187" cy="230188"/>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29" name="Rectangle 77"/>
          <p:cNvSpPr>
            <a:spLocks noChangeArrowheads="1"/>
          </p:cNvSpPr>
          <p:nvPr/>
        </p:nvSpPr>
        <p:spPr bwMode="auto">
          <a:xfrm>
            <a:off x="3429000" y="3505200"/>
            <a:ext cx="228600" cy="230188"/>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30" name="Rectangle 78"/>
          <p:cNvSpPr>
            <a:spLocks noChangeArrowheads="1"/>
          </p:cNvSpPr>
          <p:nvPr/>
        </p:nvSpPr>
        <p:spPr bwMode="auto">
          <a:xfrm>
            <a:off x="3884613" y="3505200"/>
            <a:ext cx="230187" cy="230188"/>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31" name="Rectangle 79"/>
          <p:cNvSpPr>
            <a:spLocks noChangeArrowheads="1"/>
          </p:cNvSpPr>
          <p:nvPr/>
        </p:nvSpPr>
        <p:spPr bwMode="auto">
          <a:xfrm>
            <a:off x="2970213" y="3505200"/>
            <a:ext cx="230187" cy="230188"/>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32" name="Rectangle 80"/>
          <p:cNvSpPr>
            <a:spLocks noChangeArrowheads="1"/>
          </p:cNvSpPr>
          <p:nvPr/>
        </p:nvSpPr>
        <p:spPr bwMode="auto">
          <a:xfrm>
            <a:off x="4343400" y="3505200"/>
            <a:ext cx="228600" cy="230188"/>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33" name="Rectangle 81"/>
          <p:cNvSpPr>
            <a:spLocks noChangeArrowheads="1"/>
          </p:cNvSpPr>
          <p:nvPr/>
        </p:nvSpPr>
        <p:spPr bwMode="auto">
          <a:xfrm>
            <a:off x="5257800" y="3505200"/>
            <a:ext cx="228600" cy="230188"/>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34" name="Rectangle 82"/>
          <p:cNvSpPr>
            <a:spLocks noChangeArrowheads="1"/>
          </p:cNvSpPr>
          <p:nvPr/>
        </p:nvSpPr>
        <p:spPr bwMode="auto">
          <a:xfrm>
            <a:off x="4799013" y="3505200"/>
            <a:ext cx="230187" cy="230188"/>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35" name="Rectangle 83"/>
          <p:cNvSpPr>
            <a:spLocks noChangeArrowheads="1"/>
          </p:cNvSpPr>
          <p:nvPr/>
        </p:nvSpPr>
        <p:spPr bwMode="auto">
          <a:xfrm>
            <a:off x="7086600" y="3505200"/>
            <a:ext cx="228600" cy="230188"/>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36" name="Rectangle 84"/>
          <p:cNvSpPr>
            <a:spLocks noChangeArrowheads="1"/>
          </p:cNvSpPr>
          <p:nvPr/>
        </p:nvSpPr>
        <p:spPr bwMode="auto">
          <a:xfrm>
            <a:off x="6627813" y="3505200"/>
            <a:ext cx="230187" cy="230188"/>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37" name="Rectangle 85"/>
          <p:cNvSpPr>
            <a:spLocks noChangeArrowheads="1"/>
          </p:cNvSpPr>
          <p:nvPr/>
        </p:nvSpPr>
        <p:spPr bwMode="auto">
          <a:xfrm>
            <a:off x="6172200" y="3505200"/>
            <a:ext cx="228600" cy="230188"/>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38" name="Rectangle 86"/>
          <p:cNvSpPr>
            <a:spLocks noChangeArrowheads="1"/>
          </p:cNvSpPr>
          <p:nvPr/>
        </p:nvSpPr>
        <p:spPr bwMode="auto">
          <a:xfrm>
            <a:off x="5713413" y="3505200"/>
            <a:ext cx="230187" cy="230188"/>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39" name="Rectangle 87"/>
          <p:cNvSpPr>
            <a:spLocks noChangeArrowheads="1"/>
          </p:cNvSpPr>
          <p:nvPr/>
        </p:nvSpPr>
        <p:spPr bwMode="auto">
          <a:xfrm>
            <a:off x="3429000" y="3505200"/>
            <a:ext cx="228600" cy="230188"/>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40" name="Rectangle 88"/>
          <p:cNvSpPr>
            <a:spLocks noChangeArrowheads="1"/>
          </p:cNvSpPr>
          <p:nvPr/>
        </p:nvSpPr>
        <p:spPr bwMode="auto">
          <a:xfrm>
            <a:off x="3884613" y="3505200"/>
            <a:ext cx="230187" cy="230188"/>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41" name="Rectangle 89"/>
          <p:cNvSpPr>
            <a:spLocks noChangeArrowheads="1"/>
          </p:cNvSpPr>
          <p:nvPr/>
        </p:nvSpPr>
        <p:spPr bwMode="auto">
          <a:xfrm>
            <a:off x="2970213" y="3505200"/>
            <a:ext cx="230187" cy="230188"/>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42" name="Rectangle 90"/>
          <p:cNvSpPr>
            <a:spLocks noChangeArrowheads="1"/>
          </p:cNvSpPr>
          <p:nvPr/>
        </p:nvSpPr>
        <p:spPr bwMode="auto">
          <a:xfrm>
            <a:off x="4343400" y="3505200"/>
            <a:ext cx="228600" cy="230188"/>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43" name="Rectangle 91"/>
          <p:cNvSpPr>
            <a:spLocks noChangeArrowheads="1"/>
          </p:cNvSpPr>
          <p:nvPr/>
        </p:nvSpPr>
        <p:spPr bwMode="auto">
          <a:xfrm>
            <a:off x="5257800" y="3505200"/>
            <a:ext cx="228600" cy="230188"/>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44" name="Rectangle 92"/>
          <p:cNvSpPr>
            <a:spLocks noChangeArrowheads="1"/>
          </p:cNvSpPr>
          <p:nvPr/>
        </p:nvSpPr>
        <p:spPr bwMode="auto">
          <a:xfrm>
            <a:off x="4799013" y="3505200"/>
            <a:ext cx="230187" cy="230188"/>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45" name="Rectangle 93"/>
          <p:cNvSpPr>
            <a:spLocks noChangeArrowheads="1"/>
          </p:cNvSpPr>
          <p:nvPr/>
        </p:nvSpPr>
        <p:spPr bwMode="auto">
          <a:xfrm>
            <a:off x="7086600" y="3505200"/>
            <a:ext cx="228600" cy="230188"/>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46" name="Rectangle 94"/>
          <p:cNvSpPr>
            <a:spLocks noChangeArrowheads="1"/>
          </p:cNvSpPr>
          <p:nvPr/>
        </p:nvSpPr>
        <p:spPr bwMode="auto">
          <a:xfrm>
            <a:off x="6627813" y="3505200"/>
            <a:ext cx="230187" cy="230188"/>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47" name="Rectangle 95"/>
          <p:cNvSpPr>
            <a:spLocks noChangeArrowheads="1"/>
          </p:cNvSpPr>
          <p:nvPr/>
        </p:nvSpPr>
        <p:spPr bwMode="auto">
          <a:xfrm>
            <a:off x="6172200" y="3505200"/>
            <a:ext cx="228600" cy="230188"/>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48" name="Rectangle 96"/>
          <p:cNvSpPr>
            <a:spLocks noChangeArrowheads="1"/>
          </p:cNvSpPr>
          <p:nvPr/>
        </p:nvSpPr>
        <p:spPr bwMode="auto">
          <a:xfrm>
            <a:off x="5713413" y="3505200"/>
            <a:ext cx="230187" cy="230188"/>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49" name="Rectangle 97"/>
          <p:cNvSpPr>
            <a:spLocks noChangeArrowheads="1"/>
          </p:cNvSpPr>
          <p:nvPr/>
        </p:nvSpPr>
        <p:spPr bwMode="auto">
          <a:xfrm>
            <a:off x="3429000" y="3505200"/>
            <a:ext cx="228600" cy="230188"/>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50" name="Rectangle 98"/>
          <p:cNvSpPr>
            <a:spLocks noChangeArrowheads="1"/>
          </p:cNvSpPr>
          <p:nvPr/>
        </p:nvSpPr>
        <p:spPr bwMode="auto">
          <a:xfrm>
            <a:off x="3884613" y="3505200"/>
            <a:ext cx="230187" cy="230188"/>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51" name="Rectangle 99"/>
          <p:cNvSpPr>
            <a:spLocks noChangeArrowheads="1"/>
          </p:cNvSpPr>
          <p:nvPr/>
        </p:nvSpPr>
        <p:spPr bwMode="auto">
          <a:xfrm>
            <a:off x="2970213" y="3505200"/>
            <a:ext cx="230187" cy="230188"/>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52" name="Rectangle 100"/>
          <p:cNvSpPr>
            <a:spLocks noChangeArrowheads="1"/>
          </p:cNvSpPr>
          <p:nvPr/>
        </p:nvSpPr>
        <p:spPr bwMode="auto">
          <a:xfrm>
            <a:off x="4343400" y="48768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53" name="Rectangle 101"/>
          <p:cNvSpPr>
            <a:spLocks noChangeArrowheads="1"/>
          </p:cNvSpPr>
          <p:nvPr/>
        </p:nvSpPr>
        <p:spPr bwMode="auto">
          <a:xfrm>
            <a:off x="5257800" y="48768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54" name="Rectangle 102"/>
          <p:cNvSpPr>
            <a:spLocks noChangeArrowheads="1"/>
          </p:cNvSpPr>
          <p:nvPr/>
        </p:nvSpPr>
        <p:spPr bwMode="auto">
          <a:xfrm>
            <a:off x="4799013" y="48768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55" name="Rectangle 103"/>
          <p:cNvSpPr>
            <a:spLocks noChangeArrowheads="1"/>
          </p:cNvSpPr>
          <p:nvPr/>
        </p:nvSpPr>
        <p:spPr bwMode="auto">
          <a:xfrm>
            <a:off x="7085013" y="48768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56" name="Rectangle 104"/>
          <p:cNvSpPr>
            <a:spLocks noChangeArrowheads="1"/>
          </p:cNvSpPr>
          <p:nvPr/>
        </p:nvSpPr>
        <p:spPr bwMode="auto">
          <a:xfrm>
            <a:off x="6627813" y="48768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57" name="Rectangle 105"/>
          <p:cNvSpPr>
            <a:spLocks noChangeArrowheads="1"/>
          </p:cNvSpPr>
          <p:nvPr/>
        </p:nvSpPr>
        <p:spPr bwMode="auto">
          <a:xfrm>
            <a:off x="6172200" y="48768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58" name="Rectangle 106"/>
          <p:cNvSpPr>
            <a:spLocks noChangeArrowheads="1"/>
          </p:cNvSpPr>
          <p:nvPr/>
        </p:nvSpPr>
        <p:spPr bwMode="auto">
          <a:xfrm>
            <a:off x="5713413" y="48768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59" name="Rectangle 107"/>
          <p:cNvSpPr>
            <a:spLocks noChangeArrowheads="1"/>
          </p:cNvSpPr>
          <p:nvPr/>
        </p:nvSpPr>
        <p:spPr bwMode="auto">
          <a:xfrm>
            <a:off x="3429000" y="48768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60" name="Rectangle 108"/>
          <p:cNvSpPr>
            <a:spLocks noChangeArrowheads="1"/>
          </p:cNvSpPr>
          <p:nvPr/>
        </p:nvSpPr>
        <p:spPr bwMode="auto">
          <a:xfrm>
            <a:off x="3884613" y="48768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61" name="Rectangle 109"/>
          <p:cNvSpPr>
            <a:spLocks noChangeArrowheads="1"/>
          </p:cNvSpPr>
          <p:nvPr/>
        </p:nvSpPr>
        <p:spPr bwMode="auto">
          <a:xfrm>
            <a:off x="2970213" y="48768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62" name="Rectangle 110"/>
          <p:cNvSpPr>
            <a:spLocks noChangeArrowheads="1"/>
          </p:cNvSpPr>
          <p:nvPr/>
        </p:nvSpPr>
        <p:spPr bwMode="auto">
          <a:xfrm>
            <a:off x="4343400" y="48768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63" name="Rectangle 111"/>
          <p:cNvSpPr>
            <a:spLocks noChangeArrowheads="1"/>
          </p:cNvSpPr>
          <p:nvPr/>
        </p:nvSpPr>
        <p:spPr bwMode="auto">
          <a:xfrm>
            <a:off x="5257800" y="48768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64" name="Rectangle 112"/>
          <p:cNvSpPr>
            <a:spLocks noChangeArrowheads="1"/>
          </p:cNvSpPr>
          <p:nvPr/>
        </p:nvSpPr>
        <p:spPr bwMode="auto">
          <a:xfrm>
            <a:off x="4799013" y="48768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65" name="Rectangle 113"/>
          <p:cNvSpPr>
            <a:spLocks noChangeArrowheads="1"/>
          </p:cNvSpPr>
          <p:nvPr/>
        </p:nvSpPr>
        <p:spPr bwMode="auto">
          <a:xfrm>
            <a:off x="7086600" y="48768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66" name="Rectangle 114"/>
          <p:cNvSpPr>
            <a:spLocks noChangeArrowheads="1"/>
          </p:cNvSpPr>
          <p:nvPr/>
        </p:nvSpPr>
        <p:spPr bwMode="auto">
          <a:xfrm>
            <a:off x="6627813" y="48768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67" name="Rectangle 115"/>
          <p:cNvSpPr>
            <a:spLocks noChangeArrowheads="1"/>
          </p:cNvSpPr>
          <p:nvPr/>
        </p:nvSpPr>
        <p:spPr bwMode="auto">
          <a:xfrm>
            <a:off x="6172200" y="48768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68" name="Rectangle 116"/>
          <p:cNvSpPr>
            <a:spLocks noChangeArrowheads="1"/>
          </p:cNvSpPr>
          <p:nvPr/>
        </p:nvSpPr>
        <p:spPr bwMode="auto">
          <a:xfrm>
            <a:off x="5713413" y="48768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69" name="Rectangle 117"/>
          <p:cNvSpPr>
            <a:spLocks noChangeArrowheads="1"/>
          </p:cNvSpPr>
          <p:nvPr/>
        </p:nvSpPr>
        <p:spPr bwMode="auto">
          <a:xfrm>
            <a:off x="3429000" y="48768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70" name="Rectangle 118"/>
          <p:cNvSpPr>
            <a:spLocks noChangeArrowheads="1"/>
          </p:cNvSpPr>
          <p:nvPr/>
        </p:nvSpPr>
        <p:spPr bwMode="auto">
          <a:xfrm>
            <a:off x="3884613" y="48768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71" name="Rectangle 119"/>
          <p:cNvSpPr>
            <a:spLocks noChangeArrowheads="1"/>
          </p:cNvSpPr>
          <p:nvPr/>
        </p:nvSpPr>
        <p:spPr bwMode="auto">
          <a:xfrm>
            <a:off x="2970213" y="48768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72" name="Rectangle 120"/>
          <p:cNvSpPr>
            <a:spLocks noChangeArrowheads="1"/>
          </p:cNvSpPr>
          <p:nvPr/>
        </p:nvSpPr>
        <p:spPr bwMode="auto">
          <a:xfrm>
            <a:off x="4343400" y="48768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73" name="Rectangle 121"/>
          <p:cNvSpPr>
            <a:spLocks noChangeArrowheads="1"/>
          </p:cNvSpPr>
          <p:nvPr/>
        </p:nvSpPr>
        <p:spPr bwMode="auto">
          <a:xfrm>
            <a:off x="5257800" y="48768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74" name="Rectangle 122"/>
          <p:cNvSpPr>
            <a:spLocks noChangeArrowheads="1"/>
          </p:cNvSpPr>
          <p:nvPr/>
        </p:nvSpPr>
        <p:spPr bwMode="auto">
          <a:xfrm>
            <a:off x="4799013" y="48768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75" name="Rectangle 123"/>
          <p:cNvSpPr>
            <a:spLocks noChangeArrowheads="1"/>
          </p:cNvSpPr>
          <p:nvPr/>
        </p:nvSpPr>
        <p:spPr bwMode="auto">
          <a:xfrm>
            <a:off x="7086600" y="48768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76" name="Rectangle 124"/>
          <p:cNvSpPr>
            <a:spLocks noChangeArrowheads="1"/>
          </p:cNvSpPr>
          <p:nvPr/>
        </p:nvSpPr>
        <p:spPr bwMode="auto">
          <a:xfrm>
            <a:off x="6627813" y="48768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77" name="Rectangle 125"/>
          <p:cNvSpPr>
            <a:spLocks noChangeArrowheads="1"/>
          </p:cNvSpPr>
          <p:nvPr/>
        </p:nvSpPr>
        <p:spPr bwMode="auto">
          <a:xfrm>
            <a:off x="6172200" y="48768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78" name="Rectangle 126"/>
          <p:cNvSpPr>
            <a:spLocks noChangeArrowheads="1"/>
          </p:cNvSpPr>
          <p:nvPr/>
        </p:nvSpPr>
        <p:spPr bwMode="auto">
          <a:xfrm>
            <a:off x="5713413" y="48768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79" name="Rectangle 127"/>
          <p:cNvSpPr>
            <a:spLocks noChangeArrowheads="1"/>
          </p:cNvSpPr>
          <p:nvPr/>
        </p:nvSpPr>
        <p:spPr bwMode="auto">
          <a:xfrm>
            <a:off x="3429000" y="48768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80" name="Rectangle 128"/>
          <p:cNvSpPr>
            <a:spLocks noChangeArrowheads="1"/>
          </p:cNvSpPr>
          <p:nvPr/>
        </p:nvSpPr>
        <p:spPr bwMode="auto">
          <a:xfrm>
            <a:off x="3884613" y="48768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81" name="Rectangle 129"/>
          <p:cNvSpPr>
            <a:spLocks noChangeArrowheads="1"/>
          </p:cNvSpPr>
          <p:nvPr/>
        </p:nvSpPr>
        <p:spPr bwMode="auto">
          <a:xfrm>
            <a:off x="2970213" y="48768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82" name="Rectangle 130"/>
          <p:cNvSpPr>
            <a:spLocks noChangeArrowheads="1"/>
          </p:cNvSpPr>
          <p:nvPr/>
        </p:nvSpPr>
        <p:spPr bwMode="auto">
          <a:xfrm>
            <a:off x="4343400" y="48768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83" name="Rectangle 131"/>
          <p:cNvSpPr>
            <a:spLocks noChangeArrowheads="1"/>
          </p:cNvSpPr>
          <p:nvPr/>
        </p:nvSpPr>
        <p:spPr bwMode="auto">
          <a:xfrm>
            <a:off x="5257800" y="48768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84" name="Rectangle 132"/>
          <p:cNvSpPr>
            <a:spLocks noChangeArrowheads="1"/>
          </p:cNvSpPr>
          <p:nvPr/>
        </p:nvSpPr>
        <p:spPr bwMode="auto">
          <a:xfrm>
            <a:off x="4799013" y="48768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85" name="Rectangle 133"/>
          <p:cNvSpPr>
            <a:spLocks noChangeArrowheads="1"/>
          </p:cNvSpPr>
          <p:nvPr/>
        </p:nvSpPr>
        <p:spPr bwMode="auto">
          <a:xfrm>
            <a:off x="7086600" y="48768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86" name="Rectangle 134"/>
          <p:cNvSpPr>
            <a:spLocks noChangeArrowheads="1"/>
          </p:cNvSpPr>
          <p:nvPr/>
        </p:nvSpPr>
        <p:spPr bwMode="auto">
          <a:xfrm>
            <a:off x="6627813" y="48768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87" name="Rectangle 135"/>
          <p:cNvSpPr>
            <a:spLocks noChangeArrowheads="1"/>
          </p:cNvSpPr>
          <p:nvPr/>
        </p:nvSpPr>
        <p:spPr bwMode="auto">
          <a:xfrm>
            <a:off x="6172200" y="48768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88" name="Rectangle 136"/>
          <p:cNvSpPr>
            <a:spLocks noChangeArrowheads="1"/>
          </p:cNvSpPr>
          <p:nvPr/>
        </p:nvSpPr>
        <p:spPr bwMode="auto">
          <a:xfrm>
            <a:off x="5713413" y="48768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89" name="Rectangle 137"/>
          <p:cNvSpPr>
            <a:spLocks noChangeArrowheads="1"/>
          </p:cNvSpPr>
          <p:nvPr/>
        </p:nvSpPr>
        <p:spPr bwMode="auto">
          <a:xfrm>
            <a:off x="3429000" y="4876800"/>
            <a:ext cx="228600"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90" name="Rectangle 138"/>
          <p:cNvSpPr>
            <a:spLocks noChangeArrowheads="1"/>
          </p:cNvSpPr>
          <p:nvPr/>
        </p:nvSpPr>
        <p:spPr bwMode="auto">
          <a:xfrm>
            <a:off x="3884613" y="48768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91" name="Rectangle 139"/>
          <p:cNvSpPr>
            <a:spLocks noChangeArrowheads="1"/>
          </p:cNvSpPr>
          <p:nvPr/>
        </p:nvSpPr>
        <p:spPr bwMode="auto">
          <a:xfrm>
            <a:off x="2970213" y="4876800"/>
            <a:ext cx="230187" cy="228600"/>
          </a:xfrm>
          <a:prstGeom prst="rect">
            <a:avLst/>
          </a:prstGeom>
          <a:solidFill>
            <a:srgbClr val="99CC00"/>
          </a:solidFill>
          <a:ln w="9360">
            <a:solidFill>
              <a:srgbClr val="000000"/>
            </a:solidFill>
            <a:miter lim="800000"/>
            <a:headEnd/>
            <a:tailEnd/>
          </a:ln>
        </p:spPr>
        <p:txBody>
          <a:bodyPr wrap="none" anchor="ctr"/>
          <a:lstStyle/>
          <a:p>
            <a:pPr eaLnBrk="0" hangingPunct="0"/>
            <a:endParaRPr lang="en-US" sz="2400">
              <a:ea typeface="MS PGothic" pitchFamily="34" charset="-128"/>
            </a:endParaRPr>
          </a:p>
        </p:txBody>
      </p:sp>
      <p:sp>
        <p:nvSpPr>
          <p:cNvPr id="49292" name="Text Box 140"/>
          <p:cNvSpPr txBox="1">
            <a:spLocks noChangeArrowheads="1"/>
          </p:cNvSpPr>
          <p:nvPr/>
        </p:nvSpPr>
        <p:spPr bwMode="auto">
          <a:xfrm>
            <a:off x="5791200" y="5410200"/>
            <a:ext cx="1371600" cy="152400"/>
          </a:xfrm>
          <a:prstGeom prst="rect">
            <a:avLst/>
          </a:prstGeom>
          <a:noFill/>
          <a:ln w="9525">
            <a:noFill/>
            <a:round/>
            <a:headEnd/>
            <a:tailEnd/>
          </a:ln>
        </p:spPr>
        <p:txBody>
          <a:bodyPr lIns="0" tIns="0" rIns="0" bIns="0"/>
          <a:lstStyle/>
          <a:p>
            <a:pPr defTabSz="652463" hangingPunct="0">
              <a:lnSpc>
                <a:spcPct val="93000"/>
              </a:lnSpc>
              <a:buClr>
                <a:srgbClr val="000000"/>
              </a:buClr>
              <a:buSzPct val="45000"/>
              <a:buFont typeface="Wingdings" pitchFamily="2" charset="2"/>
              <a:buNone/>
              <a:tabLst>
                <a:tab pos="657225" algn="l"/>
              </a:tabLst>
            </a:pPr>
            <a:r>
              <a:rPr lang="en-GB" sz="2000">
                <a:solidFill>
                  <a:srgbClr val="000000"/>
                </a:solidFill>
                <a:ea typeface="MS PGothic" pitchFamily="34" charset="-128"/>
              </a:rPr>
              <a:t>DataNodes</a:t>
            </a:r>
          </a:p>
        </p:txBody>
      </p:sp>
      <p:cxnSp>
        <p:nvCxnSpPr>
          <p:cNvPr id="49294" name="AutoShape 142"/>
          <p:cNvCxnSpPr>
            <a:cxnSpLocks noChangeShapeType="1"/>
            <a:endCxn id="49169" idx="0"/>
          </p:cNvCxnSpPr>
          <p:nvPr/>
        </p:nvCxnSpPr>
        <p:spPr bwMode="auto">
          <a:xfrm flipV="1">
            <a:off x="1357313" y="1606550"/>
            <a:ext cx="3535362" cy="1441450"/>
          </a:xfrm>
          <a:prstGeom prst="curvedConnector4">
            <a:avLst>
              <a:gd name="adj1" fmla="val 39153"/>
              <a:gd name="adj2" fmla="val 115861"/>
            </a:avLst>
          </a:prstGeom>
          <a:noFill/>
          <a:ln w="9525">
            <a:solidFill>
              <a:srgbClr val="000000"/>
            </a:solidFill>
            <a:round/>
            <a:headEnd type="triangle" w="med" len="med"/>
            <a:tailEnd type="triangle" w="med" len="med"/>
          </a:ln>
        </p:spPr>
      </p:cxnSp>
      <p:sp>
        <p:nvSpPr>
          <p:cNvPr id="49295" name="Text Box 143"/>
          <p:cNvSpPr txBox="1">
            <a:spLocks noChangeArrowheads="1"/>
          </p:cNvSpPr>
          <p:nvPr/>
        </p:nvSpPr>
        <p:spPr bwMode="auto">
          <a:xfrm rot="-2336723">
            <a:off x="1757363" y="1857375"/>
            <a:ext cx="654050" cy="228600"/>
          </a:xfrm>
          <a:prstGeom prst="rect">
            <a:avLst/>
          </a:prstGeom>
          <a:noFill/>
          <a:ln w="9525">
            <a:noFill/>
            <a:round/>
            <a:headEnd/>
            <a:tailEnd/>
          </a:ln>
        </p:spPr>
        <p:txBody>
          <a:bodyPr wrap="none" lIns="0" tIns="0" rIns="0" bIns="0"/>
          <a:lstStyle/>
          <a:p>
            <a:pPr defTabSz="828675" hangingPunct="0">
              <a:lnSpc>
                <a:spcPct val="93000"/>
              </a:lnSpc>
              <a:buClr>
                <a:srgbClr val="000000"/>
              </a:buClr>
              <a:buSzPct val="45000"/>
              <a:buFont typeface="Wingdings" pitchFamily="2" charset="2"/>
              <a:buNone/>
            </a:pPr>
            <a:r>
              <a:rPr lang="en-GB" sz="1400">
                <a:solidFill>
                  <a:srgbClr val="000000"/>
                </a:solidFill>
                <a:ea typeface="MS PGothic" pitchFamily="34" charset="-128"/>
              </a:rPr>
              <a:t>1. </a:t>
            </a:r>
            <a:r>
              <a:rPr lang="en-GB" sz="2000">
                <a:solidFill>
                  <a:srgbClr val="000000"/>
                </a:solidFill>
                <a:ea typeface="MS PGothic" pitchFamily="34" charset="-128"/>
              </a:rPr>
              <a:t>filename</a:t>
            </a:r>
          </a:p>
          <a:p>
            <a:pPr defTabSz="828675" hangingPunct="0">
              <a:lnSpc>
                <a:spcPct val="93000"/>
              </a:lnSpc>
              <a:buClr>
                <a:srgbClr val="000000"/>
              </a:buClr>
              <a:buSzPct val="45000"/>
              <a:buFont typeface="Wingdings" pitchFamily="2" charset="2"/>
              <a:buNone/>
            </a:pPr>
            <a:endParaRPr lang="en-GB" sz="1400">
              <a:solidFill>
                <a:srgbClr val="000000"/>
              </a:solidFill>
              <a:ea typeface="MS PGothic" pitchFamily="34" charset="-128"/>
            </a:endParaRPr>
          </a:p>
        </p:txBody>
      </p:sp>
      <p:sp>
        <p:nvSpPr>
          <p:cNvPr id="49296" name="Text Box 144"/>
          <p:cNvSpPr txBox="1">
            <a:spLocks noChangeArrowheads="1"/>
          </p:cNvSpPr>
          <p:nvPr/>
        </p:nvSpPr>
        <p:spPr bwMode="auto">
          <a:xfrm rot="-2316538">
            <a:off x="2209800" y="2743200"/>
            <a:ext cx="1020763" cy="228600"/>
          </a:xfrm>
          <a:prstGeom prst="rect">
            <a:avLst/>
          </a:prstGeom>
          <a:noFill/>
          <a:ln w="9525">
            <a:noFill/>
            <a:round/>
            <a:headEnd/>
            <a:tailEnd/>
          </a:ln>
        </p:spPr>
        <p:txBody>
          <a:bodyPr wrap="none" lIns="0" tIns="0" rIns="0" bIns="0"/>
          <a:lstStyle/>
          <a:p>
            <a:pPr defTabSz="652463" hangingPunct="0">
              <a:lnSpc>
                <a:spcPct val="93000"/>
              </a:lnSpc>
              <a:buClr>
                <a:srgbClr val="000000"/>
              </a:buClr>
              <a:buSzPct val="45000"/>
              <a:buFont typeface="Wingdings" pitchFamily="2" charset="2"/>
              <a:buNone/>
              <a:tabLst>
                <a:tab pos="657225" algn="l"/>
              </a:tabLst>
            </a:pPr>
            <a:r>
              <a:rPr lang="en-GB" sz="1400">
                <a:solidFill>
                  <a:srgbClr val="000000"/>
                </a:solidFill>
                <a:ea typeface="MS PGothic" pitchFamily="34" charset="-128"/>
              </a:rPr>
              <a:t>2. </a:t>
            </a:r>
            <a:r>
              <a:rPr lang="en-GB" sz="2000">
                <a:solidFill>
                  <a:srgbClr val="000000"/>
                </a:solidFill>
                <a:ea typeface="MS PGothic" pitchFamily="34" charset="-128"/>
              </a:rPr>
              <a:t>BlckId, DataNodes</a:t>
            </a:r>
          </a:p>
          <a:p>
            <a:pPr defTabSz="652463" hangingPunct="0">
              <a:lnSpc>
                <a:spcPct val="93000"/>
              </a:lnSpc>
              <a:buClr>
                <a:srgbClr val="000000"/>
              </a:buClr>
              <a:buSzPct val="45000"/>
              <a:buFont typeface="Wingdings" pitchFamily="2" charset="2"/>
              <a:buNone/>
              <a:tabLst>
                <a:tab pos="657225" algn="l"/>
              </a:tabLst>
            </a:pPr>
            <a:r>
              <a:rPr lang="en-GB" sz="700">
                <a:solidFill>
                  <a:srgbClr val="000000"/>
                </a:solidFill>
                <a:ea typeface="MS PGothic" pitchFamily="34" charset="-128"/>
              </a:rPr>
              <a:t>o</a:t>
            </a:r>
          </a:p>
        </p:txBody>
      </p:sp>
      <p:sp>
        <p:nvSpPr>
          <p:cNvPr id="49297" name="Line 145"/>
          <p:cNvSpPr>
            <a:spLocks noChangeShapeType="1"/>
          </p:cNvSpPr>
          <p:nvPr/>
        </p:nvSpPr>
        <p:spPr bwMode="auto">
          <a:xfrm flipV="1">
            <a:off x="2133600" y="1752600"/>
            <a:ext cx="620713" cy="660400"/>
          </a:xfrm>
          <a:prstGeom prst="line">
            <a:avLst/>
          </a:prstGeom>
          <a:noFill/>
          <a:ln w="9525">
            <a:solidFill>
              <a:srgbClr val="000000"/>
            </a:solidFill>
            <a:prstDash val="sysDashDotDot"/>
            <a:round/>
            <a:headEnd/>
            <a:tailEnd type="triangle" w="med" len="med"/>
          </a:ln>
        </p:spPr>
        <p:txBody>
          <a:bodyPr/>
          <a:lstStyle/>
          <a:p>
            <a:endParaRPr lang="en-US"/>
          </a:p>
        </p:txBody>
      </p:sp>
      <p:sp>
        <p:nvSpPr>
          <p:cNvPr id="49298" name="Line 146"/>
          <p:cNvSpPr>
            <a:spLocks noChangeShapeType="1"/>
          </p:cNvSpPr>
          <p:nvPr/>
        </p:nvSpPr>
        <p:spPr bwMode="auto">
          <a:xfrm flipH="1">
            <a:off x="2209800" y="2286000"/>
            <a:ext cx="990600" cy="741363"/>
          </a:xfrm>
          <a:prstGeom prst="line">
            <a:avLst/>
          </a:prstGeom>
          <a:noFill/>
          <a:ln w="9525">
            <a:solidFill>
              <a:srgbClr val="000000"/>
            </a:solidFill>
            <a:prstDash val="sysDashDotDot"/>
            <a:round/>
            <a:headEnd/>
            <a:tailEnd type="triangle" w="med" len="med"/>
          </a:ln>
        </p:spPr>
        <p:txBody>
          <a:bodyPr/>
          <a:lstStyle/>
          <a:p>
            <a:endParaRPr lang="en-US"/>
          </a:p>
        </p:txBody>
      </p:sp>
      <p:cxnSp>
        <p:nvCxnSpPr>
          <p:cNvPr id="49299" name="AutoShape 147"/>
          <p:cNvCxnSpPr>
            <a:cxnSpLocks noChangeShapeType="1"/>
            <a:stCxn id="49155" idx="5"/>
          </p:cNvCxnSpPr>
          <p:nvPr/>
        </p:nvCxnSpPr>
        <p:spPr bwMode="auto">
          <a:xfrm rot="16200000" flipH="1">
            <a:off x="1865313" y="2933700"/>
            <a:ext cx="496888" cy="1766887"/>
          </a:xfrm>
          <a:prstGeom prst="curvedConnector2">
            <a:avLst/>
          </a:prstGeom>
          <a:noFill/>
          <a:ln w="9525">
            <a:solidFill>
              <a:srgbClr val="000000"/>
            </a:solidFill>
            <a:round/>
            <a:headEnd type="triangle" w="med" len="med"/>
            <a:tailEnd type="triangle" w="med" len="med"/>
          </a:ln>
        </p:spPr>
      </p:cxnSp>
      <p:sp>
        <p:nvSpPr>
          <p:cNvPr id="49300" name="Text Box 148"/>
          <p:cNvSpPr txBox="1">
            <a:spLocks noChangeArrowheads="1"/>
          </p:cNvSpPr>
          <p:nvPr/>
        </p:nvSpPr>
        <p:spPr bwMode="auto">
          <a:xfrm rot="480000">
            <a:off x="1524000" y="4038600"/>
            <a:ext cx="555625" cy="114300"/>
          </a:xfrm>
          <a:prstGeom prst="rect">
            <a:avLst/>
          </a:prstGeom>
          <a:noFill/>
          <a:ln w="9525">
            <a:noFill/>
            <a:round/>
            <a:headEnd/>
            <a:tailEnd/>
          </a:ln>
        </p:spPr>
        <p:txBody>
          <a:bodyPr wrap="none" lIns="0" tIns="0" rIns="0" bIns="0"/>
          <a:lstStyle/>
          <a:p>
            <a:pPr defTabSz="828675" hangingPunct="0">
              <a:lnSpc>
                <a:spcPct val="93000"/>
              </a:lnSpc>
              <a:buClr>
                <a:srgbClr val="000000"/>
              </a:buClr>
              <a:buSzPct val="45000"/>
              <a:buFont typeface="Wingdings" pitchFamily="2" charset="2"/>
              <a:buNone/>
            </a:pPr>
            <a:r>
              <a:rPr lang="en-GB" sz="2000">
                <a:solidFill>
                  <a:srgbClr val="000000"/>
                </a:solidFill>
                <a:ea typeface="MS PGothic" pitchFamily="34" charset="-128"/>
              </a:rPr>
              <a:t>3.Read data</a:t>
            </a:r>
          </a:p>
        </p:txBody>
      </p:sp>
      <p:sp>
        <p:nvSpPr>
          <p:cNvPr id="49303" name="Text Box 151"/>
          <p:cNvSpPr txBox="1">
            <a:spLocks noChangeArrowheads="1"/>
          </p:cNvSpPr>
          <p:nvPr/>
        </p:nvSpPr>
        <p:spPr bwMode="auto">
          <a:xfrm>
            <a:off x="381000" y="5867400"/>
            <a:ext cx="2620963" cy="344488"/>
          </a:xfrm>
          <a:prstGeom prst="rect">
            <a:avLst/>
          </a:prstGeom>
          <a:noFill/>
          <a:ln w="9525">
            <a:noFill/>
            <a:round/>
            <a:headEnd/>
            <a:tailEnd/>
          </a:ln>
        </p:spPr>
        <p:txBody>
          <a:bodyPr wrap="none" lIns="0" tIns="0" rIns="0" bIns="0"/>
          <a:lstStyle/>
          <a:p>
            <a:pPr defTabSz="652463" hangingPunct="0">
              <a:lnSpc>
                <a:spcPct val="93000"/>
              </a:lnSpc>
              <a:buClr>
                <a:srgbClr val="000000"/>
              </a:buClr>
              <a:buSzPct val="45000"/>
              <a:buFont typeface="Wingdings" pitchFamily="2" charset="2"/>
              <a:buNone/>
              <a:tabLst>
                <a:tab pos="657225" algn="l"/>
                <a:tab pos="1312863" algn="l"/>
                <a:tab pos="1970088" algn="l"/>
              </a:tabLst>
            </a:pPr>
            <a:r>
              <a:rPr lang="en-GB" sz="2000">
                <a:solidFill>
                  <a:srgbClr val="000000"/>
                </a:solidFill>
                <a:ea typeface="MS PGothic" pitchFamily="34" charset="-128"/>
              </a:rPr>
              <a:t>NameNode : Maps a file to a file-id and list of MapNodes</a:t>
            </a:r>
          </a:p>
          <a:p>
            <a:pPr defTabSz="652463" hangingPunct="0">
              <a:lnSpc>
                <a:spcPct val="93000"/>
              </a:lnSpc>
              <a:buClr>
                <a:srgbClr val="000000"/>
              </a:buClr>
              <a:buSzPct val="45000"/>
              <a:buFont typeface="Wingdings" pitchFamily="2" charset="2"/>
              <a:buNone/>
              <a:tabLst>
                <a:tab pos="657225" algn="l"/>
                <a:tab pos="1312863" algn="l"/>
                <a:tab pos="1970088" algn="l"/>
              </a:tabLst>
            </a:pPr>
            <a:r>
              <a:rPr lang="en-GB" sz="2000">
                <a:solidFill>
                  <a:srgbClr val="000000"/>
                </a:solidFill>
                <a:ea typeface="MS PGothic" pitchFamily="34" charset="-128"/>
              </a:rPr>
              <a:t>DataNode  : Maps a block-id to a physical location on disk</a:t>
            </a:r>
          </a:p>
        </p:txBody>
      </p:sp>
      <p:sp>
        <p:nvSpPr>
          <p:cNvPr id="49304" name="Line 152"/>
          <p:cNvSpPr>
            <a:spLocks noChangeShapeType="1"/>
          </p:cNvSpPr>
          <p:nvPr/>
        </p:nvSpPr>
        <p:spPr bwMode="auto">
          <a:xfrm flipH="1">
            <a:off x="4876800" y="2057400"/>
            <a:ext cx="9525" cy="534988"/>
          </a:xfrm>
          <a:prstGeom prst="line">
            <a:avLst/>
          </a:prstGeom>
          <a:noFill/>
          <a:ln w="9525">
            <a:solidFill>
              <a:srgbClr val="000000"/>
            </a:solidFill>
            <a:round/>
            <a:headEnd type="triangle" w="med" len="med"/>
            <a:tailEnd type="triangle" w="med" len="med"/>
          </a:ln>
        </p:spPr>
        <p:txBody>
          <a:bodyPr/>
          <a:lstStyle/>
          <a:p>
            <a:endParaRPr lang="en-US"/>
          </a:p>
        </p:txBody>
      </p:sp>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89</a:t>
            </a:fld>
            <a:endParaRPr lang="en-US" altLang="en-US" dirty="0"/>
          </a:p>
        </p:txBody>
      </p:sp>
    </p:spTree>
    <p:extLst>
      <p:ext uri="{BB962C8B-B14F-4D97-AF65-F5344CB8AC3E}">
        <p14:creationId xmlns:p14="http://schemas.microsoft.com/office/powerpoint/2010/main" val="381485872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39825"/>
          </a:xfrm>
        </p:spPr>
        <p:txBody>
          <a:bodyPr/>
          <a:lstStyle/>
          <a:p>
            <a:r>
              <a:rPr lang="en-US" dirty="0"/>
              <a:t>Growing interconnected &amp; instrumented world </a:t>
            </a:r>
          </a:p>
        </p:txBody>
      </p:sp>
      <p:pic>
        <p:nvPicPr>
          <p:cNvPr id="32" name="Picture 31"/>
          <p:cNvPicPr>
            <a:picLocks noChangeAspect="1"/>
          </p:cNvPicPr>
          <p:nvPr/>
        </p:nvPicPr>
        <p:blipFill>
          <a:blip r:embed="rId3"/>
          <a:stretch>
            <a:fillRect/>
          </a:stretch>
        </p:blipFill>
        <p:spPr>
          <a:xfrm>
            <a:off x="1143000" y="1245849"/>
            <a:ext cx="6858000" cy="4841791"/>
          </a:xfrm>
          <a:prstGeom prst="rect">
            <a:avLst/>
          </a:prstGeom>
        </p:spPr>
      </p:pic>
    </p:spTree>
    <p:extLst>
      <p:ext uri="{BB962C8B-B14F-4D97-AF65-F5344CB8AC3E}">
        <p14:creationId xmlns:p14="http://schemas.microsoft.com/office/powerpoint/2010/main" val="354013321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4" descr="HDFSArchitecture"/>
          <p:cNvPicPr>
            <a:picLocks noChangeAspect="1" noChangeArrowheads="1"/>
          </p:cNvPicPr>
          <p:nvPr/>
        </p:nvPicPr>
        <p:blipFill>
          <a:blip r:embed="rId2"/>
          <a:srcRect/>
          <a:stretch>
            <a:fillRect/>
          </a:stretch>
        </p:blipFill>
        <p:spPr bwMode="auto">
          <a:xfrm>
            <a:off x="762000" y="609600"/>
            <a:ext cx="7315200" cy="54864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BE3CDE80-9D12-44A2-94DF-1F256FD23108}" type="slidenum">
              <a:rPr lang="en-US" altLang="en-US" smtClean="0"/>
              <a:pPr>
                <a:defRPr/>
              </a:pPr>
              <a:t>90</a:t>
            </a:fld>
            <a:endParaRPr lang="en-US" altLang="en-US" dirty="0"/>
          </a:p>
        </p:txBody>
      </p:sp>
    </p:spTree>
    <p:extLst>
      <p:ext uri="{BB962C8B-B14F-4D97-AF65-F5344CB8AC3E}">
        <p14:creationId xmlns:p14="http://schemas.microsoft.com/office/powerpoint/2010/main" val="77195492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04800"/>
            <a:ext cx="8183563" cy="1050925"/>
          </a:xfrm>
        </p:spPr>
        <p:txBody>
          <a:bodyPr anchor="b">
            <a:normAutofit/>
          </a:bodyPr>
          <a:lstStyle/>
          <a:p>
            <a:r>
              <a:rPr lang="en-US">
                <a:effectLst>
                  <a:outerShdw blurRad="38100" dist="38100" dir="2700000" algn="tl">
                    <a:srgbClr val="C0C0C0"/>
                  </a:outerShdw>
                </a:effectLst>
              </a:rPr>
              <a:t>MapReduce: Insight</a:t>
            </a:r>
            <a:endParaRPr lang="en-IN">
              <a:effectLst>
                <a:outerShdw blurRad="38100" dist="38100" dir="2700000" algn="tl">
                  <a:srgbClr val="C0C0C0"/>
                </a:outerShdw>
              </a:effectLst>
            </a:endParaRPr>
          </a:p>
        </p:txBody>
      </p:sp>
      <p:sp>
        <p:nvSpPr>
          <p:cNvPr id="29699" name="Content Placeholder 2"/>
          <p:cNvSpPr>
            <a:spLocks noGrp="1"/>
          </p:cNvSpPr>
          <p:nvPr>
            <p:ph idx="4294967295"/>
          </p:nvPr>
        </p:nvSpPr>
        <p:spPr>
          <a:xfrm>
            <a:off x="457200" y="1524000"/>
            <a:ext cx="8183563" cy="4113213"/>
          </a:xfrm>
        </p:spPr>
        <p:txBody>
          <a:bodyPr lIns="182880" tIns="91440"/>
          <a:lstStyle/>
          <a:p>
            <a:pPr marL="265113" indent="-265113"/>
            <a:r>
              <a:rPr lang="en-IN" sz="2600"/>
              <a:t>  Consider the problem of counting the number of occurrences of each word in a large collection of documents</a:t>
            </a:r>
          </a:p>
          <a:p>
            <a:pPr marL="265113" indent="-265113"/>
            <a:r>
              <a:rPr lang="en-US" sz="2600"/>
              <a:t>How would you do it in parallel ? </a:t>
            </a:r>
          </a:p>
          <a:p>
            <a:pPr marL="265113" indent="-265113"/>
            <a:r>
              <a:rPr lang="en-US" sz="2600"/>
              <a:t>Solution:</a:t>
            </a:r>
          </a:p>
          <a:p>
            <a:pPr marL="742950" lvl="1" indent="-285750"/>
            <a:r>
              <a:rPr lang="en-IN" sz="2200"/>
              <a:t>Divide documents among workers</a:t>
            </a:r>
          </a:p>
          <a:p>
            <a:pPr marL="742950" lvl="1" indent="-285750"/>
            <a:r>
              <a:rPr lang="en-IN" sz="2200"/>
              <a:t>Each worker parses document to find all words, outputs (word, count) pairs</a:t>
            </a:r>
          </a:p>
          <a:p>
            <a:pPr marL="742950" lvl="1" indent="-285750"/>
            <a:r>
              <a:rPr lang="en-IN" sz="2200"/>
              <a:t>Partition (word, count) pairs across workers based on word</a:t>
            </a:r>
          </a:p>
          <a:p>
            <a:pPr marL="742950" lvl="1" indent="-285750"/>
            <a:r>
              <a:rPr lang="en-IN" sz="2200"/>
              <a:t>For each word at a worker, locally add up counts</a:t>
            </a:r>
            <a:endParaRPr lang="en-US" sz="2200"/>
          </a:p>
        </p:txBody>
      </p:sp>
      <p:sp>
        <p:nvSpPr>
          <p:cNvPr id="3" name="Slide Number Placeholder 2"/>
          <p:cNvSpPr>
            <a:spLocks noGrp="1"/>
          </p:cNvSpPr>
          <p:nvPr>
            <p:ph type="sldNum" sz="quarter" idx="12"/>
          </p:nvPr>
        </p:nvSpPr>
        <p:spPr/>
        <p:txBody>
          <a:bodyPr/>
          <a:lstStyle/>
          <a:p>
            <a:pPr>
              <a:defRPr/>
            </a:pPr>
            <a:fld id="{BE3CDE80-9D12-44A2-94DF-1F256FD23108}" type="slidenum">
              <a:rPr lang="en-US" altLang="en-US" smtClean="0"/>
              <a:pPr>
                <a:defRPr/>
              </a:pPr>
              <a:t>91</a:t>
            </a:fld>
            <a:endParaRPr lang="en-US" altLang="en-US" dirty="0"/>
          </a:p>
        </p:txBody>
      </p:sp>
    </p:spTree>
    <p:extLst>
      <p:ext uri="{BB962C8B-B14F-4D97-AF65-F5344CB8AC3E}">
        <p14:creationId xmlns:p14="http://schemas.microsoft.com/office/powerpoint/2010/main" val="19602254"/>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304800"/>
            <a:ext cx="8183563" cy="1050925"/>
          </a:xfrm>
        </p:spPr>
        <p:txBody>
          <a:bodyPr anchor="b">
            <a:normAutofit/>
          </a:bodyPr>
          <a:lstStyle/>
          <a:p>
            <a:r>
              <a:rPr lang="en-US" sz="3800">
                <a:effectLst>
                  <a:outerShdw blurRad="38100" dist="38100" dir="2700000" algn="tl">
                    <a:srgbClr val="C0C0C0"/>
                  </a:outerShdw>
                </a:effectLst>
              </a:rPr>
              <a:t>MapReduce Programming Model</a:t>
            </a:r>
            <a:endParaRPr lang="en-IN" sz="3800">
              <a:effectLst>
                <a:outerShdw blurRad="38100" dist="38100" dir="2700000" algn="tl">
                  <a:srgbClr val="C0C0C0"/>
                </a:outerShdw>
              </a:effectLst>
            </a:endParaRPr>
          </a:p>
        </p:txBody>
      </p:sp>
      <p:sp>
        <p:nvSpPr>
          <p:cNvPr id="3" name="Content Placeholder 2"/>
          <p:cNvSpPr>
            <a:spLocks noGrp="1"/>
          </p:cNvSpPr>
          <p:nvPr>
            <p:ph idx="4294967295"/>
          </p:nvPr>
        </p:nvSpPr>
        <p:spPr>
          <a:xfrm>
            <a:off x="500063" y="1714500"/>
            <a:ext cx="8183562" cy="4113213"/>
          </a:xfrm>
        </p:spPr>
        <p:txBody>
          <a:bodyPr lIns="182880" tIns="91440">
            <a:normAutofit lnSpcReduction="10000"/>
          </a:bodyPr>
          <a:lstStyle/>
          <a:p>
            <a:pPr marL="265113" indent="-265113">
              <a:lnSpc>
                <a:spcPct val="80000"/>
              </a:lnSpc>
            </a:pPr>
            <a:r>
              <a:rPr lang="en-IN" sz="2800"/>
              <a:t>Inspired from map and reduce operations commonly used in functional programming languages like Lisp.</a:t>
            </a:r>
          </a:p>
          <a:p>
            <a:pPr marL="265113" indent="-265113"/>
            <a:r>
              <a:rPr lang="en-US"/>
              <a:t>Input: a set of key/value pairs</a:t>
            </a:r>
          </a:p>
          <a:p>
            <a:pPr marL="265113" indent="-265113"/>
            <a:r>
              <a:rPr lang="en-US"/>
              <a:t>User supplies two functions:</a:t>
            </a:r>
          </a:p>
          <a:p>
            <a:pPr marL="547688" lvl="1" indent="-200025"/>
            <a:r>
              <a:rPr lang="en-US">
                <a:solidFill>
                  <a:srgbClr val="FF5050"/>
                </a:solidFill>
              </a:rPr>
              <a:t>map(k,v) </a:t>
            </a:r>
            <a:r>
              <a:rPr lang="en-US">
                <a:solidFill>
                  <a:srgbClr val="FF5050"/>
                </a:solidFill>
                <a:sym typeface="Wingdings" pitchFamily="2" charset="2"/>
              </a:rPr>
              <a:t> list(k1,v1) </a:t>
            </a:r>
          </a:p>
          <a:p>
            <a:pPr marL="547688" lvl="1" indent="-200025"/>
            <a:r>
              <a:rPr lang="en-US">
                <a:solidFill>
                  <a:srgbClr val="FF5050"/>
                </a:solidFill>
                <a:sym typeface="Wingdings" pitchFamily="2" charset="2"/>
              </a:rPr>
              <a:t>reduce(k1, list(v1))  v2</a:t>
            </a:r>
          </a:p>
          <a:p>
            <a:pPr marL="265113" indent="-265113"/>
            <a:r>
              <a:rPr lang="en-US"/>
              <a:t>(k1,v1) is an intermediate key/value pair</a:t>
            </a:r>
          </a:p>
          <a:p>
            <a:pPr marL="265113" indent="-265113"/>
            <a:r>
              <a:rPr lang="en-US"/>
              <a:t>Output is the set of (k1,v2) pairs</a:t>
            </a:r>
            <a:r>
              <a:rPr lang="en-US" sz="2800"/>
              <a:t> </a:t>
            </a:r>
            <a:endParaRPr lang="en-IN" sz="2800"/>
          </a:p>
          <a:p>
            <a:pPr marL="265113" indent="-265113">
              <a:lnSpc>
                <a:spcPct val="80000"/>
              </a:lnSpc>
              <a:buFont typeface="Wingdings" pitchFamily="2" charset="2"/>
              <a:buNone/>
            </a:pPr>
            <a:endParaRPr lang="en-US" sz="2800"/>
          </a:p>
          <a:p>
            <a:pPr marL="265113" indent="-265113">
              <a:lnSpc>
                <a:spcPct val="80000"/>
              </a:lnSpc>
              <a:buFont typeface="Wingdings" pitchFamily="2" charset="2"/>
              <a:buNone/>
            </a:pPr>
            <a:endParaRPr lang="en-US" sz="2800"/>
          </a:p>
          <a:p>
            <a:pPr marL="265113" indent="-265113">
              <a:lnSpc>
                <a:spcPct val="80000"/>
              </a:lnSpc>
            </a:pPr>
            <a:endParaRPr lang="en-US" sz="2800"/>
          </a:p>
          <a:p>
            <a:pPr marL="265113" indent="-265113">
              <a:lnSpc>
                <a:spcPct val="80000"/>
              </a:lnSpc>
              <a:buFont typeface="Wingdings" pitchFamily="2" charset="2"/>
              <a:buNone/>
            </a:pPr>
            <a:endParaRPr lang="en-IN" sz="2800"/>
          </a:p>
          <a:p>
            <a:pPr marL="265113" indent="-265113">
              <a:lnSpc>
                <a:spcPct val="80000"/>
              </a:lnSpc>
              <a:buFont typeface="Wingdings" pitchFamily="2" charset="2"/>
              <a:buNone/>
            </a:pPr>
            <a:endParaRPr lang="en-IN" sz="2800"/>
          </a:p>
          <a:p>
            <a:pPr marL="265113" indent="-265113">
              <a:lnSpc>
                <a:spcPct val="80000"/>
              </a:lnSpc>
            </a:pPr>
            <a:endParaRPr lang="en-US" sz="2800"/>
          </a:p>
        </p:txBody>
      </p:sp>
      <p:sp>
        <p:nvSpPr>
          <p:cNvPr id="4" name="Slide Number Placeholder 3"/>
          <p:cNvSpPr>
            <a:spLocks noGrp="1"/>
          </p:cNvSpPr>
          <p:nvPr>
            <p:ph type="sldNum" sz="quarter" idx="12"/>
          </p:nvPr>
        </p:nvSpPr>
        <p:spPr/>
        <p:txBody>
          <a:bodyPr/>
          <a:lstStyle/>
          <a:p>
            <a:pPr>
              <a:defRPr/>
            </a:pPr>
            <a:fld id="{BE3CDE80-9D12-44A2-94DF-1F256FD23108}" type="slidenum">
              <a:rPr lang="en-US" altLang="en-US" smtClean="0"/>
              <a:pPr>
                <a:defRPr/>
              </a:pPr>
              <a:t>92</a:t>
            </a:fld>
            <a:endParaRPr lang="en-US" altLang="en-US" dirty="0"/>
          </a:p>
        </p:txBody>
      </p:sp>
    </p:spTree>
    <p:extLst>
      <p:ext uri="{BB962C8B-B14F-4D97-AF65-F5344CB8AC3E}">
        <p14:creationId xmlns:p14="http://schemas.microsoft.com/office/powerpoint/2010/main" val="1304701742"/>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MapReduce: The Map Step</a:t>
            </a:r>
          </a:p>
        </p:txBody>
      </p:sp>
      <p:grpSp>
        <p:nvGrpSpPr>
          <p:cNvPr id="2" name="Group 3"/>
          <p:cNvGrpSpPr>
            <a:grpSpLocks/>
          </p:cNvGrpSpPr>
          <p:nvPr/>
        </p:nvGrpSpPr>
        <p:grpSpPr bwMode="auto">
          <a:xfrm>
            <a:off x="1219200" y="3352800"/>
            <a:ext cx="1219200" cy="381000"/>
            <a:chOff x="240" y="2016"/>
            <a:chExt cx="768" cy="240"/>
          </a:xfrm>
        </p:grpSpPr>
        <p:sp>
          <p:nvSpPr>
            <p:cNvPr id="53252" name="Rectangle 4"/>
            <p:cNvSpPr>
              <a:spLocks noChangeArrowheads="1"/>
            </p:cNvSpPr>
            <p:nvPr/>
          </p:nvSpPr>
          <p:spPr bwMode="auto">
            <a:xfrm>
              <a:off x="576" y="2016"/>
              <a:ext cx="432" cy="240"/>
            </a:xfrm>
            <a:prstGeom prst="rect">
              <a:avLst/>
            </a:prstGeom>
            <a:solidFill>
              <a:schemeClr val="hlink"/>
            </a:solidFill>
            <a:ln w="9525">
              <a:solidFill>
                <a:schemeClr val="tx1"/>
              </a:solidFill>
              <a:miter lim="800000"/>
              <a:headEnd/>
              <a:tailEnd/>
            </a:ln>
            <a:effectLst/>
          </p:spPr>
          <p:txBody>
            <a:bodyPr wrap="none" anchor="ctr"/>
            <a:lstStyle/>
            <a:p>
              <a:pPr algn="ctr" eaLnBrk="0" hangingPunct="0"/>
              <a:r>
                <a:rPr lang="en-US">
                  <a:latin typeface="Verdana" pitchFamily="34" charset="0"/>
                </a:rPr>
                <a:t>v2</a:t>
              </a:r>
            </a:p>
          </p:txBody>
        </p:sp>
        <p:sp>
          <p:nvSpPr>
            <p:cNvPr id="53253" name="AutoShape 5"/>
            <p:cNvSpPr>
              <a:spLocks noChangeArrowheads="1"/>
            </p:cNvSpPr>
            <p:nvPr/>
          </p:nvSpPr>
          <p:spPr bwMode="auto">
            <a:xfrm>
              <a:off x="240" y="2016"/>
              <a:ext cx="288" cy="240"/>
            </a:xfrm>
            <a:prstGeom prst="triangle">
              <a:avLst>
                <a:gd name="adj" fmla="val 50000"/>
              </a:avLst>
            </a:prstGeom>
            <a:solidFill>
              <a:schemeClr val="accent2"/>
            </a:solidFill>
            <a:ln w="9525">
              <a:solidFill>
                <a:schemeClr val="tx1"/>
              </a:solidFill>
              <a:miter lim="800000"/>
              <a:headEnd/>
              <a:tailEnd/>
            </a:ln>
            <a:effectLst/>
          </p:spPr>
          <p:txBody>
            <a:bodyPr wrap="none" anchor="ctr"/>
            <a:lstStyle/>
            <a:p>
              <a:pPr algn="ctr" eaLnBrk="0" hangingPunct="0"/>
              <a:r>
                <a:rPr lang="en-US">
                  <a:latin typeface="Verdana" pitchFamily="34" charset="0"/>
                </a:rPr>
                <a:t>k2</a:t>
              </a:r>
            </a:p>
          </p:txBody>
        </p:sp>
      </p:grpSp>
      <p:grpSp>
        <p:nvGrpSpPr>
          <p:cNvPr id="3" name="Group 6"/>
          <p:cNvGrpSpPr>
            <a:grpSpLocks/>
          </p:cNvGrpSpPr>
          <p:nvPr/>
        </p:nvGrpSpPr>
        <p:grpSpPr bwMode="auto">
          <a:xfrm>
            <a:off x="4648200" y="2057400"/>
            <a:ext cx="1676400" cy="1219200"/>
            <a:chOff x="1776" y="1152"/>
            <a:chExt cx="1056" cy="768"/>
          </a:xfrm>
        </p:grpSpPr>
        <p:grpSp>
          <p:nvGrpSpPr>
            <p:cNvPr id="4" name="Group 7"/>
            <p:cNvGrpSpPr>
              <a:grpSpLocks/>
            </p:cNvGrpSpPr>
            <p:nvPr/>
          </p:nvGrpSpPr>
          <p:grpSpPr bwMode="auto">
            <a:xfrm>
              <a:off x="1776" y="1152"/>
              <a:ext cx="1056" cy="336"/>
              <a:chOff x="2256" y="1344"/>
              <a:chExt cx="1056" cy="336"/>
            </a:xfrm>
          </p:grpSpPr>
          <p:sp>
            <p:nvSpPr>
              <p:cNvPr id="53256" name="AutoShape 8"/>
              <p:cNvSpPr>
                <a:spLocks noChangeArrowheads="1"/>
              </p:cNvSpPr>
              <p:nvPr/>
            </p:nvSpPr>
            <p:spPr bwMode="auto">
              <a:xfrm>
                <a:off x="2256" y="1344"/>
                <a:ext cx="432" cy="336"/>
              </a:xfrm>
              <a:prstGeom prst="diamond">
                <a:avLst/>
              </a:prstGeom>
              <a:solidFill>
                <a:srgbClr val="9966FF"/>
              </a:solidFill>
              <a:ln w="9525">
                <a:solidFill>
                  <a:schemeClr val="tx1"/>
                </a:solidFill>
                <a:miter lim="800000"/>
                <a:headEnd/>
                <a:tailEnd/>
              </a:ln>
              <a:effectLst/>
            </p:spPr>
            <p:txBody>
              <a:bodyPr wrap="none" anchor="ctr"/>
              <a:lstStyle/>
              <a:p>
                <a:pPr algn="ctr" eaLnBrk="0" hangingPunct="0"/>
                <a:r>
                  <a:rPr lang="en-US">
                    <a:latin typeface="Verdana" pitchFamily="34" charset="0"/>
                  </a:rPr>
                  <a:t>k</a:t>
                </a:r>
              </a:p>
            </p:txBody>
          </p:sp>
          <p:sp>
            <p:nvSpPr>
              <p:cNvPr id="53257" name="AutoShape 9"/>
              <p:cNvSpPr>
                <a:spLocks noChangeArrowheads="1"/>
              </p:cNvSpPr>
              <p:nvPr/>
            </p:nvSpPr>
            <p:spPr bwMode="auto">
              <a:xfrm>
                <a:off x="2688" y="1344"/>
                <a:ext cx="624" cy="336"/>
              </a:xfrm>
              <a:prstGeom prst="parallelogram">
                <a:avLst>
                  <a:gd name="adj" fmla="val 46429"/>
                </a:avLst>
              </a:prstGeom>
              <a:solidFill>
                <a:schemeClr val="accent1"/>
              </a:solidFill>
              <a:ln w="9525">
                <a:solidFill>
                  <a:schemeClr val="tx1"/>
                </a:solidFill>
                <a:miter lim="800000"/>
                <a:headEnd/>
                <a:tailEnd/>
              </a:ln>
              <a:effectLst/>
            </p:spPr>
            <p:txBody>
              <a:bodyPr wrap="none" anchor="ctr"/>
              <a:lstStyle/>
              <a:p>
                <a:pPr algn="ctr" eaLnBrk="0" hangingPunct="0"/>
                <a:r>
                  <a:rPr lang="en-US">
                    <a:latin typeface="Verdana" pitchFamily="34" charset="0"/>
                  </a:rPr>
                  <a:t>v</a:t>
                </a:r>
              </a:p>
            </p:txBody>
          </p:sp>
        </p:grpSp>
        <p:grpSp>
          <p:nvGrpSpPr>
            <p:cNvPr id="5" name="Group 10"/>
            <p:cNvGrpSpPr>
              <a:grpSpLocks/>
            </p:cNvGrpSpPr>
            <p:nvPr/>
          </p:nvGrpSpPr>
          <p:grpSpPr bwMode="auto">
            <a:xfrm>
              <a:off x="1776" y="1584"/>
              <a:ext cx="1056" cy="336"/>
              <a:chOff x="2256" y="1344"/>
              <a:chExt cx="1056" cy="336"/>
            </a:xfrm>
          </p:grpSpPr>
          <p:sp>
            <p:nvSpPr>
              <p:cNvPr id="53259" name="AutoShape 11"/>
              <p:cNvSpPr>
                <a:spLocks noChangeArrowheads="1"/>
              </p:cNvSpPr>
              <p:nvPr/>
            </p:nvSpPr>
            <p:spPr bwMode="auto">
              <a:xfrm>
                <a:off x="2256" y="1344"/>
                <a:ext cx="432" cy="336"/>
              </a:xfrm>
              <a:prstGeom prst="diamond">
                <a:avLst/>
              </a:prstGeom>
              <a:solidFill>
                <a:srgbClr val="CC9900"/>
              </a:solidFill>
              <a:ln w="9525">
                <a:solidFill>
                  <a:schemeClr val="tx1"/>
                </a:solidFill>
                <a:miter lim="800000"/>
                <a:headEnd/>
                <a:tailEnd/>
              </a:ln>
              <a:effectLst/>
            </p:spPr>
            <p:txBody>
              <a:bodyPr wrap="none" anchor="ctr"/>
              <a:lstStyle/>
              <a:p>
                <a:pPr algn="ctr" eaLnBrk="0" hangingPunct="0"/>
                <a:r>
                  <a:rPr lang="en-US">
                    <a:latin typeface="Verdana" pitchFamily="34" charset="0"/>
                  </a:rPr>
                  <a:t>k</a:t>
                </a:r>
              </a:p>
            </p:txBody>
          </p:sp>
          <p:sp>
            <p:nvSpPr>
              <p:cNvPr id="53260" name="AutoShape 12"/>
              <p:cNvSpPr>
                <a:spLocks noChangeArrowheads="1"/>
              </p:cNvSpPr>
              <p:nvPr/>
            </p:nvSpPr>
            <p:spPr bwMode="auto">
              <a:xfrm>
                <a:off x="2688" y="1344"/>
                <a:ext cx="624" cy="336"/>
              </a:xfrm>
              <a:prstGeom prst="parallelogram">
                <a:avLst>
                  <a:gd name="adj" fmla="val 46429"/>
                </a:avLst>
              </a:prstGeom>
              <a:solidFill>
                <a:schemeClr val="accent1"/>
              </a:solidFill>
              <a:ln w="9525">
                <a:solidFill>
                  <a:schemeClr val="tx1"/>
                </a:solidFill>
                <a:miter lim="800000"/>
                <a:headEnd/>
                <a:tailEnd/>
              </a:ln>
              <a:effectLst/>
            </p:spPr>
            <p:txBody>
              <a:bodyPr wrap="none" anchor="ctr"/>
              <a:lstStyle/>
              <a:p>
                <a:pPr algn="ctr" eaLnBrk="0" hangingPunct="0"/>
                <a:r>
                  <a:rPr lang="en-US">
                    <a:latin typeface="Verdana" pitchFamily="34" charset="0"/>
                  </a:rPr>
                  <a:t>v</a:t>
                </a:r>
              </a:p>
            </p:txBody>
          </p:sp>
        </p:grpSp>
      </p:grpSp>
      <p:grpSp>
        <p:nvGrpSpPr>
          <p:cNvPr id="6" name="Group 13"/>
          <p:cNvGrpSpPr>
            <a:grpSpLocks/>
          </p:cNvGrpSpPr>
          <p:nvPr/>
        </p:nvGrpSpPr>
        <p:grpSpPr bwMode="auto">
          <a:xfrm>
            <a:off x="2590800" y="2438400"/>
            <a:ext cx="1524000" cy="609600"/>
            <a:chOff x="1104" y="1296"/>
            <a:chExt cx="480" cy="384"/>
          </a:xfrm>
        </p:grpSpPr>
        <p:sp>
          <p:nvSpPr>
            <p:cNvPr id="53262" name="AutoShape 14"/>
            <p:cNvSpPr>
              <a:spLocks noChangeArrowheads="1"/>
            </p:cNvSpPr>
            <p:nvPr/>
          </p:nvSpPr>
          <p:spPr bwMode="auto">
            <a:xfrm>
              <a:off x="1152" y="1488"/>
              <a:ext cx="432" cy="192"/>
            </a:xfrm>
            <a:prstGeom prst="rightArrow">
              <a:avLst>
                <a:gd name="adj1" fmla="val 50000"/>
                <a:gd name="adj2" fmla="val 56250"/>
              </a:avLst>
            </a:prstGeom>
            <a:solidFill>
              <a:srgbClr val="FF5050"/>
            </a:solidFill>
            <a:ln w="9525">
              <a:solidFill>
                <a:schemeClr val="tx1"/>
              </a:solidFill>
              <a:miter lim="800000"/>
              <a:headEnd/>
              <a:tailEnd/>
            </a:ln>
            <a:effectLst/>
          </p:spPr>
          <p:txBody>
            <a:bodyPr wrap="none" anchor="ctr"/>
            <a:lstStyle/>
            <a:p>
              <a:endParaRPr lang="en-US"/>
            </a:p>
          </p:txBody>
        </p:sp>
        <p:sp>
          <p:nvSpPr>
            <p:cNvPr id="53263" name="Text Box 15"/>
            <p:cNvSpPr txBox="1">
              <a:spLocks noChangeArrowheads="1"/>
            </p:cNvSpPr>
            <p:nvPr/>
          </p:nvSpPr>
          <p:spPr bwMode="auto">
            <a:xfrm>
              <a:off x="1104" y="1296"/>
              <a:ext cx="216" cy="231"/>
            </a:xfrm>
            <a:prstGeom prst="rect">
              <a:avLst/>
            </a:prstGeom>
            <a:noFill/>
            <a:ln w="9525">
              <a:noFill/>
              <a:miter lim="800000"/>
              <a:headEnd/>
              <a:tailEnd/>
            </a:ln>
            <a:effectLst/>
          </p:spPr>
          <p:txBody>
            <a:bodyPr wrap="none">
              <a:spAutoFit/>
            </a:bodyPr>
            <a:lstStyle/>
            <a:p>
              <a:pPr eaLnBrk="0" hangingPunct="0"/>
              <a:r>
                <a:rPr lang="en-US">
                  <a:latin typeface="Verdana" pitchFamily="34" charset="0"/>
                </a:rPr>
                <a:t>map</a:t>
              </a:r>
            </a:p>
          </p:txBody>
        </p:sp>
      </p:grpSp>
      <p:grpSp>
        <p:nvGrpSpPr>
          <p:cNvPr id="7" name="Group 16"/>
          <p:cNvGrpSpPr>
            <a:grpSpLocks/>
          </p:cNvGrpSpPr>
          <p:nvPr/>
        </p:nvGrpSpPr>
        <p:grpSpPr bwMode="auto">
          <a:xfrm>
            <a:off x="1219200" y="2667000"/>
            <a:ext cx="1219200" cy="381000"/>
            <a:chOff x="240" y="2016"/>
            <a:chExt cx="768" cy="240"/>
          </a:xfrm>
        </p:grpSpPr>
        <p:sp>
          <p:nvSpPr>
            <p:cNvPr id="53265" name="Rectangle 17"/>
            <p:cNvSpPr>
              <a:spLocks noChangeArrowheads="1"/>
            </p:cNvSpPr>
            <p:nvPr/>
          </p:nvSpPr>
          <p:spPr bwMode="auto">
            <a:xfrm>
              <a:off x="576" y="2016"/>
              <a:ext cx="432" cy="240"/>
            </a:xfrm>
            <a:prstGeom prst="rect">
              <a:avLst/>
            </a:prstGeom>
            <a:solidFill>
              <a:srgbClr val="FFCC00"/>
            </a:solidFill>
            <a:ln w="9525">
              <a:solidFill>
                <a:schemeClr val="tx1"/>
              </a:solidFill>
              <a:miter lim="800000"/>
              <a:headEnd/>
              <a:tailEnd/>
            </a:ln>
            <a:effectLst/>
          </p:spPr>
          <p:txBody>
            <a:bodyPr wrap="none" anchor="ctr"/>
            <a:lstStyle/>
            <a:p>
              <a:pPr algn="ctr" eaLnBrk="0" hangingPunct="0"/>
              <a:r>
                <a:rPr lang="en-US">
                  <a:latin typeface="Verdana" pitchFamily="34" charset="0"/>
                </a:rPr>
                <a:t>v1</a:t>
              </a:r>
            </a:p>
          </p:txBody>
        </p:sp>
        <p:sp>
          <p:nvSpPr>
            <p:cNvPr id="53266" name="AutoShape 18"/>
            <p:cNvSpPr>
              <a:spLocks noChangeArrowheads="1"/>
            </p:cNvSpPr>
            <p:nvPr/>
          </p:nvSpPr>
          <p:spPr bwMode="auto">
            <a:xfrm>
              <a:off x="240" y="2016"/>
              <a:ext cx="288" cy="240"/>
            </a:xfrm>
            <a:prstGeom prst="triangle">
              <a:avLst>
                <a:gd name="adj" fmla="val 50000"/>
              </a:avLst>
            </a:prstGeom>
            <a:solidFill>
              <a:srgbClr val="CCFF33"/>
            </a:solidFill>
            <a:ln w="9525">
              <a:solidFill>
                <a:schemeClr val="tx1"/>
              </a:solidFill>
              <a:miter lim="800000"/>
              <a:headEnd/>
              <a:tailEnd/>
            </a:ln>
            <a:effectLst/>
          </p:spPr>
          <p:txBody>
            <a:bodyPr wrap="none" anchor="ctr"/>
            <a:lstStyle/>
            <a:p>
              <a:pPr algn="ctr" eaLnBrk="0" hangingPunct="0"/>
              <a:r>
                <a:rPr lang="en-US">
                  <a:latin typeface="Verdana" pitchFamily="34" charset="0"/>
                </a:rPr>
                <a:t>k1</a:t>
              </a:r>
            </a:p>
          </p:txBody>
        </p:sp>
      </p:grpSp>
      <p:grpSp>
        <p:nvGrpSpPr>
          <p:cNvPr id="8" name="Group 19"/>
          <p:cNvGrpSpPr>
            <a:grpSpLocks/>
          </p:cNvGrpSpPr>
          <p:nvPr/>
        </p:nvGrpSpPr>
        <p:grpSpPr bwMode="auto">
          <a:xfrm>
            <a:off x="1143000" y="4800600"/>
            <a:ext cx="1219200" cy="381000"/>
            <a:chOff x="240" y="2016"/>
            <a:chExt cx="768" cy="240"/>
          </a:xfrm>
        </p:grpSpPr>
        <p:sp>
          <p:nvSpPr>
            <p:cNvPr id="53268" name="Rectangle 20"/>
            <p:cNvSpPr>
              <a:spLocks noChangeArrowheads="1"/>
            </p:cNvSpPr>
            <p:nvPr/>
          </p:nvSpPr>
          <p:spPr bwMode="auto">
            <a:xfrm>
              <a:off x="576" y="2016"/>
              <a:ext cx="432" cy="240"/>
            </a:xfrm>
            <a:prstGeom prst="rect">
              <a:avLst/>
            </a:prstGeom>
            <a:solidFill>
              <a:srgbClr val="66CCFF"/>
            </a:solidFill>
            <a:ln w="9525">
              <a:solidFill>
                <a:schemeClr val="tx1"/>
              </a:solidFill>
              <a:miter lim="800000"/>
              <a:headEnd/>
              <a:tailEnd/>
            </a:ln>
            <a:effectLst/>
          </p:spPr>
          <p:txBody>
            <a:bodyPr wrap="none" anchor="ctr"/>
            <a:lstStyle/>
            <a:p>
              <a:pPr algn="ctr" eaLnBrk="0" hangingPunct="0"/>
              <a:r>
                <a:rPr lang="en-US">
                  <a:latin typeface="Verdana" pitchFamily="34" charset="0"/>
                </a:rPr>
                <a:t>vn</a:t>
              </a:r>
            </a:p>
          </p:txBody>
        </p:sp>
        <p:sp>
          <p:nvSpPr>
            <p:cNvPr id="53269" name="AutoShape 21"/>
            <p:cNvSpPr>
              <a:spLocks noChangeArrowheads="1"/>
            </p:cNvSpPr>
            <p:nvPr/>
          </p:nvSpPr>
          <p:spPr bwMode="auto">
            <a:xfrm>
              <a:off x="240" y="2016"/>
              <a:ext cx="288" cy="240"/>
            </a:xfrm>
            <a:prstGeom prst="triangle">
              <a:avLst>
                <a:gd name="adj" fmla="val 50000"/>
              </a:avLst>
            </a:prstGeom>
            <a:solidFill>
              <a:srgbClr val="FF0066"/>
            </a:solidFill>
            <a:ln w="9525">
              <a:solidFill>
                <a:schemeClr val="tx1"/>
              </a:solidFill>
              <a:miter lim="800000"/>
              <a:headEnd/>
              <a:tailEnd/>
            </a:ln>
            <a:effectLst/>
          </p:spPr>
          <p:txBody>
            <a:bodyPr wrap="none" anchor="ctr"/>
            <a:lstStyle/>
            <a:p>
              <a:pPr algn="ctr" eaLnBrk="0" hangingPunct="0"/>
              <a:r>
                <a:rPr lang="en-US">
                  <a:latin typeface="Verdana" pitchFamily="34" charset="0"/>
                </a:rPr>
                <a:t>kn</a:t>
              </a:r>
            </a:p>
          </p:txBody>
        </p:sp>
      </p:grpSp>
      <p:sp>
        <p:nvSpPr>
          <p:cNvPr id="53270" name="Text Box 22"/>
          <p:cNvSpPr txBox="1">
            <a:spLocks noChangeArrowheads="1"/>
          </p:cNvSpPr>
          <p:nvPr/>
        </p:nvSpPr>
        <p:spPr bwMode="auto">
          <a:xfrm>
            <a:off x="1477963" y="3962400"/>
            <a:ext cx="503237" cy="457200"/>
          </a:xfrm>
          <a:prstGeom prst="rect">
            <a:avLst/>
          </a:prstGeom>
          <a:noFill/>
          <a:ln w="9525">
            <a:noFill/>
            <a:miter lim="800000"/>
            <a:headEnd/>
            <a:tailEnd/>
          </a:ln>
          <a:effectLst/>
        </p:spPr>
        <p:txBody>
          <a:bodyPr wrap="none">
            <a:spAutoFit/>
          </a:bodyPr>
          <a:lstStyle/>
          <a:p>
            <a:pPr eaLnBrk="0" hangingPunct="0"/>
            <a:r>
              <a:rPr lang="en-US" sz="2400" b="1">
                <a:latin typeface="Verdana" pitchFamily="34" charset="0"/>
              </a:rPr>
              <a:t>…</a:t>
            </a:r>
          </a:p>
        </p:txBody>
      </p:sp>
      <p:grpSp>
        <p:nvGrpSpPr>
          <p:cNvPr id="9" name="Group 23"/>
          <p:cNvGrpSpPr>
            <a:grpSpLocks/>
          </p:cNvGrpSpPr>
          <p:nvPr/>
        </p:nvGrpSpPr>
        <p:grpSpPr bwMode="auto">
          <a:xfrm>
            <a:off x="4648200" y="3429000"/>
            <a:ext cx="1676400" cy="533400"/>
            <a:chOff x="2256" y="1344"/>
            <a:chExt cx="1056" cy="336"/>
          </a:xfrm>
        </p:grpSpPr>
        <p:sp>
          <p:nvSpPr>
            <p:cNvPr id="53272" name="AutoShape 24"/>
            <p:cNvSpPr>
              <a:spLocks noChangeArrowheads="1"/>
            </p:cNvSpPr>
            <p:nvPr/>
          </p:nvSpPr>
          <p:spPr bwMode="auto">
            <a:xfrm>
              <a:off x="2256" y="1344"/>
              <a:ext cx="432" cy="336"/>
            </a:xfrm>
            <a:prstGeom prst="diamond">
              <a:avLst/>
            </a:prstGeom>
            <a:solidFill>
              <a:schemeClr val="accent2"/>
            </a:solidFill>
            <a:ln w="9525">
              <a:solidFill>
                <a:schemeClr val="tx1"/>
              </a:solidFill>
              <a:miter lim="800000"/>
              <a:headEnd/>
              <a:tailEnd/>
            </a:ln>
            <a:effectLst/>
          </p:spPr>
          <p:txBody>
            <a:bodyPr wrap="none" anchor="ctr"/>
            <a:lstStyle/>
            <a:p>
              <a:pPr algn="ctr" eaLnBrk="0" hangingPunct="0"/>
              <a:r>
                <a:rPr lang="en-US">
                  <a:latin typeface="Verdana" pitchFamily="34" charset="0"/>
                </a:rPr>
                <a:t>k</a:t>
              </a:r>
            </a:p>
          </p:txBody>
        </p:sp>
        <p:sp>
          <p:nvSpPr>
            <p:cNvPr id="53273" name="AutoShape 25"/>
            <p:cNvSpPr>
              <a:spLocks noChangeArrowheads="1"/>
            </p:cNvSpPr>
            <p:nvPr/>
          </p:nvSpPr>
          <p:spPr bwMode="auto">
            <a:xfrm>
              <a:off x="2688" y="1344"/>
              <a:ext cx="624" cy="336"/>
            </a:xfrm>
            <a:prstGeom prst="parallelogram">
              <a:avLst>
                <a:gd name="adj" fmla="val 46429"/>
              </a:avLst>
            </a:prstGeom>
            <a:solidFill>
              <a:schemeClr val="accent1"/>
            </a:solidFill>
            <a:ln w="9525">
              <a:solidFill>
                <a:schemeClr val="tx1"/>
              </a:solidFill>
              <a:miter lim="800000"/>
              <a:headEnd/>
              <a:tailEnd/>
            </a:ln>
            <a:effectLst/>
          </p:spPr>
          <p:txBody>
            <a:bodyPr wrap="none" anchor="ctr"/>
            <a:lstStyle/>
            <a:p>
              <a:pPr algn="ctr" eaLnBrk="0" hangingPunct="0"/>
              <a:r>
                <a:rPr lang="en-US">
                  <a:latin typeface="Verdana" pitchFamily="34" charset="0"/>
                </a:rPr>
                <a:t>v</a:t>
              </a:r>
            </a:p>
          </p:txBody>
        </p:sp>
      </p:grpSp>
      <p:grpSp>
        <p:nvGrpSpPr>
          <p:cNvPr id="10" name="Group 26"/>
          <p:cNvGrpSpPr>
            <a:grpSpLocks/>
          </p:cNvGrpSpPr>
          <p:nvPr/>
        </p:nvGrpSpPr>
        <p:grpSpPr bwMode="auto">
          <a:xfrm>
            <a:off x="2590800" y="3200400"/>
            <a:ext cx="1600200" cy="609600"/>
            <a:chOff x="1104" y="1296"/>
            <a:chExt cx="480" cy="384"/>
          </a:xfrm>
        </p:grpSpPr>
        <p:sp>
          <p:nvSpPr>
            <p:cNvPr id="53275" name="AutoShape 27"/>
            <p:cNvSpPr>
              <a:spLocks noChangeArrowheads="1"/>
            </p:cNvSpPr>
            <p:nvPr/>
          </p:nvSpPr>
          <p:spPr bwMode="auto">
            <a:xfrm>
              <a:off x="1152" y="1488"/>
              <a:ext cx="432" cy="192"/>
            </a:xfrm>
            <a:prstGeom prst="rightArrow">
              <a:avLst>
                <a:gd name="adj1" fmla="val 50000"/>
                <a:gd name="adj2" fmla="val 56250"/>
              </a:avLst>
            </a:prstGeom>
            <a:solidFill>
              <a:srgbClr val="FF5050"/>
            </a:solidFill>
            <a:ln w="9525">
              <a:solidFill>
                <a:schemeClr val="tx1"/>
              </a:solidFill>
              <a:miter lim="800000"/>
              <a:headEnd/>
              <a:tailEnd/>
            </a:ln>
            <a:effectLst/>
          </p:spPr>
          <p:txBody>
            <a:bodyPr wrap="none" anchor="ctr"/>
            <a:lstStyle/>
            <a:p>
              <a:endParaRPr lang="en-US"/>
            </a:p>
          </p:txBody>
        </p:sp>
        <p:sp>
          <p:nvSpPr>
            <p:cNvPr id="53276" name="Text Box 28"/>
            <p:cNvSpPr txBox="1">
              <a:spLocks noChangeArrowheads="1"/>
            </p:cNvSpPr>
            <p:nvPr/>
          </p:nvSpPr>
          <p:spPr bwMode="auto">
            <a:xfrm>
              <a:off x="1104" y="1296"/>
              <a:ext cx="206" cy="231"/>
            </a:xfrm>
            <a:prstGeom prst="rect">
              <a:avLst/>
            </a:prstGeom>
            <a:noFill/>
            <a:ln w="9525">
              <a:noFill/>
              <a:miter lim="800000"/>
              <a:headEnd/>
              <a:tailEnd/>
            </a:ln>
            <a:effectLst/>
          </p:spPr>
          <p:txBody>
            <a:bodyPr wrap="none">
              <a:spAutoFit/>
            </a:bodyPr>
            <a:lstStyle/>
            <a:p>
              <a:pPr eaLnBrk="0" hangingPunct="0"/>
              <a:r>
                <a:rPr lang="en-US">
                  <a:latin typeface="Verdana" pitchFamily="34" charset="0"/>
                </a:rPr>
                <a:t>map</a:t>
              </a:r>
            </a:p>
          </p:txBody>
        </p:sp>
      </p:grpSp>
      <p:sp>
        <p:nvSpPr>
          <p:cNvPr id="53277" name="Text Box 29"/>
          <p:cNvSpPr txBox="1">
            <a:spLocks noChangeArrowheads="1"/>
          </p:cNvSpPr>
          <p:nvPr/>
        </p:nvSpPr>
        <p:spPr bwMode="auto">
          <a:xfrm>
            <a:off x="1219200" y="1371600"/>
            <a:ext cx="1949450" cy="641350"/>
          </a:xfrm>
          <a:prstGeom prst="rect">
            <a:avLst/>
          </a:prstGeom>
          <a:noFill/>
          <a:ln w="9525">
            <a:noFill/>
            <a:miter lim="800000"/>
            <a:headEnd/>
            <a:tailEnd/>
          </a:ln>
          <a:effectLst/>
        </p:spPr>
        <p:txBody>
          <a:bodyPr wrap="none">
            <a:spAutoFit/>
          </a:bodyPr>
          <a:lstStyle/>
          <a:p>
            <a:pPr eaLnBrk="0" hangingPunct="0"/>
            <a:r>
              <a:rPr lang="en-US">
                <a:latin typeface="Verdana" pitchFamily="34" charset="0"/>
              </a:rPr>
              <a:t>Input</a:t>
            </a:r>
          </a:p>
          <a:p>
            <a:pPr eaLnBrk="0" hangingPunct="0"/>
            <a:r>
              <a:rPr lang="en-US">
                <a:latin typeface="Verdana" pitchFamily="34" charset="0"/>
              </a:rPr>
              <a:t>key-value pairs</a:t>
            </a:r>
          </a:p>
        </p:txBody>
      </p:sp>
      <p:sp>
        <p:nvSpPr>
          <p:cNvPr id="53278" name="Text Box 30"/>
          <p:cNvSpPr txBox="1">
            <a:spLocks noChangeArrowheads="1"/>
          </p:cNvSpPr>
          <p:nvPr/>
        </p:nvSpPr>
        <p:spPr bwMode="auto">
          <a:xfrm>
            <a:off x="4648200" y="1371600"/>
            <a:ext cx="1949450" cy="641350"/>
          </a:xfrm>
          <a:prstGeom prst="rect">
            <a:avLst/>
          </a:prstGeom>
          <a:noFill/>
          <a:ln w="9525">
            <a:noFill/>
            <a:miter lim="800000"/>
            <a:headEnd/>
            <a:tailEnd/>
          </a:ln>
          <a:effectLst/>
        </p:spPr>
        <p:txBody>
          <a:bodyPr wrap="none">
            <a:spAutoFit/>
          </a:bodyPr>
          <a:lstStyle/>
          <a:p>
            <a:pPr eaLnBrk="0" hangingPunct="0"/>
            <a:r>
              <a:rPr lang="en-US">
                <a:latin typeface="Verdana" pitchFamily="34" charset="0"/>
              </a:rPr>
              <a:t>Intermediate</a:t>
            </a:r>
          </a:p>
          <a:p>
            <a:pPr eaLnBrk="0" hangingPunct="0"/>
            <a:r>
              <a:rPr lang="en-US">
                <a:latin typeface="Verdana" pitchFamily="34" charset="0"/>
              </a:rPr>
              <a:t>key-value pairs</a:t>
            </a:r>
          </a:p>
        </p:txBody>
      </p:sp>
      <p:sp>
        <p:nvSpPr>
          <p:cNvPr id="53279" name="Text Box 31"/>
          <p:cNvSpPr txBox="1">
            <a:spLocks noChangeArrowheads="1"/>
          </p:cNvSpPr>
          <p:nvPr/>
        </p:nvSpPr>
        <p:spPr bwMode="auto">
          <a:xfrm>
            <a:off x="4953000" y="4038600"/>
            <a:ext cx="503238" cy="457200"/>
          </a:xfrm>
          <a:prstGeom prst="rect">
            <a:avLst/>
          </a:prstGeom>
          <a:noFill/>
          <a:ln w="9525">
            <a:noFill/>
            <a:miter lim="800000"/>
            <a:headEnd/>
            <a:tailEnd/>
          </a:ln>
          <a:effectLst/>
        </p:spPr>
        <p:txBody>
          <a:bodyPr wrap="none">
            <a:spAutoFit/>
          </a:bodyPr>
          <a:lstStyle/>
          <a:p>
            <a:pPr eaLnBrk="0" hangingPunct="0"/>
            <a:r>
              <a:rPr lang="en-US" sz="2400" b="1">
                <a:latin typeface="Verdana" pitchFamily="34" charset="0"/>
              </a:rPr>
              <a:t>…</a:t>
            </a:r>
          </a:p>
        </p:txBody>
      </p:sp>
      <p:sp>
        <p:nvSpPr>
          <p:cNvPr id="53280" name="AutoShape 32"/>
          <p:cNvSpPr>
            <a:spLocks noChangeArrowheads="1"/>
          </p:cNvSpPr>
          <p:nvPr/>
        </p:nvSpPr>
        <p:spPr bwMode="auto">
          <a:xfrm>
            <a:off x="4724400" y="4724400"/>
            <a:ext cx="685800" cy="533400"/>
          </a:xfrm>
          <a:prstGeom prst="diamond">
            <a:avLst/>
          </a:prstGeom>
          <a:solidFill>
            <a:srgbClr val="CC9900"/>
          </a:solidFill>
          <a:ln w="9525">
            <a:solidFill>
              <a:schemeClr val="tx1"/>
            </a:solidFill>
            <a:miter lim="800000"/>
            <a:headEnd/>
            <a:tailEnd/>
          </a:ln>
          <a:effectLst/>
        </p:spPr>
        <p:txBody>
          <a:bodyPr wrap="none" anchor="ctr"/>
          <a:lstStyle/>
          <a:p>
            <a:pPr algn="ctr" eaLnBrk="0" hangingPunct="0"/>
            <a:r>
              <a:rPr lang="en-US">
                <a:latin typeface="Verdana" pitchFamily="34" charset="0"/>
              </a:rPr>
              <a:t>k</a:t>
            </a:r>
          </a:p>
        </p:txBody>
      </p:sp>
      <p:sp>
        <p:nvSpPr>
          <p:cNvPr id="53281" name="AutoShape 33"/>
          <p:cNvSpPr>
            <a:spLocks noChangeArrowheads="1"/>
          </p:cNvSpPr>
          <p:nvPr/>
        </p:nvSpPr>
        <p:spPr bwMode="auto">
          <a:xfrm>
            <a:off x="5410200" y="4724400"/>
            <a:ext cx="990600" cy="533400"/>
          </a:xfrm>
          <a:prstGeom prst="parallelogram">
            <a:avLst>
              <a:gd name="adj" fmla="val 46429"/>
            </a:avLst>
          </a:prstGeom>
          <a:solidFill>
            <a:schemeClr val="accent1"/>
          </a:solidFill>
          <a:ln w="9525">
            <a:solidFill>
              <a:schemeClr val="tx1"/>
            </a:solidFill>
            <a:miter lim="800000"/>
            <a:headEnd/>
            <a:tailEnd/>
          </a:ln>
          <a:effectLst/>
        </p:spPr>
        <p:txBody>
          <a:bodyPr wrap="none" anchor="ctr"/>
          <a:lstStyle/>
          <a:p>
            <a:pPr algn="ctr" eaLnBrk="0" hangingPunct="0"/>
            <a:r>
              <a:rPr lang="en-US">
                <a:latin typeface="Verdana" pitchFamily="34" charset="0"/>
              </a:rPr>
              <a:t>v</a:t>
            </a:r>
          </a:p>
        </p:txBody>
      </p:sp>
      <p:sp>
        <p:nvSpPr>
          <p:cNvPr id="53282" name="Text Box 34"/>
          <p:cNvSpPr txBox="1">
            <a:spLocks noChangeArrowheads="1"/>
          </p:cNvSpPr>
          <p:nvPr/>
        </p:nvSpPr>
        <p:spPr bwMode="auto">
          <a:xfrm>
            <a:off x="3489325" y="6284913"/>
            <a:ext cx="4324350" cy="366712"/>
          </a:xfrm>
          <a:prstGeom prst="rect">
            <a:avLst/>
          </a:prstGeom>
          <a:noFill/>
          <a:ln w="9525">
            <a:noFill/>
            <a:miter lim="800000"/>
            <a:headEnd/>
            <a:tailEnd/>
          </a:ln>
          <a:effectLst/>
        </p:spPr>
        <p:txBody>
          <a:bodyPr wrap="none">
            <a:spAutoFit/>
          </a:bodyPr>
          <a:lstStyle/>
          <a:p>
            <a:r>
              <a:rPr lang="en-US"/>
              <a:t>Adapted from Jeff Ullman’s course slides</a:t>
            </a:r>
          </a:p>
        </p:txBody>
      </p:sp>
      <p:sp>
        <p:nvSpPr>
          <p:cNvPr id="53283" name="Rectangle 35"/>
          <p:cNvSpPr>
            <a:spLocks noChangeArrowheads="1"/>
          </p:cNvSpPr>
          <p:nvPr/>
        </p:nvSpPr>
        <p:spPr bwMode="auto">
          <a:xfrm>
            <a:off x="609600" y="5562600"/>
            <a:ext cx="3200400" cy="396875"/>
          </a:xfrm>
          <a:prstGeom prst="rect">
            <a:avLst/>
          </a:prstGeom>
          <a:noFill/>
          <a:ln w="9525">
            <a:noFill/>
            <a:miter lim="800000"/>
            <a:headEnd/>
            <a:tailEnd/>
          </a:ln>
          <a:effectLst/>
        </p:spPr>
        <p:txBody>
          <a:bodyPr wrap="none">
            <a:spAutoFit/>
          </a:bodyPr>
          <a:lstStyle/>
          <a:p>
            <a:r>
              <a:rPr lang="en-IN" sz="2000"/>
              <a:t>E.g. (doc—id, doc-content)</a:t>
            </a:r>
            <a:endParaRPr lang="en-US" sz="2000"/>
          </a:p>
        </p:txBody>
      </p:sp>
      <p:sp>
        <p:nvSpPr>
          <p:cNvPr id="53284" name="Rectangle 36"/>
          <p:cNvSpPr>
            <a:spLocks noChangeArrowheads="1"/>
          </p:cNvSpPr>
          <p:nvPr/>
        </p:nvSpPr>
        <p:spPr bwMode="auto">
          <a:xfrm>
            <a:off x="4191000" y="5562600"/>
            <a:ext cx="3736975" cy="396875"/>
          </a:xfrm>
          <a:prstGeom prst="rect">
            <a:avLst/>
          </a:prstGeom>
          <a:noFill/>
          <a:ln w="9525">
            <a:noFill/>
            <a:miter lim="800000"/>
            <a:headEnd/>
            <a:tailEnd/>
          </a:ln>
          <a:effectLst/>
        </p:spPr>
        <p:txBody>
          <a:bodyPr wrap="none">
            <a:spAutoFit/>
          </a:bodyPr>
          <a:lstStyle/>
          <a:p>
            <a:r>
              <a:rPr lang="en-IN" sz="2000"/>
              <a:t>E.g. (word, wordcount-in-a-doc)</a:t>
            </a:r>
            <a:endParaRPr lang="en-US" sz="2000"/>
          </a:p>
        </p:txBody>
      </p:sp>
      <p:sp>
        <p:nvSpPr>
          <p:cNvPr id="11" name="Slide Number Placeholder 10"/>
          <p:cNvSpPr>
            <a:spLocks noGrp="1"/>
          </p:cNvSpPr>
          <p:nvPr>
            <p:ph type="sldNum" sz="quarter" idx="12"/>
          </p:nvPr>
        </p:nvSpPr>
        <p:spPr/>
        <p:txBody>
          <a:bodyPr/>
          <a:lstStyle/>
          <a:p>
            <a:pPr>
              <a:defRPr/>
            </a:pPr>
            <a:fld id="{EDB2C4BA-EE7F-489C-AD75-90D3AA2F2795}" type="slidenum">
              <a:rPr lang="en-US" altLang="en-US" smtClean="0"/>
              <a:pPr>
                <a:defRPr/>
              </a:pPr>
              <a:t>93</a:t>
            </a:fld>
            <a:endParaRPr lang="en-US" altLang="en-US" dirty="0"/>
          </a:p>
        </p:txBody>
      </p:sp>
    </p:spTree>
    <p:extLst>
      <p:ext uri="{BB962C8B-B14F-4D97-AF65-F5344CB8AC3E}">
        <p14:creationId xmlns:p14="http://schemas.microsoft.com/office/powerpoint/2010/main" val="41551314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par>
                                <p:cTn id="18" presetID="1" presetClass="exit" presetSubtype="0" fill="hold" nodeType="with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53279"/>
                                        </p:tgtEl>
                                        <p:attrNameLst>
                                          <p:attrName>style.visibility</p:attrName>
                                        </p:attrNameLst>
                                      </p:cBhvr>
                                      <p:to>
                                        <p:strVal val="visible"/>
                                      </p:to>
                                    </p:set>
                                    <p:animEffect transition="in" filter="dissolve">
                                      <p:cBhvr>
                                        <p:cTn id="31" dur="500"/>
                                        <p:tgtEl>
                                          <p:spTgt spid="53279"/>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53280"/>
                                        </p:tgtEl>
                                        <p:attrNameLst>
                                          <p:attrName>style.visibility</p:attrName>
                                        </p:attrNameLst>
                                      </p:cBhvr>
                                      <p:to>
                                        <p:strVal val="visible"/>
                                      </p:to>
                                    </p:set>
                                    <p:animEffect transition="in" filter="dissolve">
                                      <p:cBhvr>
                                        <p:cTn id="34" dur="500"/>
                                        <p:tgtEl>
                                          <p:spTgt spid="53280"/>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53281"/>
                                        </p:tgtEl>
                                        <p:attrNameLst>
                                          <p:attrName>style.visibility</p:attrName>
                                        </p:attrNameLst>
                                      </p:cBhvr>
                                      <p:to>
                                        <p:strVal val="visible"/>
                                      </p:to>
                                    </p:set>
                                    <p:animEffect transition="in" filter="dissolve">
                                      <p:cBhvr>
                                        <p:cTn id="37" dur="500"/>
                                        <p:tgtEl>
                                          <p:spTgt spid="53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79" grpId="0"/>
      <p:bldP spid="53280" grpId="0" animBg="1"/>
      <p:bldP spid="53281"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t>MapReduce: The Reduce Step</a:t>
            </a:r>
          </a:p>
        </p:txBody>
      </p:sp>
      <p:grpSp>
        <p:nvGrpSpPr>
          <p:cNvPr id="2" name="Group 3"/>
          <p:cNvGrpSpPr>
            <a:grpSpLocks/>
          </p:cNvGrpSpPr>
          <p:nvPr/>
        </p:nvGrpSpPr>
        <p:grpSpPr bwMode="auto">
          <a:xfrm>
            <a:off x="609600" y="1524000"/>
            <a:ext cx="1949450" cy="3733800"/>
            <a:chOff x="3476" y="960"/>
            <a:chExt cx="1228" cy="2352"/>
          </a:xfrm>
        </p:grpSpPr>
        <p:grpSp>
          <p:nvGrpSpPr>
            <p:cNvPr id="3" name="Group 4"/>
            <p:cNvGrpSpPr>
              <a:grpSpLocks/>
            </p:cNvGrpSpPr>
            <p:nvPr/>
          </p:nvGrpSpPr>
          <p:grpSpPr bwMode="auto">
            <a:xfrm>
              <a:off x="3552" y="1392"/>
              <a:ext cx="1104" cy="1920"/>
              <a:chOff x="3552" y="1392"/>
              <a:chExt cx="1104" cy="1920"/>
            </a:xfrm>
          </p:grpSpPr>
          <p:sp>
            <p:nvSpPr>
              <p:cNvPr id="54277" name="AutoShape 5"/>
              <p:cNvSpPr>
                <a:spLocks noChangeArrowheads="1"/>
              </p:cNvSpPr>
              <p:nvPr/>
            </p:nvSpPr>
            <p:spPr bwMode="auto">
              <a:xfrm>
                <a:off x="3600" y="2976"/>
                <a:ext cx="432" cy="336"/>
              </a:xfrm>
              <a:prstGeom prst="diamond">
                <a:avLst/>
              </a:prstGeom>
              <a:solidFill>
                <a:srgbClr val="CC9900"/>
              </a:solidFill>
              <a:ln w="9525">
                <a:solidFill>
                  <a:schemeClr val="tx1"/>
                </a:solidFill>
                <a:miter lim="800000"/>
                <a:headEnd/>
                <a:tailEnd/>
              </a:ln>
              <a:effectLst/>
            </p:spPr>
            <p:txBody>
              <a:bodyPr wrap="none" anchor="ctr"/>
              <a:lstStyle/>
              <a:p>
                <a:pPr algn="ctr" eaLnBrk="0" hangingPunct="0"/>
                <a:r>
                  <a:rPr lang="en-US">
                    <a:latin typeface="Verdana" pitchFamily="34" charset="0"/>
                  </a:rPr>
                  <a:t>k</a:t>
                </a:r>
              </a:p>
            </p:txBody>
          </p:sp>
          <p:sp>
            <p:nvSpPr>
              <p:cNvPr id="54278" name="AutoShape 6"/>
              <p:cNvSpPr>
                <a:spLocks noChangeArrowheads="1"/>
              </p:cNvSpPr>
              <p:nvPr/>
            </p:nvSpPr>
            <p:spPr bwMode="auto">
              <a:xfrm>
                <a:off x="4032" y="2976"/>
                <a:ext cx="624" cy="336"/>
              </a:xfrm>
              <a:prstGeom prst="parallelogram">
                <a:avLst>
                  <a:gd name="adj" fmla="val 46429"/>
                </a:avLst>
              </a:prstGeom>
              <a:solidFill>
                <a:schemeClr val="accent1"/>
              </a:solidFill>
              <a:ln w="9525">
                <a:solidFill>
                  <a:schemeClr val="tx1"/>
                </a:solidFill>
                <a:miter lim="800000"/>
                <a:headEnd/>
                <a:tailEnd/>
              </a:ln>
              <a:effectLst/>
            </p:spPr>
            <p:txBody>
              <a:bodyPr wrap="none" anchor="ctr"/>
              <a:lstStyle/>
              <a:p>
                <a:pPr algn="ctr" eaLnBrk="0" hangingPunct="0"/>
                <a:r>
                  <a:rPr lang="en-US">
                    <a:latin typeface="Verdana" pitchFamily="34" charset="0"/>
                  </a:rPr>
                  <a:t>v</a:t>
                </a:r>
              </a:p>
            </p:txBody>
          </p:sp>
          <p:sp>
            <p:nvSpPr>
              <p:cNvPr id="54279" name="Text Box 7"/>
              <p:cNvSpPr txBox="1">
                <a:spLocks noChangeArrowheads="1"/>
              </p:cNvSpPr>
              <p:nvPr/>
            </p:nvSpPr>
            <p:spPr bwMode="auto">
              <a:xfrm>
                <a:off x="3840" y="2592"/>
                <a:ext cx="317" cy="288"/>
              </a:xfrm>
              <a:prstGeom prst="rect">
                <a:avLst/>
              </a:prstGeom>
              <a:noFill/>
              <a:ln w="9525">
                <a:noFill/>
                <a:miter lim="800000"/>
                <a:headEnd/>
                <a:tailEnd/>
              </a:ln>
              <a:effectLst/>
            </p:spPr>
            <p:txBody>
              <a:bodyPr wrap="none">
                <a:spAutoFit/>
              </a:bodyPr>
              <a:lstStyle/>
              <a:p>
                <a:pPr eaLnBrk="0" hangingPunct="0"/>
                <a:r>
                  <a:rPr lang="en-US" sz="2400" b="1">
                    <a:latin typeface="Verdana" pitchFamily="34" charset="0"/>
                  </a:rPr>
                  <a:t>…</a:t>
                </a:r>
              </a:p>
            </p:txBody>
          </p:sp>
          <p:grpSp>
            <p:nvGrpSpPr>
              <p:cNvPr id="4" name="Group 8"/>
              <p:cNvGrpSpPr>
                <a:grpSpLocks/>
              </p:cNvGrpSpPr>
              <p:nvPr/>
            </p:nvGrpSpPr>
            <p:grpSpPr bwMode="auto">
              <a:xfrm>
                <a:off x="3552" y="1392"/>
                <a:ext cx="1056" cy="336"/>
                <a:chOff x="2256" y="1344"/>
                <a:chExt cx="1056" cy="336"/>
              </a:xfrm>
            </p:grpSpPr>
            <p:sp>
              <p:nvSpPr>
                <p:cNvPr id="54281" name="AutoShape 9"/>
                <p:cNvSpPr>
                  <a:spLocks noChangeArrowheads="1"/>
                </p:cNvSpPr>
                <p:nvPr/>
              </p:nvSpPr>
              <p:spPr bwMode="auto">
                <a:xfrm>
                  <a:off x="2256" y="1344"/>
                  <a:ext cx="432" cy="336"/>
                </a:xfrm>
                <a:prstGeom prst="diamond">
                  <a:avLst/>
                </a:prstGeom>
                <a:solidFill>
                  <a:srgbClr val="9966FF"/>
                </a:solidFill>
                <a:ln w="9525">
                  <a:solidFill>
                    <a:schemeClr val="tx1"/>
                  </a:solidFill>
                  <a:miter lim="800000"/>
                  <a:headEnd/>
                  <a:tailEnd/>
                </a:ln>
                <a:effectLst/>
              </p:spPr>
              <p:txBody>
                <a:bodyPr wrap="none" anchor="ctr"/>
                <a:lstStyle/>
                <a:p>
                  <a:pPr algn="ctr" eaLnBrk="0" hangingPunct="0"/>
                  <a:r>
                    <a:rPr lang="en-US">
                      <a:latin typeface="Verdana" pitchFamily="34" charset="0"/>
                    </a:rPr>
                    <a:t>k</a:t>
                  </a:r>
                </a:p>
              </p:txBody>
            </p:sp>
            <p:sp>
              <p:nvSpPr>
                <p:cNvPr id="54282" name="AutoShape 10"/>
                <p:cNvSpPr>
                  <a:spLocks noChangeArrowheads="1"/>
                </p:cNvSpPr>
                <p:nvPr/>
              </p:nvSpPr>
              <p:spPr bwMode="auto">
                <a:xfrm>
                  <a:off x="2688" y="1344"/>
                  <a:ext cx="624" cy="336"/>
                </a:xfrm>
                <a:prstGeom prst="parallelogram">
                  <a:avLst>
                    <a:gd name="adj" fmla="val 46429"/>
                  </a:avLst>
                </a:prstGeom>
                <a:solidFill>
                  <a:schemeClr val="accent1"/>
                </a:solidFill>
                <a:ln w="9525">
                  <a:solidFill>
                    <a:schemeClr val="tx1"/>
                  </a:solidFill>
                  <a:miter lim="800000"/>
                  <a:headEnd/>
                  <a:tailEnd/>
                </a:ln>
                <a:effectLst/>
              </p:spPr>
              <p:txBody>
                <a:bodyPr wrap="none" anchor="ctr"/>
                <a:lstStyle/>
                <a:p>
                  <a:pPr algn="ctr" eaLnBrk="0" hangingPunct="0"/>
                  <a:r>
                    <a:rPr lang="en-US">
                      <a:latin typeface="Verdana" pitchFamily="34" charset="0"/>
                    </a:rPr>
                    <a:t>v</a:t>
                  </a:r>
                </a:p>
              </p:txBody>
            </p:sp>
          </p:grpSp>
          <p:grpSp>
            <p:nvGrpSpPr>
              <p:cNvPr id="5" name="Group 11"/>
              <p:cNvGrpSpPr>
                <a:grpSpLocks/>
              </p:cNvGrpSpPr>
              <p:nvPr/>
            </p:nvGrpSpPr>
            <p:grpSpPr bwMode="auto">
              <a:xfrm>
                <a:off x="3552" y="1824"/>
                <a:ext cx="1056" cy="336"/>
                <a:chOff x="2256" y="1344"/>
                <a:chExt cx="1056" cy="336"/>
              </a:xfrm>
            </p:grpSpPr>
            <p:sp>
              <p:nvSpPr>
                <p:cNvPr id="54284" name="AutoShape 12"/>
                <p:cNvSpPr>
                  <a:spLocks noChangeArrowheads="1"/>
                </p:cNvSpPr>
                <p:nvPr/>
              </p:nvSpPr>
              <p:spPr bwMode="auto">
                <a:xfrm>
                  <a:off x="2256" y="1344"/>
                  <a:ext cx="432" cy="336"/>
                </a:xfrm>
                <a:prstGeom prst="diamond">
                  <a:avLst/>
                </a:prstGeom>
                <a:solidFill>
                  <a:srgbClr val="CC9900"/>
                </a:solidFill>
                <a:ln w="9525">
                  <a:solidFill>
                    <a:schemeClr val="tx1"/>
                  </a:solidFill>
                  <a:miter lim="800000"/>
                  <a:headEnd/>
                  <a:tailEnd/>
                </a:ln>
                <a:effectLst/>
              </p:spPr>
              <p:txBody>
                <a:bodyPr wrap="none" anchor="ctr"/>
                <a:lstStyle/>
                <a:p>
                  <a:pPr algn="ctr" eaLnBrk="0" hangingPunct="0"/>
                  <a:r>
                    <a:rPr lang="en-US">
                      <a:latin typeface="Verdana" pitchFamily="34" charset="0"/>
                    </a:rPr>
                    <a:t>k</a:t>
                  </a:r>
                </a:p>
              </p:txBody>
            </p:sp>
            <p:sp>
              <p:nvSpPr>
                <p:cNvPr id="54285" name="AutoShape 13"/>
                <p:cNvSpPr>
                  <a:spLocks noChangeArrowheads="1"/>
                </p:cNvSpPr>
                <p:nvPr/>
              </p:nvSpPr>
              <p:spPr bwMode="auto">
                <a:xfrm>
                  <a:off x="2688" y="1344"/>
                  <a:ext cx="624" cy="336"/>
                </a:xfrm>
                <a:prstGeom prst="parallelogram">
                  <a:avLst>
                    <a:gd name="adj" fmla="val 46429"/>
                  </a:avLst>
                </a:prstGeom>
                <a:solidFill>
                  <a:schemeClr val="accent1"/>
                </a:solidFill>
                <a:ln w="9525">
                  <a:solidFill>
                    <a:schemeClr val="tx1"/>
                  </a:solidFill>
                  <a:miter lim="800000"/>
                  <a:headEnd/>
                  <a:tailEnd/>
                </a:ln>
                <a:effectLst/>
              </p:spPr>
              <p:txBody>
                <a:bodyPr wrap="none" anchor="ctr"/>
                <a:lstStyle/>
                <a:p>
                  <a:pPr algn="ctr" eaLnBrk="0" hangingPunct="0"/>
                  <a:r>
                    <a:rPr lang="en-US">
                      <a:latin typeface="Verdana" pitchFamily="34" charset="0"/>
                    </a:rPr>
                    <a:t>v</a:t>
                  </a:r>
                </a:p>
              </p:txBody>
            </p:sp>
          </p:grpSp>
          <p:sp>
            <p:nvSpPr>
              <p:cNvPr id="54286" name="AutoShape 14"/>
              <p:cNvSpPr>
                <a:spLocks noChangeArrowheads="1"/>
              </p:cNvSpPr>
              <p:nvPr/>
            </p:nvSpPr>
            <p:spPr bwMode="auto">
              <a:xfrm>
                <a:off x="3552" y="2256"/>
                <a:ext cx="432" cy="336"/>
              </a:xfrm>
              <a:prstGeom prst="diamond">
                <a:avLst/>
              </a:prstGeom>
              <a:solidFill>
                <a:schemeClr val="accent2"/>
              </a:solidFill>
              <a:ln w="9525">
                <a:solidFill>
                  <a:schemeClr val="tx1"/>
                </a:solidFill>
                <a:miter lim="800000"/>
                <a:headEnd/>
                <a:tailEnd/>
              </a:ln>
              <a:effectLst/>
            </p:spPr>
            <p:txBody>
              <a:bodyPr wrap="none" anchor="ctr"/>
              <a:lstStyle/>
              <a:p>
                <a:pPr algn="ctr" eaLnBrk="0" hangingPunct="0"/>
                <a:r>
                  <a:rPr lang="en-US">
                    <a:latin typeface="Verdana" pitchFamily="34" charset="0"/>
                  </a:rPr>
                  <a:t>k</a:t>
                </a:r>
              </a:p>
            </p:txBody>
          </p:sp>
          <p:sp>
            <p:nvSpPr>
              <p:cNvPr id="54287" name="AutoShape 15"/>
              <p:cNvSpPr>
                <a:spLocks noChangeArrowheads="1"/>
              </p:cNvSpPr>
              <p:nvPr/>
            </p:nvSpPr>
            <p:spPr bwMode="auto">
              <a:xfrm>
                <a:off x="3984" y="2256"/>
                <a:ext cx="624" cy="336"/>
              </a:xfrm>
              <a:prstGeom prst="parallelogram">
                <a:avLst>
                  <a:gd name="adj" fmla="val 46429"/>
                </a:avLst>
              </a:prstGeom>
              <a:solidFill>
                <a:schemeClr val="accent1"/>
              </a:solidFill>
              <a:ln w="9525">
                <a:solidFill>
                  <a:schemeClr val="tx1"/>
                </a:solidFill>
                <a:miter lim="800000"/>
                <a:headEnd/>
                <a:tailEnd/>
              </a:ln>
              <a:effectLst/>
            </p:spPr>
            <p:txBody>
              <a:bodyPr wrap="none" anchor="ctr"/>
              <a:lstStyle/>
              <a:p>
                <a:pPr algn="ctr" eaLnBrk="0" hangingPunct="0"/>
                <a:r>
                  <a:rPr lang="en-US">
                    <a:latin typeface="Verdana" pitchFamily="34" charset="0"/>
                  </a:rPr>
                  <a:t>v</a:t>
                </a:r>
              </a:p>
            </p:txBody>
          </p:sp>
        </p:grpSp>
        <p:sp>
          <p:nvSpPr>
            <p:cNvPr id="54288" name="Text Box 16"/>
            <p:cNvSpPr txBox="1">
              <a:spLocks noChangeArrowheads="1"/>
            </p:cNvSpPr>
            <p:nvPr/>
          </p:nvSpPr>
          <p:spPr bwMode="auto">
            <a:xfrm>
              <a:off x="3476" y="960"/>
              <a:ext cx="1228" cy="404"/>
            </a:xfrm>
            <a:prstGeom prst="rect">
              <a:avLst/>
            </a:prstGeom>
            <a:noFill/>
            <a:ln w="9525">
              <a:noFill/>
              <a:miter lim="800000"/>
              <a:headEnd/>
              <a:tailEnd/>
            </a:ln>
            <a:effectLst/>
          </p:spPr>
          <p:txBody>
            <a:bodyPr wrap="none">
              <a:spAutoFit/>
            </a:bodyPr>
            <a:lstStyle/>
            <a:p>
              <a:pPr eaLnBrk="0" hangingPunct="0"/>
              <a:r>
                <a:rPr lang="en-US">
                  <a:latin typeface="Verdana" pitchFamily="34" charset="0"/>
                </a:rPr>
                <a:t>Intermediate</a:t>
              </a:r>
            </a:p>
            <a:p>
              <a:pPr eaLnBrk="0" hangingPunct="0"/>
              <a:r>
                <a:rPr lang="en-US">
                  <a:latin typeface="Verdana" pitchFamily="34" charset="0"/>
                </a:rPr>
                <a:t>key-value pairs</a:t>
              </a:r>
            </a:p>
          </p:txBody>
        </p:sp>
      </p:grpSp>
      <p:grpSp>
        <p:nvGrpSpPr>
          <p:cNvPr id="6" name="Group 17"/>
          <p:cNvGrpSpPr>
            <a:grpSpLocks/>
          </p:cNvGrpSpPr>
          <p:nvPr/>
        </p:nvGrpSpPr>
        <p:grpSpPr bwMode="auto">
          <a:xfrm>
            <a:off x="2427288" y="3048000"/>
            <a:ext cx="849312" cy="609600"/>
            <a:chOff x="1529" y="1920"/>
            <a:chExt cx="535" cy="384"/>
          </a:xfrm>
        </p:grpSpPr>
        <p:sp>
          <p:nvSpPr>
            <p:cNvPr id="54290" name="AutoShape 18"/>
            <p:cNvSpPr>
              <a:spLocks noChangeArrowheads="1"/>
            </p:cNvSpPr>
            <p:nvPr/>
          </p:nvSpPr>
          <p:spPr bwMode="auto">
            <a:xfrm>
              <a:off x="1584" y="2112"/>
              <a:ext cx="480" cy="192"/>
            </a:xfrm>
            <a:prstGeom prst="rightArrow">
              <a:avLst>
                <a:gd name="adj1" fmla="val 50000"/>
                <a:gd name="adj2" fmla="val 62500"/>
              </a:avLst>
            </a:prstGeom>
            <a:solidFill>
              <a:srgbClr val="FF5050"/>
            </a:solidFill>
            <a:ln w="9525">
              <a:solidFill>
                <a:schemeClr val="tx1"/>
              </a:solidFill>
              <a:miter lim="800000"/>
              <a:headEnd/>
              <a:tailEnd/>
            </a:ln>
            <a:effectLst/>
          </p:spPr>
          <p:txBody>
            <a:bodyPr wrap="none" anchor="ctr"/>
            <a:lstStyle/>
            <a:p>
              <a:endParaRPr lang="en-US"/>
            </a:p>
          </p:txBody>
        </p:sp>
        <p:sp>
          <p:nvSpPr>
            <p:cNvPr id="54291" name="Text Box 19"/>
            <p:cNvSpPr txBox="1">
              <a:spLocks noChangeArrowheads="1"/>
            </p:cNvSpPr>
            <p:nvPr/>
          </p:nvSpPr>
          <p:spPr bwMode="auto">
            <a:xfrm>
              <a:off x="1529" y="1920"/>
              <a:ext cx="535" cy="231"/>
            </a:xfrm>
            <a:prstGeom prst="rect">
              <a:avLst/>
            </a:prstGeom>
            <a:noFill/>
            <a:ln w="9525">
              <a:noFill/>
              <a:miter lim="800000"/>
              <a:headEnd/>
              <a:tailEnd/>
            </a:ln>
            <a:effectLst/>
          </p:spPr>
          <p:txBody>
            <a:bodyPr wrap="none">
              <a:spAutoFit/>
            </a:bodyPr>
            <a:lstStyle/>
            <a:p>
              <a:pPr eaLnBrk="0" hangingPunct="0"/>
              <a:r>
                <a:rPr lang="en-US">
                  <a:latin typeface="Verdana" pitchFamily="34" charset="0"/>
                </a:rPr>
                <a:t>group</a:t>
              </a:r>
            </a:p>
          </p:txBody>
        </p:sp>
      </p:grpSp>
      <p:grpSp>
        <p:nvGrpSpPr>
          <p:cNvPr id="7" name="Group 20"/>
          <p:cNvGrpSpPr>
            <a:grpSpLocks/>
          </p:cNvGrpSpPr>
          <p:nvPr/>
        </p:nvGrpSpPr>
        <p:grpSpPr bwMode="auto">
          <a:xfrm>
            <a:off x="5943600" y="2057400"/>
            <a:ext cx="1066800" cy="533400"/>
            <a:chOff x="3456" y="1296"/>
            <a:chExt cx="672" cy="336"/>
          </a:xfrm>
        </p:grpSpPr>
        <p:sp>
          <p:nvSpPr>
            <p:cNvPr id="54293" name="AutoShape 21"/>
            <p:cNvSpPr>
              <a:spLocks noChangeArrowheads="1"/>
            </p:cNvSpPr>
            <p:nvPr/>
          </p:nvSpPr>
          <p:spPr bwMode="auto">
            <a:xfrm>
              <a:off x="3504" y="1488"/>
              <a:ext cx="624" cy="144"/>
            </a:xfrm>
            <a:prstGeom prst="rightArrow">
              <a:avLst>
                <a:gd name="adj1" fmla="val 50000"/>
                <a:gd name="adj2" fmla="val 108333"/>
              </a:avLst>
            </a:prstGeom>
            <a:solidFill>
              <a:srgbClr val="FF5050"/>
            </a:solidFill>
            <a:ln w="9525">
              <a:solidFill>
                <a:schemeClr val="tx1"/>
              </a:solidFill>
              <a:miter lim="800000"/>
              <a:headEnd/>
              <a:tailEnd/>
            </a:ln>
            <a:effectLst/>
          </p:spPr>
          <p:txBody>
            <a:bodyPr wrap="none" anchor="ctr"/>
            <a:lstStyle/>
            <a:p>
              <a:endParaRPr lang="en-US"/>
            </a:p>
          </p:txBody>
        </p:sp>
        <p:sp>
          <p:nvSpPr>
            <p:cNvPr id="54294" name="Text Box 22"/>
            <p:cNvSpPr txBox="1">
              <a:spLocks noChangeArrowheads="1"/>
            </p:cNvSpPr>
            <p:nvPr/>
          </p:nvSpPr>
          <p:spPr bwMode="auto">
            <a:xfrm>
              <a:off x="3456" y="1296"/>
              <a:ext cx="605" cy="231"/>
            </a:xfrm>
            <a:prstGeom prst="rect">
              <a:avLst/>
            </a:prstGeom>
            <a:noFill/>
            <a:ln w="9525">
              <a:noFill/>
              <a:miter lim="800000"/>
              <a:headEnd/>
              <a:tailEnd/>
            </a:ln>
            <a:effectLst/>
          </p:spPr>
          <p:txBody>
            <a:bodyPr wrap="none">
              <a:spAutoFit/>
            </a:bodyPr>
            <a:lstStyle/>
            <a:p>
              <a:pPr eaLnBrk="0" hangingPunct="0"/>
              <a:r>
                <a:rPr lang="en-US">
                  <a:latin typeface="Verdana" pitchFamily="34" charset="0"/>
                </a:rPr>
                <a:t>reduce</a:t>
              </a:r>
            </a:p>
          </p:txBody>
        </p:sp>
      </p:grpSp>
      <p:grpSp>
        <p:nvGrpSpPr>
          <p:cNvPr id="8" name="Group 23"/>
          <p:cNvGrpSpPr>
            <a:grpSpLocks/>
          </p:cNvGrpSpPr>
          <p:nvPr/>
        </p:nvGrpSpPr>
        <p:grpSpPr bwMode="auto">
          <a:xfrm>
            <a:off x="5943600" y="2667000"/>
            <a:ext cx="1066800" cy="533400"/>
            <a:chOff x="3456" y="1296"/>
            <a:chExt cx="672" cy="336"/>
          </a:xfrm>
        </p:grpSpPr>
        <p:sp>
          <p:nvSpPr>
            <p:cNvPr id="54296" name="AutoShape 24"/>
            <p:cNvSpPr>
              <a:spLocks noChangeArrowheads="1"/>
            </p:cNvSpPr>
            <p:nvPr/>
          </p:nvSpPr>
          <p:spPr bwMode="auto">
            <a:xfrm>
              <a:off x="3504" y="1488"/>
              <a:ext cx="624" cy="144"/>
            </a:xfrm>
            <a:prstGeom prst="rightArrow">
              <a:avLst>
                <a:gd name="adj1" fmla="val 50000"/>
                <a:gd name="adj2" fmla="val 108333"/>
              </a:avLst>
            </a:prstGeom>
            <a:solidFill>
              <a:srgbClr val="FF5050"/>
            </a:solidFill>
            <a:ln w="9525">
              <a:solidFill>
                <a:schemeClr val="tx1"/>
              </a:solidFill>
              <a:miter lim="800000"/>
              <a:headEnd/>
              <a:tailEnd/>
            </a:ln>
            <a:effectLst/>
          </p:spPr>
          <p:txBody>
            <a:bodyPr wrap="none" anchor="ctr"/>
            <a:lstStyle/>
            <a:p>
              <a:endParaRPr lang="en-US"/>
            </a:p>
          </p:txBody>
        </p:sp>
        <p:sp>
          <p:nvSpPr>
            <p:cNvPr id="54297" name="Text Box 25"/>
            <p:cNvSpPr txBox="1">
              <a:spLocks noChangeArrowheads="1"/>
            </p:cNvSpPr>
            <p:nvPr/>
          </p:nvSpPr>
          <p:spPr bwMode="auto">
            <a:xfrm>
              <a:off x="3456" y="1296"/>
              <a:ext cx="605" cy="231"/>
            </a:xfrm>
            <a:prstGeom prst="rect">
              <a:avLst/>
            </a:prstGeom>
            <a:noFill/>
            <a:ln w="9525">
              <a:noFill/>
              <a:miter lim="800000"/>
              <a:headEnd/>
              <a:tailEnd/>
            </a:ln>
            <a:effectLst/>
          </p:spPr>
          <p:txBody>
            <a:bodyPr wrap="none">
              <a:spAutoFit/>
            </a:bodyPr>
            <a:lstStyle/>
            <a:p>
              <a:pPr eaLnBrk="0" hangingPunct="0"/>
              <a:r>
                <a:rPr lang="en-US">
                  <a:latin typeface="Verdana" pitchFamily="34" charset="0"/>
                </a:rPr>
                <a:t>reduce</a:t>
              </a:r>
            </a:p>
          </p:txBody>
        </p:sp>
      </p:grpSp>
      <p:grpSp>
        <p:nvGrpSpPr>
          <p:cNvPr id="9" name="Group 26"/>
          <p:cNvGrpSpPr>
            <a:grpSpLocks/>
          </p:cNvGrpSpPr>
          <p:nvPr/>
        </p:nvGrpSpPr>
        <p:grpSpPr bwMode="auto">
          <a:xfrm>
            <a:off x="7086600" y="2209800"/>
            <a:ext cx="1295400" cy="533400"/>
            <a:chOff x="4464" y="1392"/>
            <a:chExt cx="816" cy="336"/>
          </a:xfrm>
        </p:grpSpPr>
        <p:sp>
          <p:nvSpPr>
            <p:cNvPr id="54299" name="AutoShape 27"/>
            <p:cNvSpPr>
              <a:spLocks noChangeArrowheads="1"/>
            </p:cNvSpPr>
            <p:nvPr/>
          </p:nvSpPr>
          <p:spPr bwMode="auto">
            <a:xfrm>
              <a:off x="4464" y="1392"/>
              <a:ext cx="432" cy="336"/>
            </a:xfrm>
            <a:prstGeom prst="diamond">
              <a:avLst/>
            </a:prstGeom>
            <a:solidFill>
              <a:srgbClr val="9966FF"/>
            </a:solidFill>
            <a:ln w="9525">
              <a:solidFill>
                <a:schemeClr val="tx1"/>
              </a:solidFill>
              <a:miter lim="800000"/>
              <a:headEnd/>
              <a:tailEnd/>
            </a:ln>
            <a:effectLst/>
          </p:spPr>
          <p:txBody>
            <a:bodyPr wrap="none" anchor="ctr"/>
            <a:lstStyle/>
            <a:p>
              <a:pPr algn="ctr" eaLnBrk="0" hangingPunct="0"/>
              <a:r>
                <a:rPr lang="en-US">
                  <a:latin typeface="Verdana" pitchFamily="34" charset="0"/>
                </a:rPr>
                <a:t>k</a:t>
              </a:r>
            </a:p>
          </p:txBody>
        </p:sp>
        <p:sp>
          <p:nvSpPr>
            <p:cNvPr id="54300" name="AutoShape 28"/>
            <p:cNvSpPr>
              <a:spLocks noChangeArrowheads="1"/>
            </p:cNvSpPr>
            <p:nvPr/>
          </p:nvSpPr>
          <p:spPr bwMode="auto">
            <a:xfrm>
              <a:off x="4944" y="1392"/>
              <a:ext cx="336" cy="336"/>
            </a:xfrm>
            <a:prstGeom prst="octagon">
              <a:avLst>
                <a:gd name="adj" fmla="val 29287"/>
              </a:avLst>
            </a:prstGeom>
            <a:solidFill>
              <a:schemeClr val="accent1"/>
            </a:solidFill>
            <a:ln w="9525">
              <a:solidFill>
                <a:schemeClr val="tx1"/>
              </a:solidFill>
              <a:miter lim="800000"/>
              <a:headEnd/>
              <a:tailEnd/>
            </a:ln>
            <a:effectLst/>
          </p:spPr>
          <p:txBody>
            <a:bodyPr wrap="none" anchor="ctr"/>
            <a:lstStyle/>
            <a:p>
              <a:pPr algn="ctr" eaLnBrk="0" hangingPunct="0"/>
              <a:r>
                <a:rPr lang="en-US">
                  <a:latin typeface="Verdana" pitchFamily="34" charset="0"/>
                </a:rPr>
                <a:t>v</a:t>
              </a:r>
            </a:p>
          </p:txBody>
        </p:sp>
      </p:grpSp>
      <p:grpSp>
        <p:nvGrpSpPr>
          <p:cNvPr id="10" name="Group 29"/>
          <p:cNvGrpSpPr>
            <a:grpSpLocks/>
          </p:cNvGrpSpPr>
          <p:nvPr/>
        </p:nvGrpSpPr>
        <p:grpSpPr bwMode="auto">
          <a:xfrm>
            <a:off x="7086600" y="2819400"/>
            <a:ext cx="1295400" cy="533400"/>
            <a:chOff x="4464" y="1392"/>
            <a:chExt cx="816" cy="336"/>
          </a:xfrm>
        </p:grpSpPr>
        <p:sp>
          <p:nvSpPr>
            <p:cNvPr id="54302" name="AutoShape 30"/>
            <p:cNvSpPr>
              <a:spLocks noChangeArrowheads="1"/>
            </p:cNvSpPr>
            <p:nvPr/>
          </p:nvSpPr>
          <p:spPr bwMode="auto">
            <a:xfrm>
              <a:off x="4464" y="1392"/>
              <a:ext cx="432" cy="336"/>
            </a:xfrm>
            <a:prstGeom prst="diamond">
              <a:avLst/>
            </a:prstGeom>
            <a:solidFill>
              <a:srgbClr val="9966FF"/>
            </a:solidFill>
            <a:ln w="9525">
              <a:solidFill>
                <a:schemeClr val="tx1"/>
              </a:solidFill>
              <a:miter lim="800000"/>
              <a:headEnd/>
              <a:tailEnd/>
            </a:ln>
            <a:effectLst/>
          </p:spPr>
          <p:txBody>
            <a:bodyPr wrap="none" anchor="ctr"/>
            <a:lstStyle/>
            <a:p>
              <a:pPr algn="ctr" eaLnBrk="0" hangingPunct="0"/>
              <a:r>
                <a:rPr lang="en-US">
                  <a:latin typeface="Verdana" pitchFamily="34" charset="0"/>
                </a:rPr>
                <a:t>k</a:t>
              </a:r>
            </a:p>
          </p:txBody>
        </p:sp>
        <p:sp>
          <p:nvSpPr>
            <p:cNvPr id="54303" name="AutoShape 31"/>
            <p:cNvSpPr>
              <a:spLocks noChangeArrowheads="1"/>
            </p:cNvSpPr>
            <p:nvPr/>
          </p:nvSpPr>
          <p:spPr bwMode="auto">
            <a:xfrm>
              <a:off x="4944" y="1392"/>
              <a:ext cx="336" cy="336"/>
            </a:xfrm>
            <a:prstGeom prst="octagon">
              <a:avLst>
                <a:gd name="adj" fmla="val 29287"/>
              </a:avLst>
            </a:prstGeom>
            <a:solidFill>
              <a:schemeClr val="accent1"/>
            </a:solidFill>
            <a:ln w="9525">
              <a:solidFill>
                <a:schemeClr val="tx1"/>
              </a:solidFill>
              <a:miter lim="800000"/>
              <a:headEnd/>
              <a:tailEnd/>
            </a:ln>
            <a:effectLst/>
          </p:spPr>
          <p:txBody>
            <a:bodyPr wrap="none" anchor="ctr"/>
            <a:lstStyle/>
            <a:p>
              <a:pPr algn="ctr" eaLnBrk="0" hangingPunct="0"/>
              <a:r>
                <a:rPr lang="en-US">
                  <a:latin typeface="Verdana" pitchFamily="34" charset="0"/>
                </a:rPr>
                <a:t>v</a:t>
              </a:r>
            </a:p>
          </p:txBody>
        </p:sp>
      </p:grpSp>
      <p:grpSp>
        <p:nvGrpSpPr>
          <p:cNvPr id="11" name="Group 32"/>
          <p:cNvGrpSpPr>
            <a:grpSpLocks/>
          </p:cNvGrpSpPr>
          <p:nvPr/>
        </p:nvGrpSpPr>
        <p:grpSpPr bwMode="auto">
          <a:xfrm>
            <a:off x="7162800" y="4800600"/>
            <a:ext cx="1295400" cy="533400"/>
            <a:chOff x="4464" y="1392"/>
            <a:chExt cx="816" cy="336"/>
          </a:xfrm>
        </p:grpSpPr>
        <p:sp>
          <p:nvSpPr>
            <p:cNvPr id="54305" name="AutoShape 33"/>
            <p:cNvSpPr>
              <a:spLocks noChangeArrowheads="1"/>
            </p:cNvSpPr>
            <p:nvPr/>
          </p:nvSpPr>
          <p:spPr bwMode="auto">
            <a:xfrm>
              <a:off x="4464" y="1392"/>
              <a:ext cx="432" cy="336"/>
            </a:xfrm>
            <a:prstGeom prst="diamond">
              <a:avLst/>
            </a:prstGeom>
            <a:solidFill>
              <a:srgbClr val="9966FF"/>
            </a:solidFill>
            <a:ln w="9525">
              <a:solidFill>
                <a:schemeClr val="tx1"/>
              </a:solidFill>
              <a:miter lim="800000"/>
              <a:headEnd/>
              <a:tailEnd/>
            </a:ln>
            <a:effectLst/>
          </p:spPr>
          <p:txBody>
            <a:bodyPr wrap="none" anchor="ctr"/>
            <a:lstStyle/>
            <a:p>
              <a:pPr algn="ctr" eaLnBrk="0" hangingPunct="0"/>
              <a:r>
                <a:rPr lang="en-US">
                  <a:latin typeface="Verdana" pitchFamily="34" charset="0"/>
                </a:rPr>
                <a:t>k</a:t>
              </a:r>
            </a:p>
          </p:txBody>
        </p:sp>
        <p:sp>
          <p:nvSpPr>
            <p:cNvPr id="54306" name="AutoShape 34"/>
            <p:cNvSpPr>
              <a:spLocks noChangeArrowheads="1"/>
            </p:cNvSpPr>
            <p:nvPr/>
          </p:nvSpPr>
          <p:spPr bwMode="auto">
            <a:xfrm>
              <a:off x="4944" y="1392"/>
              <a:ext cx="336" cy="336"/>
            </a:xfrm>
            <a:prstGeom prst="octagon">
              <a:avLst>
                <a:gd name="adj" fmla="val 29287"/>
              </a:avLst>
            </a:prstGeom>
            <a:solidFill>
              <a:schemeClr val="accent1"/>
            </a:solidFill>
            <a:ln w="9525">
              <a:solidFill>
                <a:schemeClr val="tx1"/>
              </a:solidFill>
              <a:miter lim="800000"/>
              <a:headEnd/>
              <a:tailEnd/>
            </a:ln>
            <a:effectLst/>
          </p:spPr>
          <p:txBody>
            <a:bodyPr wrap="none" anchor="ctr"/>
            <a:lstStyle/>
            <a:p>
              <a:pPr algn="ctr" eaLnBrk="0" hangingPunct="0"/>
              <a:r>
                <a:rPr lang="en-US">
                  <a:latin typeface="Verdana" pitchFamily="34" charset="0"/>
                </a:rPr>
                <a:t>v</a:t>
              </a:r>
            </a:p>
          </p:txBody>
        </p:sp>
      </p:grpSp>
      <p:sp>
        <p:nvSpPr>
          <p:cNvPr id="54307" name="Text Box 35"/>
          <p:cNvSpPr txBox="1">
            <a:spLocks noChangeArrowheads="1"/>
          </p:cNvSpPr>
          <p:nvPr/>
        </p:nvSpPr>
        <p:spPr bwMode="auto">
          <a:xfrm>
            <a:off x="7573963" y="3962400"/>
            <a:ext cx="503237" cy="457200"/>
          </a:xfrm>
          <a:prstGeom prst="rect">
            <a:avLst/>
          </a:prstGeom>
          <a:noFill/>
          <a:ln w="9525">
            <a:noFill/>
            <a:miter lim="800000"/>
            <a:headEnd/>
            <a:tailEnd/>
          </a:ln>
          <a:effectLst/>
        </p:spPr>
        <p:txBody>
          <a:bodyPr wrap="none">
            <a:spAutoFit/>
          </a:bodyPr>
          <a:lstStyle/>
          <a:p>
            <a:pPr eaLnBrk="0" hangingPunct="0"/>
            <a:r>
              <a:rPr lang="en-US" sz="2400" b="1">
                <a:latin typeface="Verdana" pitchFamily="34" charset="0"/>
              </a:rPr>
              <a:t>…</a:t>
            </a:r>
          </a:p>
        </p:txBody>
      </p:sp>
      <p:grpSp>
        <p:nvGrpSpPr>
          <p:cNvPr id="12" name="Group 36"/>
          <p:cNvGrpSpPr>
            <a:grpSpLocks/>
          </p:cNvGrpSpPr>
          <p:nvPr/>
        </p:nvGrpSpPr>
        <p:grpSpPr bwMode="auto">
          <a:xfrm>
            <a:off x="3276600" y="1600200"/>
            <a:ext cx="2743200" cy="3657600"/>
            <a:chOff x="2064" y="1008"/>
            <a:chExt cx="1728" cy="2304"/>
          </a:xfrm>
        </p:grpSpPr>
        <p:sp>
          <p:nvSpPr>
            <p:cNvPr id="54309" name="AutoShape 37"/>
            <p:cNvSpPr>
              <a:spLocks noChangeArrowheads="1"/>
            </p:cNvSpPr>
            <p:nvPr/>
          </p:nvSpPr>
          <p:spPr bwMode="auto">
            <a:xfrm>
              <a:off x="2112" y="2976"/>
              <a:ext cx="432" cy="336"/>
            </a:xfrm>
            <a:prstGeom prst="diamond">
              <a:avLst/>
            </a:prstGeom>
            <a:solidFill>
              <a:srgbClr val="CCFF33"/>
            </a:solidFill>
            <a:ln w="9525">
              <a:solidFill>
                <a:schemeClr val="tx1"/>
              </a:solidFill>
              <a:miter lim="800000"/>
              <a:headEnd/>
              <a:tailEnd/>
            </a:ln>
            <a:effectLst/>
          </p:spPr>
          <p:txBody>
            <a:bodyPr wrap="none" anchor="ctr"/>
            <a:lstStyle/>
            <a:p>
              <a:pPr algn="ctr" eaLnBrk="0" hangingPunct="0"/>
              <a:r>
                <a:rPr lang="en-US">
                  <a:latin typeface="Verdana" pitchFamily="34" charset="0"/>
                </a:rPr>
                <a:t>k</a:t>
              </a:r>
            </a:p>
          </p:txBody>
        </p:sp>
        <p:sp>
          <p:nvSpPr>
            <p:cNvPr id="54310" name="AutoShape 38"/>
            <p:cNvSpPr>
              <a:spLocks noChangeArrowheads="1"/>
            </p:cNvSpPr>
            <p:nvPr/>
          </p:nvSpPr>
          <p:spPr bwMode="auto">
            <a:xfrm>
              <a:off x="2544" y="2976"/>
              <a:ext cx="528" cy="336"/>
            </a:xfrm>
            <a:prstGeom prst="parallelogram">
              <a:avLst>
                <a:gd name="adj" fmla="val 39286"/>
              </a:avLst>
            </a:prstGeom>
            <a:solidFill>
              <a:schemeClr val="accent1"/>
            </a:solidFill>
            <a:ln w="9525">
              <a:solidFill>
                <a:schemeClr val="tx1"/>
              </a:solidFill>
              <a:miter lim="800000"/>
              <a:headEnd/>
              <a:tailEnd/>
            </a:ln>
            <a:effectLst/>
          </p:spPr>
          <p:txBody>
            <a:bodyPr wrap="none" anchor="ctr"/>
            <a:lstStyle/>
            <a:p>
              <a:pPr algn="ctr" eaLnBrk="0" hangingPunct="0"/>
              <a:r>
                <a:rPr lang="en-US">
                  <a:latin typeface="Verdana" pitchFamily="34" charset="0"/>
                </a:rPr>
                <a:t>v</a:t>
              </a:r>
            </a:p>
          </p:txBody>
        </p:sp>
        <p:sp>
          <p:nvSpPr>
            <p:cNvPr id="54311" name="Text Box 39"/>
            <p:cNvSpPr txBox="1">
              <a:spLocks noChangeArrowheads="1"/>
            </p:cNvSpPr>
            <p:nvPr/>
          </p:nvSpPr>
          <p:spPr bwMode="auto">
            <a:xfrm>
              <a:off x="2467" y="2496"/>
              <a:ext cx="317" cy="288"/>
            </a:xfrm>
            <a:prstGeom prst="rect">
              <a:avLst/>
            </a:prstGeom>
            <a:noFill/>
            <a:ln w="9525">
              <a:noFill/>
              <a:miter lim="800000"/>
              <a:headEnd/>
              <a:tailEnd/>
            </a:ln>
            <a:effectLst/>
          </p:spPr>
          <p:txBody>
            <a:bodyPr wrap="none">
              <a:spAutoFit/>
            </a:bodyPr>
            <a:lstStyle/>
            <a:p>
              <a:pPr eaLnBrk="0" hangingPunct="0"/>
              <a:r>
                <a:rPr lang="en-US" sz="2400" b="1">
                  <a:latin typeface="Verdana" pitchFamily="34" charset="0"/>
                </a:rPr>
                <a:t>…</a:t>
              </a:r>
            </a:p>
          </p:txBody>
        </p:sp>
        <p:sp>
          <p:nvSpPr>
            <p:cNvPr id="54312" name="AutoShape 40"/>
            <p:cNvSpPr>
              <a:spLocks noChangeArrowheads="1"/>
            </p:cNvSpPr>
            <p:nvPr/>
          </p:nvSpPr>
          <p:spPr bwMode="auto">
            <a:xfrm>
              <a:off x="2064" y="1392"/>
              <a:ext cx="432" cy="336"/>
            </a:xfrm>
            <a:prstGeom prst="diamond">
              <a:avLst/>
            </a:prstGeom>
            <a:solidFill>
              <a:srgbClr val="9966FF"/>
            </a:solidFill>
            <a:ln w="9525">
              <a:solidFill>
                <a:schemeClr val="tx1"/>
              </a:solidFill>
              <a:miter lim="800000"/>
              <a:headEnd/>
              <a:tailEnd/>
            </a:ln>
            <a:effectLst/>
          </p:spPr>
          <p:txBody>
            <a:bodyPr wrap="none" anchor="ctr"/>
            <a:lstStyle/>
            <a:p>
              <a:pPr algn="ctr" eaLnBrk="0" hangingPunct="0"/>
              <a:r>
                <a:rPr lang="en-US">
                  <a:latin typeface="Verdana" pitchFamily="34" charset="0"/>
                </a:rPr>
                <a:t>k</a:t>
              </a:r>
            </a:p>
          </p:txBody>
        </p:sp>
        <p:sp>
          <p:nvSpPr>
            <p:cNvPr id="54313" name="AutoShape 41"/>
            <p:cNvSpPr>
              <a:spLocks noChangeArrowheads="1"/>
            </p:cNvSpPr>
            <p:nvPr/>
          </p:nvSpPr>
          <p:spPr bwMode="auto">
            <a:xfrm>
              <a:off x="2496" y="1392"/>
              <a:ext cx="528" cy="336"/>
            </a:xfrm>
            <a:prstGeom prst="parallelogram">
              <a:avLst>
                <a:gd name="adj" fmla="val 39286"/>
              </a:avLst>
            </a:prstGeom>
            <a:solidFill>
              <a:schemeClr val="accent1"/>
            </a:solidFill>
            <a:ln w="9525">
              <a:solidFill>
                <a:schemeClr val="tx1"/>
              </a:solidFill>
              <a:miter lim="800000"/>
              <a:headEnd/>
              <a:tailEnd/>
            </a:ln>
            <a:effectLst/>
          </p:spPr>
          <p:txBody>
            <a:bodyPr wrap="none" anchor="ctr"/>
            <a:lstStyle/>
            <a:p>
              <a:pPr algn="ctr" eaLnBrk="0" hangingPunct="0"/>
              <a:r>
                <a:rPr lang="en-US">
                  <a:latin typeface="Verdana" pitchFamily="34" charset="0"/>
                </a:rPr>
                <a:t>v</a:t>
              </a:r>
            </a:p>
          </p:txBody>
        </p:sp>
        <p:sp>
          <p:nvSpPr>
            <p:cNvPr id="54314" name="AutoShape 42"/>
            <p:cNvSpPr>
              <a:spLocks noChangeArrowheads="1"/>
            </p:cNvSpPr>
            <p:nvPr/>
          </p:nvSpPr>
          <p:spPr bwMode="auto">
            <a:xfrm>
              <a:off x="2064" y="1824"/>
              <a:ext cx="432" cy="336"/>
            </a:xfrm>
            <a:prstGeom prst="diamond">
              <a:avLst/>
            </a:prstGeom>
            <a:solidFill>
              <a:srgbClr val="CC9900"/>
            </a:solidFill>
            <a:ln w="9525">
              <a:solidFill>
                <a:schemeClr val="tx1"/>
              </a:solidFill>
              <a:miter lim="800000"/>
              <a:headEnd/>
              <a:tailEnd/>
            </a:ln>
            <a:effectLst/>
          </p:spPr>
          <p:txBody>
            <a:bodyPr wrap="none" anchor="ctr"/>
            <a:lstStyle/>
            <a:p>
              <a:pPr algn="ctr" eaLnBrk="0" hangingPunct="0"/>
              <a:r>
                <a:rPr lang="en-US">
                  <a:latin typeface="Verdana" pitchFamily="34" charset="0"/>
                </a:rPr>
                <a:t>k</a:t>
              </a:r>
            </a:p>
          </p:txBody>
        </p:sp>
        <p:sp>
          <p:nvSpPr>
            <p:cNvPr id="54315" name="AutoShape 43"/>
            <p:cNvSpPr>
              <a:spLocks noChangeArrowheads="1"/>
            </p:cNvSpPr>
            <p:nvPr/>
          </p:nvSpPr>
          <p:spPr bwMode="auto">
            <a:xfrm>
              <a:off x="2496" y="1824"/>
              <a:ext cx="480" cy="336"/>
            </a:xfrm>
            <a:prstGeom prst="parallelogram">
              <a:avLst>
                <a:gd name="adj" fmla="val 35714"/>
              </a:avLst>
            </a:prstGeom>
            <a:solidFill>
              <a:schemeClr val="accent1"/>
            </a:solidFill>
            <a:ln w="9525">
              <a:solidFill>
                <a:schemeClr val="tx1"/>
              </a:solidFill>
              <a:miter lim="800000"/>
              <a:headEnd/>
              <a:tailEnd/>
            </a:ln>
            <a:effectLst/>
          </p:spPr>
          <p:txBody>
            <a:bodyPr wrap="none" anchor="ctr"/>
            <a:lstStyle/>
            <a:p>
              <a:pPr algn="ctr" eaLnBrk="0" hangingPunct="0"/>
              <a:r>
                <a:rPr lang="en-US">
                  <a:latin typeface="Verdana" pitchFamily="34" charset="0"/>
                </a:rPr>
                <a:t>v</a:t>
              </a:r>
            </a:p>
          </p:txBody>
        </p:sp>
        <p:sp>
          <p:nvSpPr>
            <p:cNvPr id="54316" name="AutoShape 44"/>
            <p:cNvSpPr>
              <a:spLocks noChangeArrowheads="1"/>
            </p:cNvSpPr>
            <p:nvPr/>
          </p:nvSpPr>
          <p:spPr bwMode="auto">
            <a:xfrm>
              <a:off x="2832" y="1824"/>
              <a:ext cx="528" cy="336"/>
            </a:xfrm>
            <a:prstGeom prst="parallelogram">
              <a:avLst>
                <a:gd name="adj" fmla="val 39286"/>
              </a:avLst>
            </a:prstGeom>
            <a:solidFill>
              <a:schemeClr val="accent1"/>
            </a:solidFill>
            <a:ln w="9525">
              <a:solidFill>
                <a:schemeClr val="tx1"/>
              </a:solidFill>
              <a:miter lim="800000"/>
              <a:headEnd/>
              <a:tailEnd/>
            </a:ln>
            <a:effectLst/>
          </p:spPr>
          <p:txBody>
            <a:bodyPr wrap="none" anchor="ctr"/>
            <a:lstStyle/>
            <a:p>
              <a:pPr algn="ctr" eaLnBrk="0" hangingPunct="0"/>
              <a:r>
                <a:rPr lang="en-US">
                  <a:latin typeface="Verdana" pitchFamily="34" charset="0"/>
                </a:rPr>
                <a:t>v</a:t>
              </a:r>
            </a:p>
          </p:txBody>
        </p:sp>
        <p:sp>
          <p:nvSpPr>
            <p:cNvPr id="54317" name="AutoShape 45"/>
            <p:cNvSpPr>
              <a:spLocks noChangeArrowheads="1"/>
            </p:cNvSpPr>
            <p:nvPr/>
          </p:nvSpPr>
          <p:spPr bwMode="auto">
            <a:xfrm>
              <a:off x="2880" y="1392"/>
              <a:ext cx="528" cy="336"/>
            </a:xfrm>
            <a:prstGeom prst="parallelogram">
              <a:avLst>
                <a:gd name="adj" fmla="val 39286"/>
              </a:avLst>
            </a:prstGeom>
            <a:solidFill>
              <a:schemeClr val="accent1"/>
            </a:solidFill>
            <a:ln w="9525">
              <a:solidFill>
                <a:schemeClr val="tx1"/>
              </a:solidFill>
              <a:miter lim="800000"/>
              <a:headEnd/>
              <a:tailEnd/>
            </a:ln>
            <a:effectLst/>
          </p:spPr>
          <p:txBody>
            <a:bodyPr wrap="none" anchor="ctr"/>
            <a:lstStyle/>
            <a:p>
              <a:pPr algn="ctr" eaLnBrk="0" hangingPunct="0"/>
              <a:r>
                <a:rPr lang="en-US">
                  <a:latin typeface="Verdana" pitchFamily="34" charset="0"/>
                </a:rPr>
                <a:t>v</a:t>
              </a:r>
            </a:p>
          </p:txBody>
        </p:sp>
        <p:sp>
          <p:nvSpPr>
            <p:cNvPr id="54318" name="AutoShape 46"/>
            <p:cNvSpPr>
              <a:spLocks noChangeArrowheads="1"/>
            </p:cNvSpPr>
            <p:nvPr/>
          </p:nvSpPr>
          <p:spPr bwMode="auto">
            <a:xfrm>
              <a:off x="3264" y="1392"/>
              <a:ext cx="528" cy="336"/>
            </a:xfrm>
            <a:prstGeom prst="parallelogram">
              <a:avLst>
                <a:gd name="adj" fmla="val 39286"/>
              </a:avLst>
            </a:prstGeom>
            <a:solidFill>
              <a:schemeClr val="accent1"/>
            </a:solidFill>
            <a:ln w="9525">
              <a:solidFill>
                <a:schemeClr val="tx1"/>
              </a:solidFill>
              <a:miter lim="800000"/>
              <a:headEnd/>
              <a:tailEnd/>
            </a:ln>
            <a:effectLst/>
          </p:spPr>
          <p:txBody>
            <a:bodyPr wrap="none" anchor="ctr"/>
            <a:lstStyle/>
            <a:p>
              <a:pPr algn="ctr" eaLnBrk="0" hangingPunct="0"/>
              <a:r>
                <a:rPr lang="en-US">
                  <a:latin typeface="Verdana" pitchFamily="34" charset="0"/>
                </a:rPr>
                <a:t>v</a:t>
              </a:r>
            </a:p>
          </p:txBody>
        </p:sp>
        <p:sp>
          <p:nvSpPr>
            <p:cNvPr id="54319" name="Rectangle 47"/>
            <p:cNvSpPr>
              <a:spLocks noChangeArrowheads="1"/>
            </p:cNvSpPr>
            <p:nvPr/>
          </p:nvSpPr>
          <p:spPr bwMode="auto">
            <a:xfrm>
              <a:off x="2160" y="1008"/>
              <a:ext cx="1488" cy="231"/>
            </a:xfrm>
            <a:prstGeom prst="rect">
              <a:avLst/>
            </a:prstGeom>
            <a:noFill/>
            <a:ln w="9525">
              <a:noFill/>
              <a:miter lim="800000"/>
              <a:headEnd/>
              <a:tailEnd/>
            </a:ln>
            <a:effectLst/>
          </p:spPr>
          <p:txBody>
            <a:bodyPr>
              <a:spAutoFit/>
            </a:bodyPr>
            <a:lstStyle/>
            <a:p>
              <a:pPr eaLnBrk="0" hangingPunct="0"/>
              <a:r>
                <a:rPr lang="en-US">
                  <a:latin typeface="Verdana" pitchFamily="34" charset="0"/>
                </a:rPr>
                <a:t>Key-value groups</a:t>
              </a:r>
            </a:p>
          </p:txBody>
        </p:sp>
      </p:grpSp>
      <p:sp>
        <p:nvSpPr>
          <p:cNvPr id="54320" name="Rectangle 48"/>
          <p:cNvSpPr>
            <a:spLocks noChangeArrowheads="1"/>
          </p:cNvSpPr>
          <p:nvPr/>
        </p:nvSpPr>
        <p:spPr bwMode="auto">
          <a:xfrm>
            <a:off x="6705600" y="1371600"/>
            <a:ext cx="2057400" cy="641350"/>
          </a:xfrm>
          <a:prstGeom prst="rect">
            <a:avLst/>
          </a:prstGeom>
          <a:noFill/>
          <a:ln w="9525">
            <a:noFill/>
            <a:miter lim="800000"/>
            <a:headEnd/>
            <a:tailEnd/>
          </a:ln>
          <a:effectLst/>
        </p:spPr>
        <p:txBody>
          <a:bodyPr>
            <a:spAutoFit/>
          </a:bodyPr>
          <a:lstStyle/>
          <a:p>
            <a:pPr eaLnBrk="0" hangingPunct="0"/>
            <a:r>
              <a:rPr lang="en-US">
                <a:latin typeface="Verdana" pitchFamily="34" charset="0"/>
              </a:rPr>
              <a:t>Output </a:t>
            </a:r>
          </a:p>
          <a:p>
            <a:pPr eaLnBrk="0" hangingPunct="0"/>
            <a:r>
              <a:rPr lang="en-US">
                <a:latin typeface="Verdana" pitchFamily="34" charset="0"/>
              </a:rPr>
              <a:t>key-value pairs</a:t>
            </a:r>
          </a:p>
        </p:txBody>
      </p:sp>
      <p:sp>
        <p:nvSpPr>
          <p:cNvPr id="54321" name="Text Box 49"/>
          <p:cNvSpPr txBox="1">
            <a:spLocks noChangeArrowheads="1"/>
          </p:cNvSpPr>
          <p:nvPr/>
        </p:nvSpPr>
        <p:spPr bwMode="auto">
          <a:xfrm>
            <a:off x="3489325" y="6284913"/>
            <a:ext cx="4324350" cy="366712"/>
          </a:xfrm>
          <a:prstGeom prst="rect">
            <a:avLst/>
          </a:prstGeom>
          <a:noFill/>
          <a:ln w="9525">
            <a:noFill/>
            <a:miter lim="800000"/>
            <a:headEnd/>
            <a:tailEnd/>
          </a:ln>
          <a:effectLst/>
        </p:spPr>
        <p:txBody>
          <a:bodyPr wrap="none">
            <a:spAutoFit/>
          </a:bodyPr>
          <a:lstStyle/>
          <a:p>
            <a:r>
              <a:rPr lang="en-US"/>
              <a:t>Adapted from Jeff Ullman’s course slides</a:t>
            </a:r>
          </a:p>
        </p:txBody>
      </p:sp>
      <p:sp>
        <p:nvSpPr>
          <p:cNvPr id="54322" name="Rectangle 50"/>
          <p:cNvSpPr>
            <a:spLocks noChangeArrowheads="1"/>
          </p:cNvSpPr>
          <p:nvPr/>
        </p:nvSpPr>
        <p:spPr bwMode="auto">
          <a:xfrm>
            <a:off x="0" y="5486400"/>
            <a:ext cx="3216275" cy="701675"/>
          </a:xfrm>
          <a:prstGeom prst="rect">
            <a:avLst/>
          </a:prstGeom>
          <a:noFill/>
          <a:ln w="9525">
            <a:noFill/>
            <a:miter lim="800000"/>
            <a:headEnd/>
            <a:tailEnd/>
          </a:ln>
          <a:effectLst/>
        </p:spPr>
        <p:txBody>
          <a:bodyPr wrap="none">
            <a:spAutoFit/>
          </a:bodyPr>
          <a:lstStyle/>
          <a:p>
            <a:r>
              <a:rPr lang="en-IN" sz="2000"/>
              <a:t>E.g. </a:t>
            </a:r>
            <a:br>
              <a:rPr lang="en-IN" sz="2000"/>
            </a:br>
            <a:r>
              <a:rPr lang="en-IN" sz="2000"/>
              <a:t>(word, wordcount-in-a-doc)</a:t>
            </a:r>
            <a:endParaRPr lang="en-US" sz="2000"/>
          </a:p>
        </p:txBody>
      </p:sp>
      <p:sp>
        <p:nvSpPr>
          <p:cNvPr id="54323" name="Rectangle 51"/>
          <p:cNvSpPr>
            <a:spLocks noChangeArrowheads="1"/>
          </p:cNvSpPr>
          <p:nvPr/>
        </p:nvSpPr>
        <p:spPr bwMode="auto">
          <a:xfrm>
            <a:off x="3352800" y="5410200"/>
            <a:ext cx="2905125" cy="396875"/>
          </a:xfrm>
          <a:prstGeom prst="rect">
            <a:avLst/>
          </a:prstGeom>
          <a:noFill/>
          <a:ln w="9525">
            <a:noFill/>
            <a:miter lim="800000"/>
            <a:headEnd/>
            <a:tailEnd/>
          </a:ln>
          <a:effectLst/>
        </p:spPr>
        <p:txBody>
          <a:bodyPr wrap="none">
            <a:spAutoFit/>
          </a:bodyPr>
          <a:lstStyle/>
          <a:p>
            <a:r>
              <a:rPr lang="en-IN" sz="2000"/>
              <a:t>(word, list-of-wordcount)</a:t>
            </a:r>
            <a:endParaRPr lang="en-US" sz="2000"/>
          </a:p>
        </p:txBody>
      </p:sp>
      <p:sp>
        <p:nvSpPr>
          <p:cNvPr id="54324" name="Rectangle 52"/>
          <p:cNvSpPr>
            <a:spLocks noChangeArrowheads="1"/>
          </p:cNvSpPr>
          <p:nvPr/>
        </p:nvSpPr>
        <p:spPr bwMode="auto">
          <a:xfrm>
            <a:off x="6705600" y="5486400"/>
            <a:ext cx="2214563" cy="396875"/>
          </a:xfrm>
          <a:prstGeom prst="rect">
            <a:avLst/>
          </a:prstGeom>
          <a:noFill/>
          <a:ln w="9525">
            <a:noFill/>
            <a:miter lim="800000"/>
            <a:headEnd/>
            <a:tailEnd/>
          </a:ln>
          <a:effectLst/>
        </p:spPr>
        <p:txBody>
          <a:bodyPr wrap="none">
            <a:spAutoFit/>
          </a:bodyPr>
          <a:lstStyle/>
          <a:p>
            <a:r>
              <a:rPr lang="en-IN" sz="2000"/>
              <a:t>(word, final-count)</a:t>
            </a:r>
            <a:endParaRPr lang="en-US" sz="2000"/>
          </a:p>
        </p:txBody>
      </p:sp>
      <p:sp>
        <p:nvSpPr>
          <p:cNvPr id="54325" name="Text Box 53"/>
          <p:cNvSpPr txBox="1">
            <a:spLocks noChangeArrowheads="1"/>
          </p:cNvSpPr>
          <p:nvPr/>
        </p:nvSpPr>
        <p:spPr bwMode="auto">
          <a:xfrm>
            <a:off x="3505200" y="5791200"/>
            <a:ext cx="2022475" cy="396875"/>
          </a:xfrm>
          <a:prstGeom prst="rect">
            <a:avLst/>
          </a:prstGeom>
          <a:noFill/>
          <a:ln w="9525">
            <a:noFill/>
            <a:miter lim="800000"/>
            <a:headEnd/>
            <a:tailEnd/>
          </a:ln>
          <a:effectLst/>
        </p:spPr>
        <p:txBody>
          <a:bodyPr wrap="none">
            <a:spAutoFit/>
          </a:bodyPr>
          <a:lstStyle/>
          <a:p>
            <a:r>
              <a:rPr lang="en-US" sz="2000"/>
              <a:t>~ SQL Group by</a:t>
            </a:r>
          </a:p>
        </p:txBody>
      </p:sp>
      <p:sp>
        <p:nvSpPr>
          <p:cNvPr id="54326" name="Text Box 54"/>
          <p:cNvSpPr txBox="1">
            <a:spLocks noChangeArrowheads="1"/>
          </p:cNvSpPr>
          <p:nvPr/>
        </p:nvSpPr>
        <p:spPr bwMode="auto">
          <a:xfrm>
            <a:off x="6629400" y="5791200"/>
            <a:ext cx="2320925" cy="396875"/>
          </a:xfrm>
          <a:prstGeom prst="rect">
            <a:avLst/>
          </a:prstGeom>
          <a:noFill/>
          <a:ln w="9525">
            <a:noFill/>
            <a:miter lim="800000"/>
            <a:headEnd/>
            <a:tailEnd/>
          </a:ln>
          <a:effectLst/>
        </p:spPr>
        <p:txBody>
          <a:bodyPr wrap="none">
            <a:spAutoFit/>
          </a:bodyPr>
          <a:lstStyle/>
          <a:p>
            <a:r>
              <a:rPr lang="en-US" sz="2000"/>
              <a:t>~ SQL aggregation</a:t>
            </a:r>
          </a:p>
        </p:txBody>
      </p:sp>
      <p:sp>
        <p:nvSpPr>
          <p:cNvPr id="13" name="Slide Number Placeholder 12"/>
          <p:cNvSpPr>
            <a:spLocks noGrp="1"/>
          </p:cNvSpPr>
          <p:nvPr>
            <p:ph type="sldNum" sz="quarter" idx="12"/>
          </p:nvPr>
        </p:nvSpPr>
        <p:spPr/>
        <p:txBody>
          <a:bodyPr/>
          <a:lstStyle/>
          <a:p>
            <a:pPr>
              <a:defRPr/>
            </a:pPr>
            <a:fld id="{EDB2C4BA-EE7F-489C-AD75-90D3AA2F2795}" type="slidenum">
              <a:rPr lang="en-US" altLang="en-US" smtClean="0"/>
              <a:pPr>
                <a:defRPr/>
              </a:pPr>
              <a:t>94</a:t>
            </a:fld>
            <a:endParaRPr lang="en-US" altLang="en-US" dirty="0"/>
          </a:p>
        </p:txBody>
      </p:sp>
    </p:spTree>
    <p:extLst>
      <p:ext uri="{BB962C8B-B14F-4D97-AF65-F5344CB8AC3E}">
        <p14:creationId xmlns:p14="http://schemas.microsoft.com/office/powerpoint/2010/main" val="30943576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par>
                                <p:cTn id="18" presetID="9"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1" presetClass="exit" presetSubtype="0" fill="hold" nodeType="withEffect">
                                  <p:stCondLst>
                                    <p:cond delay="0"/>
                                  </p:stCondLst>
                                  <p:childTnLst>
                                    <p:set>
                                      <p:cBhvr>
                                        <p:cTn id="27" dur="1" fill="hold">
                                          <p:stCondLst>
                                            <p:cond delay="0"/>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4307"/>
                                        </p:tgtEl>
                                        <p:attrNameLst>
                                          <p:attrName>style.visibility</p:attrName>
                                        </p:attrNameLst>
                                      </p:cBhvr>
                                      <p:to>
                                        <p:strVal val="visible"/>
                                      </p:to>
                                    </p:set>
                                    <p:animEffect transition="in" filter="dissolve">
                                      <p:cBhvr>
                                        <p:cTn id="37" dur="500"/>
                                        <p:tgtEl>
                                          <p:spTgt spid="54307"/>
                                        </p:tgtEl>
                                      </p:cBhvr>
                                    </p:animEffect>
                                  </p:childTnLst>
                                </p:cTn>
                              </p:par>
                              <p:par>
                                <p:cTn id="38" presetID="9"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54320"/>
                                        </p:tgtEl>
                                        <p:attrNameLst>
                                          <p:attrName>style.visibility</p:attrName>
                                        </p:attrNameLst>
                                      </p:cBhvr>
                                      <p:to>
                                        <p:strVal val="visible"/>
                                      </p:to>
                                    </p:set>
                                    <p:animEffect transition="in" filter="dissolve">
                                      <p:cBhvr>
                                        <p:cTn id="45" dur="500"/>
                                        <p:tgtEl>
                                          <p:spTgt spid="54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07" grpId="0"/>
      <p:bldP spid="54320"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304800"/>
            <a:ext cx="8183563" cy="1050925"/>
          </a:xfrm>
        </p:spPr>
        <p:txBody>
          <a:bodyPr anchor="b">
            <a:normAutofit/>
          </a:bodyPr>
          <a:lstStyle/>
          <a:p>
            <a:r>
              <a:rPr lang="en-US">
                <a:effectLst>
                  <a:outerShdw blurRad="38100" dist="38100" dir="2700000" algn="tl">
                    <a:srgbClr val="C0C0C0"/>
                  </a:outerShdw>
                </a:effectLst>
              </a:rPr>
              <a:t>Pseudo-code</a:t>
            </a:r>
            <a:endParaRPr lang="en-IN">
              <a:effectLst>
                <a:outerShdw blurRad="38100" dist="38100" dir="2700000" algn="tl">
                  <a:srgbClr val="C0C0C0"/>
                </a:outerShdw>
              </a:effectLst>
            </a:endParaRPr>
          </a:p>
        </p:txBody>
      </p:sp>
      <p:sp>
        <p:nvSpPr>
          <p:cNvPr id="3" name="Content Placeholder 2"/>
          <p:cNvSpPr>
            <a:spLocks noGrp="1"/>
          </p:cNvSpPr>
          <p:nvPr>
            <p:ph idx="4294967295"/>
          </p:nvPr>
        </p:nvSpPr>
        <p:spPr>
          <a:xfrm>
            <a:off x="533400" y="1524000"/>
            <a:ext cx="8183563" cy="4113213"/>
          </a:xfrm>
        </p:spPr>
        <p:txBody>
          <a:bodyPr lIns="182880" tIns="91440">
            <a:normAutofit fontScale="92500" lnSpcReduction="10000"/>
          </a:bodyPr>
          <a:lstStyle/>
          <a:p>
            <a:pPr marL="265113" indent="-265113">
              <a:lnSpc>
                <a:spcPct val="90000"/>
              </a:lnSpc>
              <a:buFont typeface="Wingdings" pitchFamily="2" charset="2"/>
              <a:buNone/>
            </a:pPr>
            <a:r>
              <a:rPr lang="en-IN" sz="1900" b="1"/>
              <a:t>map(String input_key, String input_value): </a:t>
            </a:r>
          </a:p>
          <a:p>
            <a:pPr marL="265113" indent="-265113">
              <a:lnSpc>
                <a:spcPct val="90000"/>
              </a:lnSpc>
              <a:buFont typeface="Wingdings" pitchFamily="2" charset="2"/>
              <a:buNone/>
            </a:pPr>
            <a:r>
              <a:rPr lang="en-IN" sz="1900"/>
              <a:t>// input_key: document name </a:t>
            </a:r>
          </a:p>
          <a:p>
            <a:pPr marL="265113" indent="-265113">
              <a:lnSpc>
                <a:spcPct val="90000"/>
              </a:lnSpc>
              <a:buFont typeface="Wingdings" pitchFamily="2" charset="2"/>
              <a:buNone/>
            </a:pPr>
            <a:r>
              <a:rPr lang="en-IN" sz="1900"/>
              <a:t>// input_value: document contents </a:t>
            </a:r>
          </a:p>
          <a:p>
            <a:pPr marL="547688" lvl="1" indent="-200025">
              <a:lnSpc>
                <a:spcPct val="90000"/>
              </a:lnSpc>
              <a:buFont typeface="Wingdings" pitchFamily="2" charset="2"/>
              <a:buNone/>
            </a:pPr>
            <a:r>
              <a:rPr lang="en-IN" sz="2000"/>
              <a:t>for each word w in input_value: </a:t>
            </a:r>
          </a:p>
          <a:p>
            <a:pPr marL="547688" lvl="1" indent="-200025">
              <a:lnSpc>
                <a:spcPct val="90000"/>
              </a:lnSpc>
              <a:buFont typeface="Wingdings" pitchFamily="2" charset="2"/>
              <a:buNone/>
            </a:pPr>
            <a:r>
              <a:rPr lang="en-IN" sz="2000"/>
              <a:t>	EmitIntermediate(w, "1"); </a:t>
            </a:r>
          </a:p>
          <a:p>
            <a:pPr marL="265113" indent="-265113">
              <a:lnSpc>
                <a:spcPct val="90000"/>
              </a:lnSpc>
              <a:buFont typeface="Wingdings" pitchFamily="2" charset="2"/>
              <a:buNone/>
            </a:pPr>
            <a:r>
              <a:rPr lang="en-IN" sz="1900"/>
              <a:t> // Group by step done by system on key of intermediate Emit above, and // reduce called on list of values in each group.</a:t>
            </a:r>
          </a:p>
          <a:p>
            <a:pPr marL="265113" indent="-265113">
              <a:lnSpc>
                <a:spcPct val="90000"/>
              </a:lnSpc>
              <a:buFont typeface="Wingdings" pitchFamily="2" charset="2"/>
              <a:buNone/>
            </a:pPr>
            <a:r>
              <a:rPr lang="en-IN" sz="1900" b="1"/>
              <a:t>reduce(String output_key, Iterator intermediate_values): </a:t>
            </a:r>
          </a:p>
          <a:p>
            <a:pPr marL="265113" indent="-265113">
              <a:lnSpc>
                <a:spcPct val="90000"/>
              </a:lnSpc>
              <a:buFont typeface="Wingdings" pitchFamily="2" charset="2"/>
              <a:buNone/>
            </a:pPr>
            <a:r>
              <a:rPr lang="en-IN" sz="1900"/>
              <a:t>// output_key: a word </a:t>
            </a:r>
          </a:p>
          <a:p>
            <a:pPr marL="265113" indent="-265113">
              <a:lnSpc>
                <a:spcPct val="90000"/>
              </a:lnSpc>
              <a:buFont typeface="Wingdings" pitchFamily="2" charset="2"/>
              <a:buNone/>
            </a:pPr>
            <a:r>
              <a:rPr lang="en-IN" sz="1900"/>
              <a:t>// output_values: a list of counts </a:t>
            </a:r>
          </a:p>
          <a:p>
            <a:pPr marL="547688" lvl="1" indent="-200025">
              <a:lnSpc>
                <a:spcPct val="90000"/>
              </a:lnSpc>
              <a:buFont typeface="Wingdings" pitchFamily="2" charset="2"/>
              <a:buNone/>
            </a:pPr>
            <a:r>
              <a:rPr lang="en-IN" sz="2000"/>
              <a:t>int result = 0; </a:t>
            </a:r>
          </a:p>
          <a:p>
            <a:pPr marL="547688" lvl="1" indent="-200025">
              <a:lnSpc>
                <a:spcPct val="90000"/>
              </a:lnSpc>
              <a:buFont typeface="Wingdings" pitchFamily="2" charset="2"/>
              <a:buNone/>
            </a:pPr>
            <a:r>
              <a:rPr lang="en-IN" sz="2000"/>
              <a:t>for each v in intermediate_values: </a:t>
            </a:r>
          </a:p>
          <a:p>
            <a:pPr marL="547688" lvl="1" indent="-200025">
              <a:lnSpc>
                <a:spcPct val="90000"/>
              </a:lnSpc>
              <a:buFont typeface="Wingdings" pitchFamily="2" charset="2"/>
              <a:buNone/>
            </a:pPr>
            <a:r>
              <a:rPr lang="en-IN" sz="2000"/>
              <a:t>	result += ParseInt(v); </a:t>
            </a:r>
          </a:p>
          <a:p>
            <a:pPr marL="547688" lvl="1" indent="-200025">
              <a:lnSpc>
                <a:spcPct val="90000"/>
              </a:lnSpc>
              <a:buFont typeface="Wingdings" pitchFamily="2" charset="2"/>
              <a:buNone/>
            </a:pPr>
            <a:r>
              <a:rPr lang="en-IN" sz="2000"/>
              <a:t>Emit(AsString(result));</a:t>
            </a:r>
          </a:p>
          <a:p>
            <a:pPr marL="265113" indent="-265113">
              <a:lnSpc>
                <a:spcPct val="90000"/>
              </a:lnSpc>
              <a:buFont typeface="Wingdings" pitchFamily="2" charset="2"/>
              <a:buNone/>
            </a:pPr>
            <a:endParaRPr lang="en-US"/>
          </a:p>
          <a:p>
            <a:pPr marL="265113" indent="-265113">
              <a:lnSpc>
                <a:spcPct val="90000"/>
              </a:lnSpc>
              <a:buFont typeface="Wingdings" pitchFamily="2" charset="2"/>
              <a:buNone/>
            </a:pPr>
            <a:endParaRPr lang="en-US"/>
          </a:p>
          <a:p>
            <a:pPr marL="265113" indent="-265113">
              <a:lnSpc>
                <a:spcPct val="90000"/>
              </a:lnSpc>
            </a:pPr>
            <a:endParaRPr lang="en-US"/>
          </a:p>
          <a:p>
            <a:pPr marL="265113" indent="-265113">
              <a:lnSpc>
                <a:spcPct val="90000"/>
              </a:lnSpc>
              <a:buFont typeface="Wingdings" pitchFamily="2" charset="2"/>
              <a:buNone/>
            </a:pPr>
            <a:endParaRPr lang="en-IN"/>
          </a:p>
          <a:p>
            <a:pPr marL="265113" indent="-265113">
              <a:lnSpc>
                <a:spcPct val="90000"/>
              </a:lnSpc>
              <a:buFont typeface="Wingdings" pitchFamily="2" charset="2"/>
              <a:buNone/>
            </a:pPr>
            <a:endParaRPr lang="en-IN"/>
          </a:p>
          <a:p>
            <a:pPr marL="265113" indent="-265113">
              <a:lnSpc>
                <a:spcPct val="90000"/>
              </a:lnSpc>
            </a:pPr>
            <a:endParaRPr lang="en-US"/>
          </a:p>
        </p:txBody>
      </p:sp>
      <p:sp>
        <p:nvSpPr>
          <p:cNvPr id="4" name="Slide Number Placeholder 3"/>
          <p:cNvSpPr>
            <a:spLocks noGrp="1"/>
          </p:cNvSpPr>
          <p:nvPr>
            <p:ph type="sldNum" sz="quarter" idx="12"/>
          </p:nvPr>
        </p:nvSpPr>
        <p:spPr/>
        <p:txBody>
          <a:bodyPr/>
          <a:lstStyle/>
          <a:p>
            <a:pPr>
              <a:defRPr/>
            </a:pPr>
            <a:fld id="{BE3CDE80-9D12-44A2-94DF-1F256FD23108}" type="slidenum">
              <a:rPr lang="en-US" altLang="en-US" smtClean="0"/>
              <a:pPr>
                <a:defRPr/>
              </a:pPr>
              <a:t>95</a:t>
            </a:fld>
            <a:endParaRPr lang="en-US" altLang="en-US" dirty="0"/>
          </a:p>
        </p:txBody>
      </p:sp>
    </p:spTree>
    <p:extLst>
      <p:ext uri="{BB962C8B-B14F-4D97-AF65-F5344CB8AC3E}">
        <p14:creationId xmlns:p14="http://schemas.microsoft.com/office/powerpoint/2010/main" val="2582160044"/>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304800"/>
            <a:ext cx="8183563" cy="1050925"/>
          </a:xfrm>
        </p:spPr>
        <p:txBody>
          <a:bodyPr anchor="b">
            <a:normAutofit/>
          </a:bodyPr>
          <a:lstStyle/>
          <a:p>
            <a:r>
              <a:rPr lang="en-IN" sz="3800">
                <a:effectLst>
                  <a:outerShdw blurRad="38100" dist="38100" dir="2700000" algn="tl">
                    <a:srgbClr val="C0C0C0"/>
                  </a:outerShdw>
                </a:effectLst>
              </a:rPr>
              <a:t>MapReduce: Execution overview</a:t>
            </a:r>
          </a:p>
        </p:txBody>
      </p:sp>
      <p:sp>
        <p:nvSpPr>
          <p:cNvPr id="41987" name="Content Placeholder 2"/>
          <p:cNvSpPr>
            <a:spLocks noGrp="1"/>
          </p:cNvSpPr>
          <p:nvPr>
            <p:ph idx="4294967295"/>
          </p:nvPr>
        </p:nvSpPr>
        <p:spPr>
          <a:xfrm>
            <a:off x="500063" y="1714500"/>
            <a:ext cx="8183562" cy="4113213"/>
          </a:xfrm>
        </p:spPr>
        <p:txBody>
          <a:bodyPr lIns="182880" tIns="91440"/>
          <a:lstStyle/>
          <a:p>
            <a:pPr marL="265113" indent="-265113">
              <a:buFont typeface="Wingdings" pitchFamily="2" charset="2"/>
              <a:buNone/>
            </a:pPr>
            <a:r>
              <a:rPr lang="en-IN"/>
              <a:t>  </a:t>
            </a:r>
          </a:p>
          <a:p>
            <a:pPr marL="265113" indent="-265113">
              <a:buFont typeface="Wingdings" pitchFamily="2" charset="2"/>
              <a:buNone/>
            </a:pPr>
            <a:endParaRPr lang="en-US"/>
          </a:p>
          <a:p>
            <a:pPr marL="265113" indent="-265113">
              <a:buFont typeface="Wingdings" pitchFamily="2" charset="2"/>
              <a:buNone/>
            </a:pPr>
            <a:endParaRPr lang="en-US"/>
          </a:p>
          <a:p>
            <a:pPr marL="265113" indent="-265113"/>
            <a:endParaRPr lang="en-US"/>
          </a:p>
          <a:p>
            <a:pPr marL="265113" indent="-265113">
              <a:buFont typeface="Wingdings" pitchFamily="2" charset="2"/>
              <a:buNone/>
            </a:pPr>
            <a:endParaRPr lang="en-IN"/>
          </a:p>
          <a:p>
            <a:pPr marL="265113" indent="-265113">
              <a:buFont typeface="Wingdings" pitchFamily="2" charset="2"/>
              <a:buNone/>
            </a:pPr>
            <a:endParaRPr lang="en-IN"/>
          </a:p>
          <a:p>
            <a:pPr marL="265113" indent="-265113"/>
            <a:endParaRPr lang="en-US"/>
          </a:p>
        </p:txBody>
      </p:sp>
      <p:pic>
        <p:nvPicPr>
          <p:cNvPr id="41988" name="Picture 3" descr="mapreduce.png"/>
          <p:cNvPicPr>
            <a:picLocks noChangeAspect="1"/>
          </p:cNvPicPr>
          <p:nvPr/>
        </p:nvPicPr>
        <p:blipFill>
          <a:blip r:embed="rId3"/>
          <a:srcRect/>
          <a:stretch>
            <a:fillRect/>
          </a:stretch>
        </p:blipFill>
        <p:spPr bwMode="auto">
          <a:xfrm>
            <a:off x="228600" y="1466850"/>
            <a:ext cx="8686800" cy="4424363"/>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BE3CDE80-9D12-44A2-94DF-1F256FD23108}" type="slidenum">
              <a:rPr lang="en-US" altLang="en-US" smtClean="0"/>
              <a:pPr>
                <a:defRPr/>
              </a:pPr>
              <a:t>96</a:t>
            </a:fld>
            <a:endParaRPr lang="en-US" altLang="en-US" dirty="0"/>
          </a:p>
        </p:txBody>
      </p:sp>
    </p:spTree>
    <p:extLst>
      <p:ext uri="{BB962C8B-B14F-4D97-AF65-F5344CB8AC3E}">
        <p14:creationId xmlns:p14="http://schemas.microsoft.com/office/powerpoint/2010/main" val="2837647664"/>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Distributed Execution Overview </a:t>
            </a:r>
          </a:p>
        </p:txBody>
      </p:sp>
      <p:sp>
        <p:nvSpPr>
          <p:cNvPr id="14339" name="Oval 3"/>
          <p:cNvSpPr>
            <a:spLocks noChangeArrowheads="1"/>
          </p:cNvSpPr>
          <p:nvPr/>
        </p:nvSpPr>
        <p:spPr bwMode="auto">
          <a:xfrm>
            <a:off x="3657600" y="1371600"/>
            <a:ext cx="1447800" cy="685800"/>
          </a:xfrm>
          <a:prstGeom prst="ellipse">
            <a:avLst/>
          </a:prstGeom>
          <a:solidFill>
            <a:schemeClr val="accent1"/>
          </a:solidFill>
          <a:ln w="9525">
            <a:solidFill>
              <a:schemeClr val="tx1"/>
            </a:solidFill>
            <a:round/>
            <a:headEnd/>
            <a:tailEnd/>
          </a:ln>
          <a:effectLst/>
        </p:spPr>
        <p:txBody>
          <a:bodyPr wrap="none" anchor="ctr"/>
          <a:lstStyle/>
          <a:p>
            <a:pPr algn="ctr" eaLnBrk="0" hangingPunct="0"/>
            <a:r>
              <a:rPr lang="en-US">
                <a:latin typeface="Verdana" pitchFamily="34" charset="0"/>
              </a:rPr>
              <a:t>User</a:t>
            </a:r>
          </a:p>
          <a:p>
            <a:pPr algn="ctr" eaLnBrk="0" hangingPunct="0"/>
            <a:r>
              <a:rPr lang="en-US">
                <a:latin typeface="Verdana" pitchFamily="34" charset="0"/>
              </a:rPr>
              <a:t>Program</a:t>
            </a:r>
          </a:p>
        </p:txBody>
      </p:sp>
      <p:grpSp>
        <p:nvGrpSpPr>
          <p:cNvPr id="2" name="Group 4"/>
          <p:cNvGrpSpPr>
            <a:grpSpLocks/>
          </p:cNvGrpSpPr>
          <p:nvPr/>
        </p:nvGrpSpPr>
        <p:grpSpPr bwMode="auto">
          <a:xfrm>
            <a:off x="1981200" y="1905000"/>
            <a:ext cx="4648200" cy="3962400"/>
            <a:chOff x="1248" y="1200"/>
            <a:chExt cx="2928" cy="2496"/>
          </a:xfrm>
        </p:grpSpPr>
        <p:sp>
          <p:nvSpPr>
            <p:cNvPr id="14341" name="Oval 5"/>
            <p:cNvSpPr>
              <a:spLocks noChangeArrowheads="1"/>
            </p:cNvSpPr>
            <p:nvPr/>
          </p:nvSpPr>
          <p:spPr bwMode="auto">
            <a:xfrm>
              <a:off x="3552" y="3168"/>
              <a:ext cx="624" cy="288"/>
            </a:xfrm>
            <a:prstGeom prst="ellipse">
              <a:avLst/>
            </a:prstGeom>
            <a:solidFill>
              <a:schemeClr val="accent1"/>
            </a:solidFill>
            <a:ln w="9525">
              <a:solidFill>
                <a:schemeClr val="tx1"/>
              </a:solidFill>
              <a:round/>
              <a:headEnd/>
              <a:tailEnd/>
            </a:ln>
            <a:effectLst/>
          </p:spPr>
          <p:txBody>
            <a:bodyPr wrap="none" anchor="ctr"/>
            <a:lstStyle/>
            <a:p>
              <a:pPr algn="ctr" eaLnBrk="0" hangingPunct="0"/>
              <a:r>
                <a:rPr lang="en-US">
                  <a:latin typeface="Verdana" pitchFamily="34" charset="0"/>
                </a:rPr>
                <a:t>Worker</a:t>
              </a:r>
            </a:p>
          </p:txBody>
        </p:sp>
        <p:sp>
          <p:nvSpPr>
            <p:cNvPr id="14342" name="Oval 6"/>
            <p:cNvSpPr>
              <a:spLocks noChangeArrowheads="1"/>
            </p:cNvSpPr>
            <p:nvPr/>
          </p:nvSpPr>
          <p:spPr bwMode="auto">
            <a:xfrm>
              <a:off x="3552" y="2544"/>
              <a:ext cx="624" cy="288"/>
            </a:xfrm>
            <a:prstGeom prst="ellipse">
              <a:avLst/>
            </a:prstGeom>
            <a:solidFill>
              <a:schemeClr val="accent1"/>
            </a:solidFill>
            <a:ln w="9525">
              <a:solidFill>
                <a:schemeClr val="tx1"/>
              </a:solidFill>
              <a:round/>
              <a:headEnd/>
              <a:tailEnd/>
            </a:ln>
            <a:effectLst/>
          </p:spPr>
          <p:txBody>
            <a:bodyPr wrap="none" anchor="ctr"/>
            <a:lstStyle/>
            <a:p>
              <a:pPr algn="ctr" eaLnBrk="0" hangingPunct="0"/>
              <a:r>
                <a:rPr lang="en-US">
                  <a:latin typeface="Verdana" pitchFamily="34" charset="0"/>
                </a:rPr>
                <a:t>Worker</a:t>
              </a:r>
            </a:p>
          </p:txBody>
        </p:sp>
        <p:grpSp>
          <p:nvGrpSpPr>
            <p:cNvPr id="3" name="Group 7"/>
            <p:cNvGrpSpPr>
              <a:grpSpLocks/>
            </p:cNvGrpSpPr>
            <p:nvPr/>
          </p:nvGrpSpPr>
          <p:grpSpPr bwMode="auto">
            <a:xfrm>
              <a:off x="1248" y="1200"/>
              <a:ext cx="2592" cy="2496"/>
              <a:chOff x="1248" y="1200"/>
              <a:chExt cx="2592" cy="2496"/>
            </a:xfrm>
          </p:grpSpPr>
          <p:sp>
            <p:nvSpPr>
              <p:cNvPr id="14344" name="Oval 8"/>
              <p:cNvSpPr>
                <a:spLocks noChangeArrowheads="1"/>
              </p:cNvSpPr>
              <p:nvPr/>
            </p:nvSpPr>
            <p:spPr bwMode="auto">
              <a:xfrm>
                <a:off x="2448" y="1728"/>
                <a:ext cx="624" cy="288"/>
              </a:xfrm>
              <a:prstGeom prst="ellipse">
                <a:avLst/>
              </a:prstGeom>
              <a:solidFill>
                <a:schemeClr val="accent1"/>
              </a:solidFill>
              <a:ln w="9525">
                <a:solidFill>
                  <a:schemeClr val="tx1"/>
                </a:solidFill>
                <a:round/>
                <a:headEnd/>
                <a:tailEnd/>
              </a:ln>
              <a:effectLst/>
            </p:spPr>
            <p:txBody>
              <a:bodyPr wrap="none" anchor="ctr"/>
              <a:lstStyle/>
              <a:p>
                <a:pPr algn="ctr" eaLnBrk="0" hangingPunct="0"/>
                <a:r>
                  <a:rPr lang="en-US">
                    <a:latin typeface="Verdana" pitchFamily="34" charset="0"/>
                  </a:rPr>
                  <a:t>Master</a:t>
                </a:r>
              </a:p>
            </p:txBody>
          </p:sp>
          <p:grpSp>
            <p:nvGrpSpPr>
              <p:cNvPr id="4" name="Group 9"/>
              <p:cNvGrpSpPr>
                <a:grpSpLocks/>
              </p:cNvGrpSpPr>
              <p:nvPr/>
            </p:nvGrpSpPr>
            <p:grpSpPr bwMode="auto">
              <a:xfrm>
                <a:off x="1248" y="1200"/>
                <a:ext cx="2592" cy="2496"/>
                <a:chOff x="1248" y="1200"/>
                <a:chExt cx="2592" cy="2496"/>
              </a:xfrm>
            </p:grpSpPr>
            <p:grpSp>
              <p:nvGrpSpPr>
                <p:cNvPr id="5" name="Group 10"/>
                <p:cNvGrpSpPr>
                  <a:grpSpLocks/>
                </p:cNvGrpSpPr>
                <p:nvPr/>
              </p:nvGrpSpPr>
              <p:grpSpPr bwMode="auto">
                <a:xfrm>
                  <a:off x="1248" y="2352"/>
                  <a:ext cx="624" cy="1344"/>
                  <a:chOff x="1248" y="2352"/>
                  <a:chExt cx="624" cy="1344"/>
                </a:xfrm>
              </p:grpSpPr>
              <p:sp>
                <p:nvSpPr>
                  <p:cNvPr id="14347" name="Oval 11"/>
                  <p:cNvSpPr>
                    <a:spLocks noChangeArrowheads="1"/>
                  </p:cNvSpPr>
                  <p:nvPr/>
                </p:nvSpPr>
                <p:spPr bwMode="auto">
                  <a:xfrm>
                    <a:off x="1248" y="2352"/>
                    <a:ext cx="624" cy="288"/>
                  </a:xfrm>
                  <a:prstGeom prst="ellipse">
                    <a:avLst/>
                  </a:prstGeom>
                  <a:solidFill>
                    <a:schemeClr val="accent1"/>
                  </a:solidFill>
                  <a:ln w="9525">
                    <a:solidFill>
                      <a:schemeClr val="tx1"/>
                    </a:solidFill>
                    <a:round/>
                    <a:headEnd/>
                    <a:tailEnd/>
                  </a:ln>
                  <a:effectLst/>
                </p:spPr>
                <p:txBody>
                  <a:bodyPr wrap="none" anchor="ctr"/>
                  <a:lstStyle/>
                  <a:p>
                    <a:pPr algn="ctr" eaLnBrk="0" hangingPunct="0"/>
                    <a:r>
                      <a:rPr lang="en-US">
                        <a:latin typeface="Verdana" pitchFamily="34" charset="0"/>
                      </a:rPr>
                      <a:t>Worker</a:t>
                    </a:r>
                  </a:p>
                </p:txBody>
              </p:sp>
              <p:sp>
                <p:nvSpPr>
                  <p:cNvPr id="14348" name="Oval 12"/>
                  <p:cNvSpPr>
                    <a:spLocks noChangeArrowheads="1"/>
                  </p:cNvSpPr>
                  <p:nvPr/>
                </p:nvSpPr>
                <p:spPr bwMode="auto">
                  <a:xfrm>
                    <a:off x="1248" y="2880"/>
                    <a:ext cx="624" cy="288"/>
                  </a:xfrm>
                  <a:prstGeom prst="ellipse">
                    <a:avLst/>
                  </a:prstGeom>
                  <a:solidFill>
                    <a:schemeClr val="accent1"/>
                  </a:solidFill>
                  <a:ln w="9525">
                    <a:solidFill>
                      <a:schemeClr val="tx1"/>
                    </a:solidFill>
                    <a:round/>
                    <a:headEnd/>
                    <a:tailEnd/>
                  </a:ln>
                  <a:effectLst/>
                </p:spPr>
                <p:txBody>
                  <a:bodyPr wrap="none" anchor="ctr"/>
                  <a:lstStyle/>
                  <a:p>
                    <a:pPr algn="ctr" eaLnBrk="0" hangingPunct="0"/>
                    <a:r>
                      <a:rPr lang="en-US">
                        <a:latin typeface="Verdana" pitchFamily="34" charset="0"/>
                      </a:rPr>
                      <a:t>Worker</a:t>
                    </a:r>
                  </a:p>
                </p:txBody>
              </p:sp>
              <p:sp>
                <p:nvSpPr>
                  <p:cNvPr id="14349" name="Oval 13"/>
                  <p:cNvSpPr>
                    <a:spLocks noChangeArrowheads="1"/>
                  </p:cNvSpPr>
                  <p:nvPr/>
                </p:nvSpPr>
                <p:spPr bwMode="auto">
                  <a:xfrm>
                    <a:off x="1248" y="3408"/>
                    <a:ext cx="624" cy="288"/>
                  </a:xfrm>
                  <a:prstGeom prst="ellipse">
                    <a:avLst/>
                  </a:prstGeom>
                  <a:solidFill>
                    <a:schemeClr val="accent1"/>
                  </a:solidFill>
                  <a:ln w="9525">
                    <a:solidFill>
                      <a:schemeClr val="tx1"/>
                    </a:solidFill>
                    <a:round/>
                    <a:headEnd/>
                    <a:tailEnd/>
                  </a:ln>
                  <a:effectLst/>
                </p:spPr>
                <p:txBody>
                  <a:bodyPr wrap="none" anchor="ctr"/>
                  <a:lstStyle/>
                  <a:p>
                    <a:pPr algn="ctr" eaLnBrk="0" hangingPunct="0"/>
                    <a:r>
                      <a:rPr lang="en-US">
                        <a:latin typeface="Verdana" pitchFamily="34" charset="0"/>
                      </a:rPr>
                      <a:t>Worker</a:t>
                    </a:r>
                  </a:p>
                </p:txBody>
              </p:sp>
            </p:grpSp>
            <p:grpSp>
              <p:nvGrpSpPr>
                <p:cNvPr id="6" name="Group 14"/>
                <p:cNvGrpSpPr>
                  <a:grpSpLocks/>
                </p:cNvGrpSpPr>
                <p:nvPr/>
              </p:nvGrpSpPr>
              <p:grpSpPr bwMode="auto">
                <a:xfrm>
                  <a:off x="1536" y="1200"/>
                  <a:ext cx="2304" cy="1296"/>
                  <a:chOff x="1536" y="1200"/>
                  <a:chExt cx="2304" cy="1296"/>
                </a:xfrm>
              </p:grpSpPr>
              <p:sp>
                <p:nvSpPr>
                  <p:cNvPr id="14351" name="Line 15"/>
                  <p:cNvSpPr>
                    <a:spLocks noChangeShapeType="1"/>
                  </p:cNvSpPr>
                  <p:nvPr/>
                </p:nvSpPr>
                <p:spPr bwMode="auto">
                  <a:xfrm>
                    <a:off x="2736" y="1296"/>
                    <a:ext cx="0" cy="432"/>
                  </a:xfrm>
                  <a:prstGeom prst="line">
                    <a:avLst/>
                  </a:prstGeom>
                  <a:noFill/>
                  <a:ln w="9525">
                    <a:solidFill>
                      <a:schemeClr val="tx1"/>
                    </a:solidFill>
                    <a:prstDash val="dash"/>
                    <a:round/>
                    <a:headEnd/>
                    <a:tailEnd type="triangle" w="med" len="med"/>
                  </a:ln>
                  <a:effectLst/>
                </p:spPr>
                <p:txBody>
                  <a:bodyPr/>
                  <a:lstStyle/>
                  <a:p>
                    <a:endParaRPr lang="en-US"/>
                  </a:p>
                </p:txBody>
              </p:sp>
              <p:sp>
                <p:nvSpPr>
                  <p:cNvPr id="14352" name="Line 16"/>
                  <p:cNvSpPr>
                    <a:spLocks noChangeShapeType="1"/>
                  </p:cNvSpPr>
                  <p:nvPr/>
                </p:nvSpPr>
                <p:spPr bwMode="auto">
                  <a:xfrm flipH="1">
                    <a:off x="1536" y="1200"/>
                    <a:ext cx="864" cy="1152"/>
                  </a:xfrm>
                  <a:prstGeom prst="line">
                    <a:avLst/>
                  </a:prstGeom>
                  <a:noFill/>
                  <a:ln w="9525">
                    <a:solidFill>
                      <a:schemeClr val="tx1"/>
                    </a:solidFill>
                    <a:prstDash val="dash"/>
                    <a:round/>
                    <a:headEnd/>
                    <a:tailEnd type="triangle" w="med" len="med"/>
                  </a:ln>
                  <a:effectLst/>
                </p:spPr>
                <p:txBody>
                  <a:bodyPr/>
                  <a:lstStyle/>
                  <a:p>
                    <a:endParaRPr lang="en-US"/>
                  </a:p>
                </p:txBody>
              </p:sp>
              <p:sp>
                <p:nvSpPr>
                  <p:cNvPr id="14353" name="Line 17"/>
                  <p:cNvSpPr>
                    <a:spLocks noChangeShapeType="1"/>
                  </p:cNvSpPr>
                  <p:nvPr/>
                </p:nvSpPr>
                <p:spPr bwMode="auto">
                  <a:xfrm>
                    <a:off x="3168" y="1200"/>
                    <a:ext cx="672" cy="1296"/>
                  </a:xfrm>
                  <a:prstGeom prst="line">
                    <a:avLst/>
                  </a:prstGeom>
                  <a:noFill/>
                  <a:ln w="9525">
                    <a:solidFill>
                      <a:schemeClr val="tx1"/>
                    </a:solidFill>
                    <a:prstDash val="dash"/>
                    <a:round/>
                    <a:headEnd/>
                    <a:tailEnd type="triangle" w="med" len="med"/>
                  </a:ln>
                  <a:effectLst/>
                </p:spPr>
                <p:txBody>
                  <a:bodyPr/>
                  <a:lstStyle/>
                  <a:p>
                    <a:endParaRPr lang="en-US"/>
                  </a:p>
                </p:txBody>
              </p:sp>
              <p:sp>
                <p:nvSpPr>
                  <p:cNvPr id="14354" name="Text Box 18"/>
                  <p:cNvSpPr txBox="1">
                    <a:spLocks noChangeArrowheads="1"/>
                  </p:cNvSpPr>
                  <p:nvPr/>
                </p:nvSpPr>
                <p:spPr bwMode="auto">
                  <a:xfrm>
                    <a:off x="1728" y="1392"/>
                    <a:ext cx="400" cy="231"/>
                  </a:xfrm>
                  <a:prstGeom prst="rect">
                    <a:avLst/>
                  </a:prstGeom>
                  <a:noFill/>
                  <a:ln w="9525">
                    <a:noFill/>
                    <a:miter lim="800000"/>
                    <a:headEnd/>
                    <a:tailEnd/>
                  </a:ln>
                  <a:effectLst/>
                </p:spPr>
                <p:txBody>
                  <a:bodyPr wrap="none">
                    <a:spAutoFit/>
                  </a:bodyPr>
                  <a:lstStyle/>
                  <a:p>
                    <a:pPr eaLnBrk="0" hangingPunct="0"/>
                    <a:r>
                      <a:rPr lang="en-US">
                        <a:latin typeface="Verdana" pitchFamily="34" charset="0"/>
                      </a:rPr>
                      <a:t>fork</a:t>
                    </a:r>
                  </a:p>
                </p:txBody>
              </p:sp>
              <p:sp>
                <p:nvSpPr>
                  <p:cNvPr id="14355" name="Text Box 19"/>
                  <p:cNvSpPr txBox="1">
                    <a:spLocks noChangeArrowheads="1"/>
                  </p:cNvSpPr>
                  <p:nvPr/>
                </p:nvSpPr>
                <p:spPr bwMode="auto">
                  <a:xfrm>
                    <a:off x="2384" y="1353"/>
                    <a:ext cx="400" cy="231"/>
                  </a:xfrm>
                  <a:prstGeom prst="rect">
                    <a:avLst/>
                  </a:prstGeom>
                  <a:noFill/>
                  <a:ln w="9525">
                    <a:noFill/>
                    <a:miter lim="800000"/>
                    <a:headEnd/>
                    <a:tailEnd/>
                  </a:ln>
                  <a:effectLst/>
                </p:spPr>
                <p:txBody>
                  <a:bodyPr wrap="none">
                    <a:spAutoFit/>
                  </a:bodyPr>
                  <a:lstStyle/>
                  <a:p>
                    <a:pPr eaLnBrk="0" hangingPunct="0"/>
                    <a:r>
                      <a:rPr lang="en-US">
                        <a:latin typeface="Verdana" pitchFamily="34" charset="0"/>
                      </a:rPr>
                      <a:t>fork</a:t>
                    </a:r>
                  </a:p>
                </p:txBody>
              </p:sp>
              <p:sp>
                <p:nvSpPr>
                  <p:cNvPr id="14356" name="Text Box 20"/>
                  <p:cNvSpPr txBox="1">
                    <a:spLocks noChangeArrowheads="1"/>
                  </p:cNvSpPr>
                  <p:nvPr/>
                </p:nvSpPr>
                <p:spPr bwMode="auto">
                  <a:xfrm>
                    <a:off x="3312" y="1344"/>
                    <a:ext cx="400" cy="231"/>
                  </a:xfrm>
                  <a:prstGeom prst="rect">
                    <a:avLst/>
                  </a:prstGeom>
                  <a:noFill/>
                  <a:ln w="9525">
                    <a:noFill/>
                    <a:miter lim="800000"/>
                    <a:headEnd/>
                    <a:tailEnd/>
                  </a:ln>
                  <a:effectLst/>
                </p:spPr>
                <p:txBody>
                  <a:bodyPr wrap="none">
                    <a:spAutoFit/>
                  </a:bodyPr>
                  <a:lstStyle/>
                  <a:p>
                    <a:pPr eaLnBrk="0" hangingPunct="0"/>
                    <a:r>
                      <a:rPr lang="en-US">
                        <a:latin typeface="Verdana" pitchFamily="34" charset="0"/>
                      </a:rPr>
                      <a:t>fork</a:t>
                    </a:r>
                  </a:p>
                </p:txBody>
              </p:sp>
            </p:grpSp>
          </p:grpSp>
        </p:grpSp>
      </p:grpSp>
      <p:grpSp>
        <p:nvGrpSpPr>
          <p:cNvPr id="7" name="Group 21"/>
          <p:cNvGrpSpPr>
            <a:grpSpLocks/>
          </p:cNvGrpSpPr>
          <p:nvPr/>
        </p:nvGrpSpPr>
        <p:grpSpPr bwMode="auto">
          <a:xfrm>
            <a:off x="2743200" y="2895600"/>
            <a:ext cx="3429000" cy="1143000"/>
            <a:chOff x="1728" y="1824"/>
            <a:chExt cx="2160" cy="720"/>
          </a:xfrm>
        </p:grpSpPr>
        <p:sp>
          <p:nvSpPr>
            <p:cNvPr id="14358" name="Line 22"/>
            <p:cNvSpPr>
              <a:spLocks noChangeShapeType="1"/>
            </p:cNvSpPr>
            <p:nvPr/>
          </p:nvSpPr>
          <p:spPr bwMode="auto">
            <a:xfrm flipH="1">
              <a:off x="1824" y="1920"/>
              <a:ext cx="624" cy="480"/>
            </a:xfrm>
            <a:prstGeom prst="line">
              <a:avLst/>
            </a:prstGeom>
            <a:noFill/>
            <a:ln w="9525">
              <a:solidFill>
                <a:schemeClr val="tx1"/>
              </a:solidFill>
              <a:prstDash val="dash"/>
              <a:round/>
              <a:headEnd/>
              <a:tailEnd type="triangle" w="med" len="med"/>
            </a:ln>
            <a:effectLst/>
          </p:spPr>
          <p:txBody>
            <a:bodyPr/>
            <a:lstStyle/>
            <a:p>
              <a:endParaRPr lang="en-US"/>
            </a:p>
          </p:txBody>
        </p:sp>
        <p:sp>
          <p:nvSpPr>
            <p:cNvPr id="14359" name="Line 23"/>
            <p:cNvSpPr>
              <a:spLocks noChangeShapeType="1"/>
            </p:cNvSpPr>
            <p:nvPr/>
          </p:nvSpPr>
          <p:spPr bwMode="auto">
            <a:xfrm>
              <a:off x="3072" y="1920"/>
              <a:ext cx="576" cy="624"/>
            </a:xfrm>
            <a:prstGeom prst="line">
              <a:avLst/>
            </a:prstGeom>
            <a:noFill/>
            <a:ln w="9525">
              <a:solidFill>
                <a:schemeClr val="tx1"/>
              </a:solidFill>
              <a:prstDash val="dash"/>
              <a:round/>
              <a:headEnd/>
              <a:tailEnd type="triangle" w="med" len="med"/>
            </a:ln>
            <a:effectLst/>
          </p:spPr>
          <p:txBody>
            <a:bodyPr/>
            <a:lstStyle/>
            <a:p>
              <a:endParaRPr lang="en-US"/>
            </a:p>
          </p:txBody>
        </p:sp>
        <p:sp>
          <p:nvSpPr>
            <p:cNvPr id="14360" name="Text Box 24"/>
            <p:cNvSpPr txBox="1">
              <a:spLocks noChangeArrowheads="1"/>
            </p:cNvSpPr>
            <p:nvPr/>
          </p:nvSpPr>
          <p:spPr bwMode="auto">
            <a:xfrm>
              <a:off x="1728" y="1824"/>
              <a:ext cx="573" cy="404"/>
            </a:xfrm>
            <a:prstGeom prst="rect">
              <a:avLst/>
            </a:prstGeom>
            <a:noFill/>
            <a:ln w="9525">
              <a:noFill/>
              <a:miter lim="800000"/>
              <a:headEnd/>
              <a:tailEnd/>
            </a:ln>
            <a:effectLst/>
          </p:spPr>
          <p:txBody>
            <a:bodyPr wrap="none">
              <a:spAutoFit/>
            </a:bodyPr>
            <a:lstStyle/>
            <a:p>
              <a:pPr eaLnBrk="0" hangingPunct="0"/>
              <a:r>
                <a:rPr lang="en-US">
                  <a:latin typeface="Verdana" pitchFamily="34" charset="0"/>
                </a:rPr>
                <a:t>assign</a:t>
              </a:r>
            </a:p>
            <a:p>
              <a:pPr eaLnBrk="0" hangingPunct="0"/>
              <a:r>
                <a:rPr lang="en-US">
                  <a:latin typeface="Verdana" pitchFamily="34" charset="0"/>
                </a:rPr>
                <a:t>map</a:t>
              </a:r>
            </a:p>
          </p:txBody>
        </p:sp>
        <p:sp>
          <p:nvSpPr>
            <p:cNvPr id="14361" name="Text Box 25"/>
            <p:cNvSpPr txBox="1">
              <a:spLocks noChangeArrowheads="1"/>
            </p:cNvSpPr>
            <p:nvPr/>
          </p:nvSpPr>
          <p:spPr bwMode="auto">
            <a:xfrm>
              <a:off x="3283" y="1892"/>
              <a:ext cx="605" cy="404"/>
            </a:xfrm>
            <a:prstGeom prst="rect">
              <a:avLst/>
            </a:prstGeom>
            <a:noFill/>
            <a:ln w="9525">
              <a:noFill/>
              <a:miter lim="800000"/>
              <a:headEnd/>
              <a:tailEnd/>
            </a:ln>
            <a:effectLst/>
          </p:spPr>
          <p:txBody>
            <a:bodyPr wrap="none">
              <a:spAutoFit/>
            </a:bodyPr>
            <a:lstStyle/>
            <a:p>
              <a:pPr eaLnBrk="0" hangingPunct="0"/>
              <a:r>
                <a:rPr lang="en-US">
                  <a:latin typeface="Verdana" pitchFamily="34" charset="0"/>
                </a:rPr>
                <a:t>assign</a:t>
              </a:r>
            </a:p>
            <a:p>
              <a:pPr eaLnBrk="0" hangingPunct="0"/>
              <a:r>
                <a:rPr lang="en-US">
                  <a:latin typeface="Verdana" pitchFamily="34" charset="0"/>
                </a:rPr>
                <a:t>reduce</a:t>
              </a:r>
            </a:p>
          </p:txBody>
        </p:sp>
      </p:grpSp>
      <p:grpSp>
        <p:nvGrpSpPr>
          <p:cNvPr id="8" name="Group 26"/>
          <p:cNvGrpSpPr>
            <a:grpSpLocks/>
          </p:cNvGrpSpPr>
          <p:nvPr/>
        </p:nvGrpSpPr>
        <p:grpSpPr bwMode="auto">
          <a:xfrm>
            <a:off x="1066800" y="3962400"/>
            <a:ext cx="914400" cy="1676400"/>
            <a:chOff x="672" y="2496"/>
            <a:chExt cx="576" cy="1056"/>
          </a:xfrm>
        </p:grpSpPr>
        <p:sp>
          <p:nvSpPr>
            <p:cNvPr id="14363" name="Line 27"/>
            <p:cNvSpPr>
              <a:spLocks noChangeShapeType="1"/>
            </p:cNvSpPr>
            <p:nvPr/>
          </p:nvSpPr>
          <p:spPr bwMode="auto">
            <a:xfrm flipV="1">
              <a:off x="672" y="2496"/>
              <a:ext cx="576" cy="336"/>
            </a:xfrm>
            <a:prstGeom prst="line">
              <a:avLst/>
            </a:prstGeom>
            <a:noFill/>
            <a:ln w="9525">
              <a:solidFill>
                <a:schemeClr val="tx1"/>
              </a:solidFill>
              <a:round/>
              <a:headEnd/>
              <a:tailEnd type="triangle" w="med" len="med"/>
            </a:ln>
            <a:effectLst/>
          </p:spPr>
          <p:txBody>
            <a:bodyPr/>
            <a:lstStyle/>
            <a:p>
              <a:endParaRPr lang="en-US"/>
            </a:p>
          </p:txBody>
        </p:sp>
        <p:sp>
          <p:nvSpPr>
            <p:cNvPr id="14364" name="Line 28"/>
            <p:cNvSpPr>
              <a:spLocks noChangeShapeType="1"/>
            </p:cNvSpPr>
            <p:nvPr/>
          </p:nvSpPr>
          <p:spPr bwMode="auto">
            <a:xfrm>
              <a:off x="672" y="3024"/>
              <a:ext cx="576" cy="0"/>
            </a:xfrm>
            <a:prstGeom prst="line">
              <a:avLst/>
            </a:prstGeom>
            <a:noFill/>
            <a:ln w="9525">
              <a:solidFill>
                <a:schemeClr val="tx1"/>
              </a:solidFill>
              <a:round/>
              <a:headEnd/>
              <a:tailEnd type="triangle" w="med" len="med"/>
            </a:ln>
            <a:effectLst/>
          </p:spPr>
          <p:txBody>
            <a:bodyPr/>
            <a:lstStyle/>
            <a:p>
              <a:endParaRPr lang="en-US"/>
            </a:p>
          </p:txBody>
        </p:sp>
        <p:sp>
          <p:nvSpPr>
            <p:cNvPr id="14365" name="Line 29"/>
            <p:cNvSpPr>
              <a:spLocks noChangeShapeType="1"/>
            </p:cNvSpPr>
            <p:nvPr/>
          </p:nvSpPr>
          <p:spPr bwMode="auto">
            <a:xfrm>
              <a:off x="672" y="3216"/>
              <a:ext cx="576" cy="336"/>
            </a:xfrm>
            <a:prstGeom prst="line">
              <a:avLst/>
            </a:prstGeom>
            <a:noFill/>
            <a:ln w="9525">
              <a:solidFill>
                <a:schemeClr val="tx1"/>
              </a:solidFill>
              <a:round/>
              <a:headEnd/>
              <a:tailEnd type="triangle" w="med" len="med"/>
            </a:ln>
            <a:effectLst/>
          </p:spPr>
          <p:txBody>
            <a:bodyPr/>
            <a:lstStyle/>
            <a:p>
              <a:endParaRPr lang="en-US"/>
            </a:p>
          </p:txBody>
        </p:sp>
        <p:sp>
          <p:nvSpPr>
            <p:cNvPr id="14366" name="Text Box 30"/>
            <p:cNvSpPr txBox="1">
              <a:spLocks noChangeArrowheads="1"/>
            </p:cNvSpPr>
            <p:nvPr/>
          </p:nvSpPr>
          <p:spPr bwMode="auto">
            <a:xfrm>
              <a:off x="672" y="2784"/>
              <a:ext cx="439" cy="231"/>
            </a:xfrm>
            <a:prstGeom prst="rect">
              <a:avLst/>
            </a:prstGeom>
            <a:noFill/>
            <a:ln w="9525">
              <a:noFill/>
              <a:miter lim="800000"/>
              <a:headEnd/>
              <a:tailEnd/>
            </a:ln>
            <a:effectLst/>
          </p:spPr>
          <p:txBody>
            <a:bodyPr wrap="none">
              <a:spAutoFit/>
            </a:bodyPr>
            <a:lstStyle/>
            <a:p>
              <a:pPr eaLnBrk="0" hangingPunct="0"/>
              <a:r>
                <a:rPr lang="en-US">
                  <a:latin typeface="Verdana" pitchFamily="34" charset="0"/>
                </a:rPr>
                <a:t>read</a:t>
              </a:r>
            </a:p>
          </p:txBody>
        </p:sp>
      </p:grpSp>
      <p:grpSp>
        <p:nvGrpSpPr>
          <p:cNvPr id="9" name="Group 31"/>
          <p:cNvGrpSpPr>
            <a:grpSpLocks/>
          </p:cNvGrpSpPr>
          <p:nvPr/>
        </p:nvGrpSpPr>
        <p:grpSpPr bwMode="auto">
          <a:xfrm>
            <a:off x="2971800" y="3733800"/>
            <a:ext cx="1600200" cy="2133600"/>
            <a:chOff x="1872" y="2352"/>
            <a:chExt cx="1008" cy="1344"/>
          </a:xfrm>
        </p:grpSpPr>
        <p:grpSp>
          <p:nvGrpSpPr>
            <p:cNvPr id="10" name="Group 32"/>
            <p:cNvGrpSpPr>
              <a:grpSpLocks/>
            </p:cNvGrpSpPr>
            <p:nvPr/>
          </p:nvGrpSpPr>
          <p:grpSpPr bwMode="auto">
            <a:xfrm>
              <a:off x="2592" y="2352"/>
              <a:ext cx="288" cy="288"/>
              <a:chOff x="2640" y="2160"/>
              <a:chExt cx="288" cy="288"/>
            </a:xfrm>
          </p:grpSpPr>
          <p:sp>
            <p:nvSpPr>
              <p:cNvPr id="14369" name="Rectangle 33"/>
              <p:cNvSpPr>
                <a:spLocks noChangeArrowheads="1"/>
              </p:cNvSpPr>
              <p:nvPr/>
            </p:nvSpPr>
            <p:spPr bwMode="auto">
              <a:xfrm>
                <a:off x="2640" y="2160"/>
                <a:ext cx="144" cy="288"/>
              </a:xfrm>
              <a:prstGeom prst="rect">
                <a:avLst/>
              </a:prstGeom>
              <a:solidFill>
                <a:srgbClr val="FF5050"/>
              </a:solidFill>
              <a:ln w="9525">
                <a:solidFill>
                  <a:schemeClr val="tx1"/>
                </a:solidFill>
                <a:miter lim="800000"/>
                <a:headEnd/>
                <a:tailEnd/>
              </a:ln>
              <a:effectLst/>
            </p:spPr>
            <p:txBody>
              <a:bodyPr wrap="none" anchor="ctr"/>
              <a:lstStyle/>
              <a:p>
                <a:endParaRPr lang="en-US"/>
              </a:p>
            </p:txBody>
          </p:sp>
          <p:sp>
            <p:nvSpPr>
              <p:cNvPr id="14370" name="Rectangle 34"/>
              <p:cNvSpPr>
                <a:spLocks noChangeArrowheads="1"/>
              </p:cNvSpPr>
              <p:nvPr/>
            </p:nvSpPr>
            <p:spPr bwMode="auto">
              <a:xfrm>
                <a:off x="2784" y="2160"/>
                <a:ext cx="144" cy="288"/>
              </a:xfrm>
              <a:prstGeom prst="rect">
                <a:avLst/>
              </a:prstGeom>
              <a:solidFill>
                <a:srgbClr val="FF5050"/>
              </a:solidFill>
              <a:ln w="9525">
                <a:solidFill>
                  <a:schemeClr val="tx1"/>
                </a:solidFill>
                <a:miter lim="800000"/>
                <a:headEnd/>
                <a:tailEnd/>
              </a:ln>
              <a:effectLst/>
            </p:spPr>
            <p:txBody>
              <a:bodyPr wrap="none" anchor="ctr"/>
              <a:lstStyle/>
              <a:p>
                <a:endParaRPr lang="en-US"/>
              </a:p>
            </p:txBody>
          </p:sp>
        </p:grpSp>
        <p:grpSp>
          <p:nvGrpSpPr>
            <p:cNvPr id="11" name="Group 35"/>
            <p:cNvGrpSpPr>
              <a:grpSpLocks/>
            </p:cNvGrpSpPr>
            <p:nvPr/>
          </p:nvGrpSpPr>
          <p:grpSpPr bwMode="auto">
            <a:xfrm>
              <a:off x="2592" y="2880"/>
              <a:ext cx="288" cy="288"/>
              <a:chOff x="2640" y="2160"/>
              <a:chExt cx="288" cy="288"/>
            </a:xfrm>
          </p:grpSpPr>
          <p:sp>
            <p:nvSpPr>
              <p:cNvPr id="14372" name="Rectangle 36"/>
              <p:cNvSpPr>
                <a:spLocks noChangeArrowheads="1"/>
              </p:cNvSpPr>
              <p:nvPr/>
            </p:nvSpPr>
            <p:spPr bwMode="auto">
              <a:xfrm>
                <a:off x="2640" y="2160"/>
                <a:ext cx="144" cy="288"/>
              </a:xfrm>
              <a:prstGeom prst="rect">
                <a:avLst/>
              </a:prstGeom>
              <a:solidFill>
                <a:srgbClr val="FF5050"/>
              </a:solidFill>
              <a:ln w="9525">
                <a:solidFill>
                  <a:schemeClr val="tx1"/>
                </a:solidFill>
                <a:miter lim="800000"/>
                <a:headEnd/>
                <a:tailEnd/>
              </a:ln>
              <a:effectLst/>
            </p:spPr>
            <p:txBody>
              <a:bodyPr wrap="none" anchor="ctr"/>
              <a:lstStyle/>
              <a:p>
                <a:endParaRPr lang="en-US"/>
              </a:p>
            </p:txBody>
          </p:sp>
          <p:sp>
            <p:nvSpPr>
              <p:cNvPr id="14373" name="Rectangle 37"/>
              <p:cNvSpPr>
                <a:spLocks noChangeArrowheads="1"/>
              </p:cNvSpPr>
              <p:nvPr/>
            </p:nvSpPr>
            <p:spPr bwMode="auto">
              <a:xfrm>
                <a:off x="2784" y="2160"/>
                <a:ext cx="144" cy="288"/>
              </a:xfrm>
              <a:prstGeom prst="rect">
                <a:avLst/>
              </a:prstGeom>
              <a:solidFill>
                <a:srgbClr val="FF5050"/>
              </a:solidFill>
              <a:ln w="9525">
                <a:solidFill>
                  <a:schemeClr val="tx1"/>
                </a:solidFill>
                <a:miter lim="800000"/>
                <a:headEnd/>
                <a:tailEnd/>
              </a:ln>
              <a:effectLst/>
            </p:spPr>
            <p:txBody>
              <a:bodyPr wrap="none" anchor="ctr"/>
              <a:lstStyle/>
              <a:p>
                <a:endParaRPr lang="en-US"/>
              </a:p>
            </p:txBody>
          </p:sp>
        </p:grpSp>
        <p:grpSp>
          <p:nvGrpSpPr>
            <p:cNvPr id="12" name="Group 38"/>
            <p:cNvGrpSpPr>
              <a:grpSpLocks/>
            </p:cNvGrpSpPr>
            <p:nvPr/>
          </p:nvGrpSpPr>
          <p:grpSpPr bwMode="auto">
            <a:xfrm>
              <a:off x="2592" y="3408"/>
              <a:ext cx="288" cy="288"/>
              <a:chOff x="2640" y="2160"/>
              <a:chExt cx="288" cy="288"/>
            </a:xfrm>
          </p:grpSpPr>
          <p:sp>
            <p:nvSpPr>
              <p:cNvPr id="14375" name="Rectangle 39"/>
              <p:cNvSpPr>
                <a:spLocks noChangeArrowheads="1"/>
              </p:cNvSpPr>
              <p:nvPr/>
            </p:nvSpPr>
            <p:spPr bwMode="auto">
              <a:xfrm>
                <a:off x="2640" y="2160"/>
                <a:ext cx="144" cy="288"/>
              </a:xfrm>
              <a:prstGeom prst="rect">
                <a:avLst/>
              </a:prstGeom>
              <a:solidFill>
                <a:srgbClr val="FF5050"/>
              </a:solidFill>
              <a:ln w="9525">
                <a:solidFill>
                  <a:schemeClr val="tx1"/>
                </a:solidFill>
                <a:miter lim="800000"/>
                <a:headEnd/>
                <a:tailEnd/>
              </a:ln>
              <a:effectLst/>
            </p:spPr>
            <p:txBody>
              <a:bodyPr wrap="none" anchor="ctr"/>
              <a:lstStyle/>
              <a:p>
                <a:endParaRPr lang="en-US"/>
              </a:p>
            </p:txBody>
          </p:sp>
          <p:sp>
            <p:nvSpPr>
              <p:cNvPr id="14376" name="Rectangle 40"/>
              <p:cNvSpPr>
                <a:spLocks noChangeArrowheads="1"/>
              </p:cNvSpPr>
              <p:nvPr/>
            </p:nvSpPr>
            <p:spPr bwMode="auto">
              <a:xfrm>
                <a:off x="2784" y="2160"/>
                <a:ext cx="144" cy="288"/>
              </a:xfrm>
              <a:prstGeom prst="rect">
                <a:avLst/>
              </a:prstGeom>
              <a:solidFill>
                <a:srgbClr val="FF5050"/>
              </a:solidFill>
              <a:ln w="9525">
                <a:solidFill>
                  <a:schemeClr val="tx1"/>
                </a:solidFill>
                <a:miter lim="800000"/>
                <a:headEnd/>
                <a:tailEnd/>
              </a:ln>
              <a:effectLst/>
            </p:spPr>
            <p:txBody>
              <a:bodyPr wrap="none" anchor="ctr"/>
              <a:lstStyle/>
              <a:p>
                <a:endParaRPr lang="en-US"/>
              </a:p>
            </p:txBody>
          </p:sp>
        </p:grpSp>
        <p:sp>
          <p:nvSpPr>
            <p:cNvPr id="14377" name="Line 41"/>
            <p:cNvSpPr>
              <a:spLocks noChangeShapeType="1"/>
            </p:cNvSpPr>
            <p:nvPr/>
          </p:nvSpPr>
          <p:spPr bwMode="auto">
            <a:xfrm>
              <a:off x="1872" y="2496"/>
              <a:ext cx="720" cy="0"/>
            </a:xfrm>
            <a:prstGeom prst="line">
              <a:avLst/>
            </a:prstGeom>
            <a:noFill/>
            <a:ln w="9525">
              <a:solidFill>
                <a:schemeClr val="tx1"/>
              </a:solidFill>
              <a:round/>
              <a:headEnd/>
              <a:tailEnd type="triangle" w="med" len="med"/>
            </a:ln>
            <a:effectLst/>
          </p:spPr>
          <p:txBody>
            <a:bodyPr/>
            <a:lstStyle/>
            <a:p>
              <a:endParaRPr lang="en-US"/>
            </a:p>
          </p:txBody>
        </p:sp>
        <p:sp>
          <p:nvSpPr>
            <p:cNvPr id="14378" name="Line 42"/>
            <p:cNvSpPr>
              <a:spLocks noChangeShapeType="1"/>
            </p:cNvSpPr>
            <p:nvPr/>
          </p:nvSpPr>
          <p:spPr bwMode="auto">
            <a:xfrm>
              <a:off x="1872" y="3024"/>
              <a:ext cx="720" cy="0"/>
            </a:xfrm>
            <a:prstGeom prst="line">
              <a:avLst/>
            </a:prstGeom>
            <a:noFill/>
            <a:ln w="9525">
              <a:solidFill>
                <a:schemeClr val="tx1"/>
              </a:solidFill>
              <a:round/>
              <a:headEnd/>
              <a:tailEnd type="triangle" w="med" len="med"/>
            </a:ln>
            <a:effectLst/>
          </p:spPr>
          <p:txBody>
            <a:bodyPr/>
            <a:lstStyle/>
            <a:p>
              <a:endParaRPr lang="en-US"/>
            </a:p>
          </p:txBody>
        </p:sp>
        <p:sp>
          <p:nvSpPr>
            <p:cNvPr id="14379" name="Line 43"/>
            <p:cNvSpPr>
              <a:spLocks noChangeShapeType="1"/>
            </p:cNvSpPr>
            <p:nvPr/>
          </p:nvSpPr>
          <p:spPr bwMode="auto">
            <a:xfrm>
              <a:off x="1872" y="3552"/>
              <a:ext cx="720" cy="0"/>
            </a:xfrm>
            <a:prstGeom prst="line">
              <a:avLst/>
            </a:prstGeom>
            <a:noFill/>
            <a:ln w="9525">
              <a:solidFill>
                <a:schemeClr val="tx1"/>
              </a:solidFill>
              <a:round/>
              <a:headEnd/>
              <a:tailEnd type="triangle" w="med" len="med"/>
            </a:ln>
            <a:effectLst/>
          </p:spPr>
          <p:txBody>
            <a:bodyPr/>
            <a:lstStyle/>
            <a:p>
              <a:endParaRPr lang="en-US"/>
            </a:p>
          </p:txBody>
        </p:sp>
        <p:sp>
          <p:nvSpPr>
            <p:cNvPr id="14380" name="Text Box 44"/>
            <p:cNvSpPr txBox="1">
              <a:spLocks noChangeArrowheads="1"/>
            </p:cNvSpPr>
            <p:nvPr/>
          </p:nvSpPr>
          <p:spPr bwMode="auto">
            <a:xfrm>
              <a:off x="1970" y="2620"/>
              <a:ext cx="478" cy="404"/>
            </a:xfrm>
            <a:prstGeom prst="rect">
              <a:avLst/>
            </a:prstGeom>
            <a:noFill/>
            <a:ln w="9525">
              <a:noFill/>
              <a:miter lim="800000"/>
              <a:headEnd/>
              <a:tailEnd/>
            </a:ln>
            <a:effectLst/>
          </p:spPr>
          <p:txBody>
            <a:bodyPr wrap="none">
              <a:spAutoFit/>
            </a:bodyPr>
            <a:lstStyle/>
            <a:p>
              <a:pPr eaLnBrk="0" hangingPunct="0"/>
              <a:r>
                <a:rPr lang="en-US">
                  <a:latin typeface="Verdana" pitchFamily="34" charset="0"/>
                </a:rPr>
                <a:t>local</a:t>
              </a:r>
            </a:p>
            <a:p>
              <a:pPr eaLnBrk="0" hangingPunct="0"/>
              <a:r>
                <a:rPr lang="en-US">
                  <a:latin typeface="Verdana" pitchFamily="34" charset="0"/>
                </a:rPr>
                <a:t>write</a:t>
              </a:r>
            </a:p>
          </p:txBody>
        </p:sp>
      </p:grpSp>
      <p:grpSp>
        <p:nvGrpSpPr>
          <p:cNvPr id="13" name="Group 45"/>
          <p:cNvGrpSpPr>
            <a:grpSpLocks/>
          </p:cNvGrpSpPr>
          <p:nvPr/>
        </p:nvGrpSpPr>
        <p:grpSpPr bwMode="auto">
          <a:xfrm>
            <a:off x="4572000" y="3962400"/>
            <a:ext cx="1157288" cy="2439988"/>
            <a:chOff x="2880" y="2496"/>
            <a:chExt cx="729" cy="1537"/>
          </a:xfrm>
        </p:grpSpPr>
        <p:sp>
          <p:nvSpPr>
            <p:cNvPr id="14382" name="Line 46"/>
            <p:cNvSpPr>
              <a:spLocks noChangeShapeType="1"/>
            </p:cNvSpPr>
            <p:nvPr/>
          </p:nvSpPr>
          <p:spPr bwMode="auto">
            <a:xfrm>
              <a:off x="2880" y="2496"/>
              <a:ext cx="672" cy="192"/>
            </a:xfrm>
            <a:prstGeom prst="line">
              <a:avLst/>
            </a:prstGeom>
            <a:noFill/>
            <a:ln w="9525">
              <a:solidFill>
                <a:schemeClr val="tx1"/>
              </a:solidFill>
              <a:round/>
              <a:headEnd/>
              <a:tailEnd type="triangle" w="med" len="med"/>
            </a:ln>
            <a:effectLst/>
          </p:spPr>
          <p:txBody>
            <a:bodyPr/>
            <a:lstStyle/>
            <a:p>
              <a:endParaRPr lang="en-US"/>
            </a:p>
          </p:txBody>
        </p:sp>
        <p:sp>
          <p:nvSpPr>
            <p:cNvPr id="14383" name="Line 47"/>
            <p:cNvSpPr>
              <a:spLocks noChangeShapeType="1"/>
            </p:cNvSpPr>
            <p:nvPr/>
          </p:nvSpPr>
          <p:spPr bwMode="auto">
            <a:xfrm>
              <a:off x="2880" y="2496"/>
              <a:ext cx="672" cy="816"/>
            </a:xfrm>
            <a:prstGeom prst="line">
              <a:avLst/>
            </a:prstGeom>
            <a:noFill/>
            <a:ln w="9525">
              <a:solidFill>
                <a:schemeClr val="tx1"/>
              </a:solidFill>
              <a:round/>
              <a:headEnd/>
              <a:tailEnd type="triangle" w="med" len="med"/>
            </a:ln>
            <a:effectLst/>
          </p:spPr>
          <p:txBody>
            <a:bodyPr/>
            <a:lstStyle/>
            <a:p>
              <a:endParaRPr lang="en-US"/>
            </a:p>
          </p:txBody>
        </p:sp>
        <p:sp>
          <p:nvSpPr>
            <p:cNvPr id="14384" name="Line 48"/>
            <p:cNvSpPr>
              <a:spLocks noChangeShapeType="1"/>
            </p:cNvSpPr>
            <p:nvPr/>
          </p:nvSpPr>
          <p:spPr bwMode="auto">
            <a:xfrm flipV="1">
              <a:off x="2880" y="2688"/>
              <a:ext cx="672" cy="336"/>
            </a:xfrm>
            <a:prstGeom prst="line">
              <a:avLst/>
            </a:prstGeom>
            <a:noFill/>
            <a:ln w="9525">
              <a:solidFill>
                <a:schemeClr val="tx1"/>
              </a:solidFill>
              <a:round/>
              <a:headEnd/>
              <a:tailEnd type="triangle" w="med" len="med"/>
            </a:ln>
            <a:effectLst/>
          </p:spPr>
          <p:txBody>
            <a:bodyPr/>
            <a:lstStyle/>
            <a:p>
              <a:endParaRPr lang="en-US"/>
            </a:p>
          </p:txBody>
        </p:sp>
        <p:sp>
          <p:nvSpPr>
            <p:cNvPr id="14385" name="Line 49"/>
            <p:cNvSpPr>
              <a:spLocks noChangeShapeType="1"/>
            </p:cNvSpPr>
            <p:nvPr/>
          </p:nvSpPr>
          <p:spPr bwMode="auto">
            <a:xfrm>
              <a:off x="2880" y="3024"/>
              <a:ext cx="672" cy="288"/>
            </a:xfrm>
            <a:prstGeom prst="line">
              <a:avLst/>
            </a:prstGeom>
            <a:noFill/>
            <a:ln w="9525">
              <a:solidFill>
                <a:schemeClr val="tx1"/>
              </a:solidFill>
              <a:round/>
              <a:headEnd/>
              <a:tailEnd type="triangle" w="med" len="med"/>
            </a:ln>
            <a:effectLst/>
          </p:spPr>
          <p:txBody>
            <a:bodyPr/>
            <a:lstStyle/>
            <a:p>
              <a:endParaRPr lang="en-US"/>
            </a:p>
          </p:txBody>
        </p:sp>
        <p:sp>
          <p:nvSpPr>
            <p:cNvPr id="14386" name="Line 50"/>
            <p:cNvSpPr>
              <a:spLocks noChangeShapeType="1"/>
            </p:cNvSpPr>
            <p:nvPr/>
          </p:nvSpPr>
          <p:spPr bwMode="auto">
            <a:xfrm flipV="1">
              <a:off x="2880" y="2736"/>
              <a:ext cx="672" cy="816"/>
            </a:xfrm>
            <a:prstGeom prst="line">
              <a:avLst/>
            </a:prstGeom>
            <a:noFill/>
            <a:ln w="9525">
              <a:solidFill>
                <a:schemeClr val="tx1"/>
              </a:solidFill>
              <a:round/>
              <a:headEnd/>
              <a:tailEnd type="triangle" w="med" len="med"/>
            </a:ln>
            <a:effectLst/>
          </p:spPr>
          <p:txBody>
            <a:bodyPr/>
            <a:lstStyle/>
            <a:p>
              <a:endParaRPr lang="en-US"/>
            </a:p>
          </p:txBody>
        </p:sp>
        <p:sp>
          <p:nvSpPr>
            <p:cNvPr id="14387" name="Line 51"/>
            <p:cNvSpPr>
              <a:spLocks noChangeShapeType="1"/>
            </p:cNvSpPr>
            <p:nvPr/>
          </p:nvSpPr>
          <p:spPr bwMode="auto">
            <a:xfrm flipV="1">
              <a:off x="2880" y="3312"/>
              <a:ext cx="672" cy="240"/>
            </a:xfrm>
            <a:prstGeom prst="line">
              <a:avLst/>
            </a:prstGeom>
            <a:noFill/>
            <a:ln w="9525">
              <a:solidFill>
                <a:schemeClr val="tx1"/>
              </a:solidFill>
              <a:round/>
              <a:headEnd/>
              <a:tailEnd type="triangle" w="med" len="med"/>
            </a:ln>
            <a:effectLst/>
          </p:spPr>
          <p:txBody>
            <a:bodyPr/>
            <a:lstStyle/>
            <a:p>
              <a:endParaRPr lang="en-US"/>
            </a:p>
          </p:txBody>
        </p:sp>
        <p:sp>
          <p:nvSpPr>
            <p:cNvPr id="14388" name="Text Box 52"/>
            <p:cNvSpPr txBox="1">
              <a:spLocks noChangeArrowheads="1"/>
            </p:cNvSpPr>
            <p:nvPr/>
          </p:nvSpPr>
          <p:spPr bwMode="auto">
            <a:xfrm>
              <a:off x="2976" y="3456"/>
              <a:ext cx="633" cy="577"/>
            </a:xfrm>
            <a:prstGeom prst="rect">
              <a:avLst/>
            </a:prstGeom>
            <a:noFill/>
            <a:ln w="9525">
              <a:noFill/>
              <a:miter lim="800000"/>
              <a:headEnd/>
              <a:tailEnd/>
            </a:ln>
            <a:effectLst/>
          </p:spPr>
          <p:txBody>
            <a:bodyPr wrap="none">
              <a:spAutoFit/>
            </a:bodyPr>
            <a:lstStyle/>
            <a:p>
              <a:pPr eaLnBrk="0" hangingPunct="0"/>
              <a:r>
                <a:rPr lang="en-US">
                  <a:latin typeface="Verdana" pitchFamily="34" charset="0"/>
                </a:rPr>
                <a:t>remote</a:t>
              </a:r>
            </a:p>
            <a:p>
              <a:pPr eaLnBrk="0" hangingPunct="0"/>
              <a:r>
                <a:rPr lang="en-US">
                  <a:latin typeface="Verdana" pitchFamily="34" charset="0"/>
                </a:rPr>
                <a:t>read,</a:t>
              </a:r>
            </a:p>
            <a:p>
              <a:pPr eaLnBrk="0" hangingPunct="0"/>
              <a:r>
                <a:rPr lang="en-US">
                  <a:latin typeface="Verdana" pitchFamily="34" charset="0"/>
                </a:rPr>
                <a:t>sort</a:t>
              </a:r>
            </a:p>
          </p:txBody>
        </p:sp>
      </p:grpSp>
      <p:grpSp>
        <p:nvGrpSpPr>
          <p:cNvPr id="14" name="Group 53"/>
          <p:cNvGrpSpPr>
            <a:grpSpLocks/>
          </p:cNvGrpSpPr>
          <p:nvPr/>
        </p:nvGrpSpPr>
        <p:grpSpPr bwMode="auto">
          <a:xfrm>
            <a:off x="6629400" y="3886200"/>
            <a:ext cx="1981200" cy="1600200"/>
            <a:chOff x="4176" y="2448"/>
            <a:chExt cx="1248" cy="1008"/>
          </a:xfrm>
        </p:grpSpPr>
        <p:sp>
          <p:nvSpPr>
            <p:cNvPr id="14390" name="Rectangle 54"/>
            <p:cNvSpPr>
              <a:spLocks noChangeArrowheads="1"/>
            </p:cNvSpPr>
            <p:nvPr/>
          </p:nvSpPr>
          <p:spPr bwMode="auto">
            <a:xfrm>
              <a:off x="4848" y="2448"/>
              <a:ext cx="576" cy="384"/>
            </a:xfrm>
            <a:prstGeom prst="rect">
              <a:avLst/>
            </a:prstGeom>
            <a:solidFill>
              <a:srgbClr val="FF5050"/>
            </a:solidFill>
            <a:ln w="9525">
              <a:solidFill>
                <a:schemeClr val="tx1"/>
              </a:solidFill>
              <a:miter lim="800000"/>
              <a:headEnd/>
              <a:tailEnd/>
            </a:ln>
            <a:effectLst/>
          </p:spPr>
          <p:txBody>
            <a:bodyPr wrap="none" anchor="ctr"/>
            <a:lstStyle/>
            <a:p>
              <a:pPr algn="ctr" eaLnBrk="0" hangingPunct="0"/>
              <a:r>
                <a:rPr lang="en-US">
                  <a:latin typeface="Verdana" pitchFamily="34" charset="0"/>
                </a:rPr>
                <a:t>Output</a:t>
              </a:r>
            </a:p>
            <a:p>
              <a:pPr algn="ctr" eaLnBrk="0" hangingPunct="0"/>
              <a:r>
                <a:rPr lang="en-US">
                  <a:latin typeface="Verdana" pitchFamily="34" charset="0"/>
                </a:rPr>
                <a:t>File 0</a:t>
              </a:r>
            </a:p>
          </p:txBody>
        </p:sp>
        <p:sp>
          <p:nvSpPr>
            <p:cNvPr id="14391" name="Rectangle 55"/>
            <p:cNvSpPr>
              <a:spLocks noChangeArrowheads="1"/>
            </p:cNvSpPr>
            <p:nvPr/>
          </p:nvSpPr>
          <p:spPr bwMode="auto">
            <a:xfrm>
              <a:off x="4848" y="3072"/>
              <a:ext cx="576" cy="384"/>
            </a:xfrm>
            <a:prstGeom prst="rect">
              <a:avLst/>
            </a:prstGeom>
            <a:solidFill>
              <a:srgbClr val="FF5050"/>
            </a:solidFill>
            <a:ln w="9525">
              <a:solidFill>
                <a:schemeClr val="tx1"/>
              </a:solidFill>
              <a:miter lim="800000"/>
              <a:headEnd/>
              <a:tailEnd/>
            </a:ln>
            <a:effectLst/>
          </p:spPr>
          <p:txBody>
            <a:bodyPr wrap="none" anchor="ctr"/>
            <a:lstStyle/>
            <a:p>
              <a:pPr algn="ctr" eaLnBrk="0" hangingPunct="0"/>
              <a:r>
                <a:rPr lang="en-US">
                  <a:latin typeface="Verdana" pitchFamily="34" charset="0"/>
                </a:rPr>
                <a:t>Output</a:t>
              </a:r>
            </a:p>
            <a:p>
              <a:pPr algn="ctr" eaLnBrk="0" hangingPunct="0"/>
              <a:r>
                <a:rPr lang="en-US">
                  <a:latin typeface="Verdana" pitchFamily="34" charset="0"/>
                </a:rPr>
                <a:t>File 1</a:t>
              </a:r>
            </a:p>
          </p:txBody>
        </p:sp>
        <p:sp>
          <p:nvSpPr>
            <p:cNvPr id="14392" name="Line 56"/>
            <p:cNvSpPr>
              <a:spLocks noChangeShapeType="1"/>
            </p:cNvSpPr>
            <p:nvPr/>
          </p:nvSpPr>
          <p:spPr bwMode="auto">
            <a:xfrm>
              <a:off x="4176" y="2688"/>
              <a:ext cx="672" cy="0"/>
            </a:xfrm>
            <a:prstGeom prst="line">
              <a:avLst/>
            </a:prstGeom>
            <a:noFill/>
            <a:ln w="9525">
              <a:solidFill>
                <a:schemeClr val="tx1"/>
              </a:solidFill>
              <a:round/>
              <a:headEnd/>
              <a:tailEnd type="triangle" w="med" len="med"/>
            </a:ln>
            <a:effectLst/>
          </p:spPr>
          <p:txBody>
            <a:bodyPr/>
            <a:lstStyle/>
            <a:p>
              <a:endParaRPr lang="en-US"/>
            </a:p>
          </p:txBody>
        </p:sp>
        <p:sp>
          <p:nvSpPr>
            <p:cNvPr id="14393" name="Line 57"/>
            <p:cNvSpPr>
              <a:spLocks noChangeShapeType="1"/>
            </p:cNvSpPr>
            <p:nvPr/>
          </p:nvSpPr>
          <p:spPr bwMode="auto">
            <a:xfrm>
              <a:off x="4176" y="3312"/>
              <a:ext cx="672" cy="0"/>
            </a:xfrm>
            <a:prstGeom prst="line">
              <a:avLst/>
            </a:prstGeom>
            <a:noFill/>
            <a:ln w="9525">
              <a:solidFill>
                <a:schemeClr val="tx1"/>
              </a:solidFill>
              <a:round/>
              <a:headEnd/>
              <a:tailEnd type="triangle" w="med" len="med"/>
            </a:ln>
            <a:effectLst/>
          </p:spPr>
          <p:txBody>
            <a:bodyPr/>
            <a:lstStyle/>
            <a:p>
              <a:endParaRPr lang="en-US"/>
            </a:p>
          </p:txBody>
        </p:sp>
        <p:sp>
          <p:nvSpPr>
            <p:cNvPr id="14394" name="Text Box 58"/>
            <p:cNvSpPr txBox="1">
              <a:spLocks noChangeArrowheads="1"/>
            </p:cNvSpPr>
            <p:nvPr/>
          </p:nvSpPr>
          <p:spPr bwMode="auto">
            <a:xfrm>
              <a:off x="4214" y="2468"/>
              <a:ext cx="478" cy="231"/>
            </a:xfrm>
            <a:prstGeom prst="rect">
              <a:avLst/>
            </a:prstGeom>
            <a:noFill/>
            <a:ln w="9525">
              <a:noFill/>
              <a:miter lim="800000"/>
              <a:headEnd/>
              <a:tailEnd/>
            </a:ln>
            <a:effectLst/>
          </p:spPr>
          <p:txBody>
            <a:bodyPr wrap="none">
              <a:spAutoFit/>
            </a:bodyPr>
            <a:lstStyle/>
            <a:p>
              <a:pPr eaLnBrk="0" hangingPunct="0"/>
              <a:r>
                <a:rPr lang="en-US">
                  <a:latin typeface="Verdana" pitchFamily="34" charset="0"/>
                </a:rPr>
                <a:t>write</a:t>
              </a:r>
            </a:p>
          </p:txBody>
        </p:sp>
      </p:grpSp>
      <p:grpSp>
        <p:nvGrpSpPr>
          <p:cNvPr id="15" name="Group 59"/>
          <p:cNvGrpSpPr>
            <a:grpSpLocks/>
          </p:cNvGrpSpPr>
          <p:nvPr/>
        </p:nvGrpSpPr>
        <p:grpSpPr bwMode="auto">
          <a:xfrm>
            <a:off x="0" y="3733800"/>
            <a:ext cx="1066800" cy="1524000"/>
            <a:chOff x="0" y="2352"/>
            <a:chExt cx="672" cy="960"/>
          </a:xfrm>
        </p:grpSpPr>
        <p:grpSp>
          <p:nvGrpSpPr>
            <p:cNvPr id="16" name="Group 60"/>
            <p:cNvGrpSpPr>
              <a:grpSpLocks/>
            </p:cNvGrpSpPr>
            <p:nvPr/>
          </p:nvGrpSpPr>
          <p:grpSpPr bwMode="auto">
            <a:xfrm>
              <a:off x="144" y="2736"/>
              <a:ext cx="528" cy="576"/>
              <a:chOff x="144" y="2736"/>
              <a:chExt cx="528" cy="576"/>
            </a:xfrm>
          </p:grpSpPr>
          <p:sp>
            <p:nvSpPr>
              <p:cNvPr id="14397" name="Rectangle 61"/>
              <p:cNvSpPr>
                <a:spLocks noChangeArrowheads="1"/>
              </p:cNvSpPr>
              <p:nvPr/>
            </p:nvSpPr>
            <p:spPr bwMode="auto">
              <a:xfrm>
                <a:off x="144" y="2736"/>
                <a:ext cx="528" cy="192"/>
              </a:xfrm>
              <a:prstGeom prst="rect">
                <a:avLst/>
              </a:prstGeom>
              <a:solidFill>
                <a:srgbClr val="FF5050"/>
              </a:solidFill>
              <a:ln w="9525">
                <a:solidFill>
                  <a:schemeClr val="tx1"/>
                </a:solidFill>
                <a:miter lim="800000"/>
                <a:headEnd/>
                <a:tailEnd/>
              </a:ln>
              <a:effectLst/>
            </p:spPr>
            <p:txBody>
              <a:bodyPr wrap="none" anchor="ctr"/>
              <a:lstStyle/>
              <a:p>
                <a:pPr algn="ctr" eaLnBrk="0" hangingPunct="0"/>
                <a:r>
                  <a:rPr lang="en-US">
                    <a:latin typeface="Verdana" pitchFamily="34" charset="0"/>
                  </a:rPr>
                  <a:t>Split 0</a:t>
                </a:r>
              </a:p>
            </p:txBody>
          </p:sp>
          <p:sp>
            <p:nvSpPr>
              <p:cNvPr id="14398" name="Rectangle 62"/>
              <p:cNvSpPr>
                <a:spLocks noChangeArrowheads="1"/>
              </p:cNvSpPr>
              <p:nvPr/>
            </p:nvSpPr>
            <p:spPr bwMode="auto">
              <a:xfrm>
                <a:off x="144" y="2928"/>
                <a:ext cx="528" cy="192"/>
              </a:xfrm>
              <a:prstGeom prst="rect">
                <a:avLst/>
              </a:prstGeom>
              <a:solidFill>
                <a:srgbClr val="FF5050"/>
              </a:solidFill>
              <a:ln w="9525">
                <a:solidFill>
                  <a:schemeClr val="tx1"/>
                </a:solidFill>
                <a:miter lim="800000"/>
                <a:headEnd/>
                <a:tailEnd/>
              </a:ln>
              <a:effectLst/>
            </p:spPr>
            <p:txBody>
              <a:bodyPr wrap="none" anchor="ctr"/>
              <a:lstStyle/>
              <a:p>
                <a:pPr algn="ctr" eaLnBrk="0" hangingPunct="0"/>
                <a:r>
                  <a:rPr lang="en-US">
                    <a:latin typeface="Verdana" pitchFamily="34" charset="0"/>
                  </a:rPr>
                  <a:t>Split 1</a:t>
                </a:r>
              </a:p>
            </p:txBody>
          </p:sp>
          <p:sp>
            <p:nvSpPr>
              <p:cNvPr id="14399" name="Rectangle 63"/>
              <p:cNvSpPr>
                <a:spLocks noChangeArrowheads="1"/>
              </p:cNvSpPr>
              <p:nvPr/>
            </p:nvSpPr>
            <p:spPr bwMode="auto">
              <a:xfrm>
                <a:off x="144" y="3120"/>
                <a:ext cx="528" cy="192"/>
              </a:xfrm>
              <a:prstGeom prst="rect">
                <a:avLst/>
              </a:prstGeom>
              <a:solidFill>
                <a:srgbClr val="FF5050"/>
              </a:solidFill>
              <a:ln w="9525">
                <a:solidFill>
                  <a:schemeClr val="tx1"/>
                </a:solidFill>
                <a:miter lim="800000"/>
                <a:headEnd/>
                <a:tailEnd/>
              </a:ln>
              <a:effectLst/>
            </p:spPr>
            <p:txBody>
              <a:bodyPr wrap="none" anchor="ctr"/>
              <a:lstStyle/>
              <a:p>
                <a:pPr algn="ctr" eaLnBrk="0" hangingPunct="0"/>
                <a:r>
                  <a:rPr lang="en-US">
                    <a:latin typeface="Verdana" pitchFamily="34" charset="0"/>
                  </a:rPr>
                  <a:t>Split 2</a:t>
                </a:r>
              </a:p>
            </p:txBody>
          </p:sp>
        </p:grpSp>
        <p:sp>
          <p:nvSpPr>
            <p:cNvPr id="14400" name="Text Box 64"/>
            <p:cNvSpPr txBox="1">
              <a:spLocks noChangeArrowheads="1"/>
            </p:cNvSpPr>
            <p:nvPr/>
          </p:nvSpPr>
          <p:spPr bwMode="auto">
            <a:xfrm>
              <a:off x="0" y="2352"/>
              <a:ext cx="116" cy="231"/>
            </a:xfrm>
            <a:prstGeom prst="rect">
              <a:avLst/>
            </a:prstGeom>
            <a:noFill/>
            <a:ln w="9525">
              <a:noFill/>
              <a:miter lim="800000"/>
              <a:headEnd/>
              <a:tailEnd/>
            </a:ln>
            <a:effectLst/>
          </p:spPr>
          <p:txBody>
            <a:bodyPr wrap="none">
              <a:spAutoFit/>
            </a:bodyPr>
            <a:lstStyle/>
            <a:p>
              <a:pPr eaLnBrk="0" hangingPunct="0"/>
              <a:endParaRPr lang="en-US">
                <a:latin typeface="Verdana" pitchFamily="34" charset="0"/>
              </a:endParaRPr>
            </a:p>
          </p:txBody>
        </p:sp>
      </p:grpSp>
      <p:sp>
        <p:nvSpPr>
          <p:cNvPr id="14401" name="Text Box 65"/>
          <p:cNvSpPr txBox="1">
            <a:spLocks noChangeArrowheads="1"/>
          </p:cNvSpPr>
          <p:nvPr/>
        </p:nvSpPr>
        <p:spPr bwMode="auto">
          <a:xfrm>
            <a:off x="3489325" y="6284913"/>
            <a:ext cx="3486150" cy="366712"/>
          </a:xfrm>
          <a:prstGeom prst="rect">
            <a:avLst/>
          </a:prstGeom>
          <a:noFill/>
          <a:ln w="9525">
            <a:noFill/>
            <a:miter lim="800000"/>
            <a:headEnd/>
            <a:tailEnd/>
          </a:ln>
          <a:effectLst/>
        </p:spPr>
        <p:txBody>
          <a:bodyPr wrap="none">
            <a:spAutoFit/>
          </a:bodyPr>
          <a:lstStyle/>
          <a:p>
            <a:r>
              <a:rPr lang="en-US"/>
              <a:t>From Jeff Ullman’s course slides</a:t>
            </a:r>
          </a:p>
        </p:txBody>
      </p:sp>
      <p:sp>
        <p:nvSpPr>
          <p:cNvPr id="14402" name="Text Box 66"/>
          <p:cNvSpPr txBox="1">
            <a:spLocks noChangeArrowheads="1"/>
          </p:cNvSpPr>
          <p:nvPr/>
        </p:nvSpPr>
        <p:spPr bwMode="auto">
          <a:xfrm>
            <a:off x="182563" y="3124200"/>
            <a:ext cx="1874837" cy="1006475"/>
          </a:xfrm>
          <a:prstGeom prst="rect">
            <a:avLst/>
          </a:prstGeom>
          <a:noFill/>
          <a:ln w="9525">
            <a:noFill/>
            <a:miter lim="800000"/>
            <a:headEnd/>
            <a:tailEnd/>
          </a:ln>
          <a:effectLst/>
        </p:spPr>
        <p:txBody>
          <a:bodyPr wrap="none">
            <a:spAutoFit/>
          </a:bodyPr>
          <a:lstStyle/>
          <a:p>
            <a:r>
              <a:rPr lang="en-US" sz="2000"/>
              <a:t>input data from</a:t>
            </a:r>
          </a:p>
          <a:p>
            <a:r>
              <a:rPr lang="en-US" sz="2000"/>
              <a:t>distributed file</a:t>
            </a:r>
          </a:p>
          <a:p>
            <a:r>
              <a:rPr lang="en-US" sz="2000"/>
              <a:t>system</a:t>
            </a:r>
          </a:p>
        </p:txBody>
      </p:sp>
      <p:sp>
        <p:nvSpPr>
          <p:cNvPr id="17" name="Slide Number Placeholder 16"/>
          <p:cNvSpPr>
            <a:spLocks noGrp="1"/>
          </p:cNvSpPr>
          <p:nvPr>
            <p:ph type="sldNum" sz="quarter" idx="12"/>
          </p:nvPr>
        </p:nvSpPr>
        <p:spPr/>
        <p:txBody>
          <a:bodyPr/>
          <a:lstStyle/>
          <a:p>
            <a:pPr>
              <a:defRPr/>
            </a:pPr>
            <a:fld id="{EDB2C4BA-EE7F-489C-AD75-90D3AA2F2795}" type="slidenum">
              <a:rPr lang="en-US" altLang="en-US" smtClean="0"/>
              <a:pPr>
                <a:defRPr/>
              </a:pPr>
              <a:t>97</a:t>
            </a:fld>
            <a:endParaRPr lang="en-US" altLang="en-US" dirty="0"/>
          </a:p>
        </p:txBody>
      </p:sp>
    </p:spTree>
    <p:extLst>
      <p:ext uri="{BB962C8B-B14F-4D97-AF65-F5344CB8AC3E}">
        <p14:creationId xmlns:p14="http://schemas.microsoft.com/office/powerpoint/2010/main" val="1549092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p:cNvSpPr>
            <a:spLocks noGrp="1" noChangeArrowheads="1"/>
          </p:cNvSpPr>
          <p:nvPr>
            <p:ph type="title"/>
          </p:nvPr>
        </p:nvSpPr>
        <p:spPr/>
        <p:txBody>
          <a:bodyPr/>
          <a:lstStyle/>
          <a:p>
            <a:r>
              <a:rPr lang="en-US"/>
              <a:t>Map Reduce vs. Parallel Databases</a:t>
            </a:r>
          </a:p>
        </p:txBody>
      </p:sp>
      <p:sp>
        <p:nvSpPr>
          <p:cNvPr id="15365" name="Rectangle 5"/>
          <p:cNvSpPr>
            <a:spLocks noGrp="1" noChangeArrowheads="1"/>
          </p:cNvSpPr>
          <p:nvPr>
            <p:ph type="body" idx="1"/>
          </p:nvPr>
        </p:nvSpPr>
        <p:spPr/>
        <p:txBody>
          <a:bodyPr/>
          <a:lstStyle/>
          <a:p>
            <a:r>
              <a:rPr lang="en-US" sz="2600"/>
              <a:t>Map Reduce widely used for parallel processing</a:t>
            </a:r>
          </a:p>
          <a:p>
            <a:pPr lvl="1"/>
            <a:r>
              <a:rPr lang="en-US" sz="2200"/>
              <a:t>Google, Yahoo, and 100’s of other companies</a:t>
            </a:r>
          </a:p>
          <a:p>
            <a:pPr lvl="1"/>
            <a:r>
              <a:rPr lang="en-US" sz="2200"/>
              <a:t>Example uses: compute PageRank, build keyword indices, do data analysis of web click logs, ….</a:t>
            </a:r>
          </a:p>
          <a:p>
            <a:r>
              <a:rPr lang="en-US" sz="2600"/>
              <a:t>Database people say: but parallel databases have been doing this for decades</a:t>
            </a:r>
          </a:p>
          <a:p>
            <a:r>
              <a:rPr lang="en-US" sz="2600"/>
              <a:t>Map Reduce people say: </a:t>
            </a:r>
          </a:p>
          <a:p>
            <a:pPr lvl="1"/>
            <a:r>
              <a:rPr lang="en-US" sz="2200"/>
              <a:t>we operate at scales of 1000’s of machines</a:t>
            </a:r>
          </a:p>
          <a:p>
            <a:pPr lvl="1"/>
            <a:r>
              <a:rPr lang="en-US" sz="2200"/>
              <a:t>We handle failures seamlessly</a:t>
            </a:r>
          </a:p>
          <a:p>
            <a:pPr lvl="1"/>
            <a:r>
              <a:rPr lang="en-US" sz="2200"/>
              <a:t>We allow procedural code in map and reduce and allow data of any type</a:t>
            </a:r>
          </a:p>
        </p:txBody>
      </p:sp>
      <p:sp>
        <p:nvSpPr>
          <p:cNvPr id="2" name="Slide Number Placeholder 1"/>
          <p:cNvSpPr>
            <a:spLocks noGrp="1"/>
          </p:cNvSpPr>
          <p:nvPr>
            <p:ph type="sldNum" sz="quarter" idx="12"/>
          </p:nvPr>
        </p:nvSpPr>
        <p:spPr/>
        <p:txBody>
          <a:bodyPr/>
          <a:lstStyle/>
          <a:p>
            <a:pPr>
              <a:defRPr/>
            </a:pPr>
            <a:fld id="{EDB2C4BA-EE7F-489C-AD75-90D3AA2F2795}" type="slidenum">
              <a:rPr lang="en-US" altLang="en-US" smtClean="0"/>
              <a:pPr>
                <a:defRPr/>
              </a:pPr>
              <a:t>98</a:t>
            </a:fld>
            <a:endParaRPr lang="en-US" altLang="en-US" dirty="0"/>
          </a:p>
        </p:txBody>
      </p:sp>
    </p:spTree>
    <p:extLst>
      <p:ext uri="{BB962C8B-B14F-4D97-AF65-F5344CB8AC3E}">
        <p14:creationId xmlns:p14="http://schemas.microsoft.com/office/powerpoint/2010/main" val="425094504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ctr"/>
            <a:r>
              <a:rPr lang="en-US" sz="2400" dirty="0" smtClean="0"/>
              <a:t>Data </a:t>
            </a:r>
            <a:r>
              <a:rPr lang="en-US" sz="2400" dirty="0"/>
              <a:t>Management </a:t>
            </a:r>
            <a:r>
              <a:rPr lang="en-US" sz="2400" dirty="0" smtClean="0"/>
              <a:t>group: data </a:t>
            </a:r>
            <a:r>
              <a:rPr lang="en-US" sz="2400" dirty="0"/>
              <a:t>curation, preservation and data </a:t>
            </a:r>
            <a:r>
              <a:rPr lang="en-US" sz="2400" dirty="0" smtClean="0"/>
              <a:t>infrastructure</a:t>
            </a:r>
            <a:endParaRPr lang="en-US" sz="2000" dirty="0"/>
          </a:p>
        </p:txBody>
      </p:sp>
      <p:sp>
        <p:nvSpPr>
          <p:cNvPr id="3" name="Content Placeholder 2"/>
          <p:cNvSpPr>
            <a:spLocks noGrp="1"/>
          </p:cNvSpPr>
          <p:nvPr>
            <p:ph idx="1"/>
          </p:nvPr>
        </p:nvSpPr>
        <p:spPr>
          <a:xfrm>
            <a:off x="457200" y="1295400"/>
            <a:ext cx="8229600" cy="4835525"/>
          </a:xfrm>
        </p:spPr>
        <p:txBody>
          <a:bodyPr>
            <a:normAutofit lnSpcReduction="10000"/>
          </a:bodyPr>
          <a:lstStyle/>
          <a:p>
            <a:pPr marL="400050" lvl="1" indent="0"/>
            <a:r>
              <a:rPr lang="en-US" sz="1800" dirty="0" smtClean="0"/>
              <a:t>Data Governance </a:t>
            </a:r>
          </a:p>
          <a:p>
            <a:pPr marL="400050" lvl="1" indent="0"/>
            <a:r>
              <a:rPr lang="en-US" sz="1800" dirty="0" smtClean="0"/>
              <a:t>Data Architecture  </a:t>
            </a:r>
            <a:endParaRPr lang="en-US" sz="1800" dirty="0"/>
          </a:p>
          <a:p>
            <a:pPr marL="400050" lvl="1" indent="0"/>
            <a:r>
              <a:rPr lang="en-US" sz="1800" dirty="0" smtClean="0"/>
              <a:t> Data </a:t>
            </a:r>
            <a:r>
              <a:rPr lang="en-US" sz="1800" dirty="0"/>
              <a:t>Modelling and </a:t>
            </a:r>
            <a:r>
              <a:rPr lang="en-US" sz="1800" dirty="0" smtClean="0"/>
              <a:t>Design</a:t>
            </a:r>
            <a:endParaRPr lang="en-US" sz="1800" dirty="0"/>
          </a:p>
          <a:p>
            <a:pPr marL="400050" lvl="1" indent="0"/>
            <a:r>
              <a:rPr lang="en-US" sz="1800" dirty="0" smtClean="0"/>
              <a:t> Data </a:t>
            </a:r>
            <a:r>
              <a:rPr lang="en-US" sz="1800" dirty="0"/>
              <a:t>Storage and </a:t>
            </a:r>
            <a:r>
              <a:rPr lang="en-US" sz="1800" dirty="0" smtClean="0"/>
              <a:t>Operations </a:t>
            </a:r>
            <a:endParaRPr lang="en-US" sz="1800" dirty="0"/>
          </a:p>
          <a:p>
            <a:pPr marL="400050" lvl="1" indent="0"/>
            <a:r>
              <a:rPr lang="en-US" sz="1800" dirty="0" smtClean="0"/>
              <a:t>Data Security</a:t>
            </a:r>
            <a:endParaRPr lang="en-US" sz="1800" dirty="0"/>
          </a:p>
          <a:p>
            <a:pPr marL="400050" lvl="1" indent="0"/>
            <a:r>
              <a:rPr lang="en-US" sz="1800" dirty="0" smtClean="0"/>
              <a:t>Data Integration and Interoperability </a:t>
            </a:r>
          </a:p>
          <a:p>
            <a:pPr marL="400050" lvl="1" indent="0"/>
            <a:r>
              <a:rPr lang="en-US" sz="1800" dirty="0" smtClean="0"/>
              <a:t>Documents </a:t>
            </a:r>
            <a:r>
              <a:rPr lang="en-US" sz="1800" dirty="0"/>
              <a:t>and </a:t>
            </a:r>
            <a:r>
              <a:rPr lang="en-US" sz="1800" dirty="0" smtClean="0"/>
              <a:t>Content </a:t>
            </a:r>
            <a:endParaRPr lang="en-US" sz="1800" dirty="0"/>
          </a:p>
          <a:p>
            <a:pPr marL="400050" lvl="1" indent="0"/>
            <a:r>
              <a:rPr lang="en-US" sz="1800" dirty="0" smtClean="0"/>
              <a:t> </a:t>
            </a:r>
            <a:r>
              <a:rPr lang="en-US" sz="1800" dirty="0"/>
              <a:t>Reference and Master </a:t>
            </a:r>
            <a:r>
              <a:rPr lang="en-US" sz="1800" dirty="0" smtClean="0"/>
              <a:t>Data </a:t>
            </a:r>
            <a:endParaRPr lang="en-US" sz="1800" dirty="0"/>
          </a:p>
          <a:p>
            <a:pPr marL="400050" lvl="1" indent="0"/>
            <a:r>
              <a:rPr lang="en-US" sz="1800" dirty="0" smtClean="0"/>
              <a:t> </a:t>
            </a:r>
            <a:r>
              <a:rPr lang="en-US" sz="1800" dirty="0"/>
              <a:t>Data Warehousing and Business </a:t>
            </a:r>
            <a:r>
              <a:rPr lang="en-US" sz="1800" dirty="0" smtClean="0"/>
              <a:t>Intelligence </a:t>
            </a:r>
            <a:endParaRPr lang="en-US" sz="1800" dirty="0"/>
          </a:p>
          <a:p>
            <a:pPr marL="400050" lvl="1" indent="0"/>
            <a:r>
              <a:rPr lang="en-US" sz="1800" dirty="0" smtClean="0"/>
              <a:t>Metadata</a:t>
            </a:r>
            <a:endParaRPr lang="en-US" sz="1800" dirty="0"/>
          </a:p>
          <a:p>
            <a:pPr marL="400050" lvl="1" indent="0"/>
            <a:r>
              <a:rPr lang="en-US" sz="1800" dirty="0" smtClean="0"/>
              <a:t>Data Quality</a:t>
            </a:r>
          </a:p>
          <a:p>
            <a:pPr marL="400050" lvl="1" indent="0"/>
            <a:r>
              <a:rPr lang="en-US" sz="1800" dirty="0" smtClean="0"/>
              <a:t>PID, metadata, data registries  </a:t>
            </a:r>
          </a:p>
          <a:p>
            <a:pPr marL="400050" lvl="1" indent="0"/>
            <a:r>
              <a:rPr lang="en-US" sz="1800" dirty="0" smtClean="0"/>
              <a:t> Data Management Plan</a:t>
            </a:r>
          </a:p>
          <a:p>
            <a:pPr marL="400050" lvl="1" indent="0"/>
            <a:r>
              <a:rPr lang="en-US" sz="1800" dirty="0" smtClean="0"/>
              <a:t> Open Science, Open Data, Open Access, ORCID</a:t>
            </a:r>
          </a:p>
          <a:p>
            <a:pPr marL="400050" lvl="1" indent="0"/>
            <a:r>
              <a:rPr lang="en-US" sz="1800" dirty="0" smtClean="0"/>
              <a:t> Responsible data use</a:t>
            </a:r>
          </a:p>
          <a:p>
            <a:pPr marL="400050" lvl="1" indent="0"/>
            <a:endParaRPr lang="en-US" sz="1600" dirty="0"/>
          </a:p>
          <a:p>
            <a:endParaRPr lang="en-US" sz="1800" dirty="0"/>
          </a:p>
        </p:txBody>
      </p:sp>
      <p:sp>
        <p:nvSpPr>
          <p:cNvPr id="4" name="Slide Number Placeholder 3"/>
          <p:cNvSpPr>
            <a:spLocks noGrp="1"/>
          </p:cNvSpPr>
          <p:nvPr>
            <p:ph type="sldNum" sz="quarter" idx="12"/>
          </p:nvPr>
        </p:nvSpPr>
        <p:spPr/>
        <p:txBody>
          <a:bodyPr/>
          <a:lstStyle/>
          <a:p>
            <a:pPr>
              <a:defRPr/>
            </a:pPr>
            <a:fld id="{EDB2C4BA-EE7F-489C-AD75-90D3AA2F2795}" type="slidenum">
              <a:rPr lang="en-US" altLang="en-US" smtClean="0"/>
              <a:pPr>
                <a:defRPr/>
              </a:pPr>
              <a:t>99</a:t>
            </a:fld>
            <a:endParaRPr lang="en-US" altLang="en-US" dirty="0"/>
          </a:p>
        </p:txBody>
      </p:sp>
    </p:spTree>
    <p:extLst>
      <p:ext uri="{BB962C8B-B14F-4D97-AF65-F5344CB8AC3E}">
        <p14:creationId xmlns:p14="http://schemas.microsoft.com/office/powerpoint/2010/main" val="3100835696"/>
      </p:ext>
    </p:extLst>
  </p:cSld>
  <p:clrMapOvr>
    <a:masterClrMapping/>
  </p:clrMapOvr>
  <p:timing>
    <p:tnLst>
      <p:par>
        <p:cTn id="1" dur="indefinite" restart="never" nodeType="tmRoot"/>
      </p:par>
    </p:tnLst>
  </p:timing>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Edge</Template>
  <TotalTime>18677</TotalTime>
  <Words>9594</Words>
  <Application>Microsoft Office PowerPoint</Application>
  <PresentationFormat>On-screen Show (4:3)</PresentationFormat>
  <Paragraphs>1778</Paragraphs>
  <Slides>154</Slides>
  <Notes>117</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154</vt:i4>
      </vt:variant>
    </vt:vector>
  </HeadingPairs>
  <TitlesOfParts>
    <vt:vector size="174" baseType="lpstr">
      <vt:lpstr>ＭＳ Ｐゴシック</vt:lpstr>
      <vt:lpstr>ＭＳ Ｐゴシック</vt:lpstr>
      <vt:lpstr>SimSun</vt:lpstr>
      <vt:lpstr>Arial</vt:lpstr>
      <vt:lpstr>Calibri</vt:lpstr>
      <vt:lpstr>DejaVu Sans</vt:lpstr>
      <vt:lpstr>Droid Sans Fallback</vt:lpstr>
      <vt:lpstr>Garamond</vt:lpstr>
      <vt:lpstr>Monotype Sorts</vt:lpstr>
      <vt:lpstr>Perpetua</vt:lpstr>
      <vt:lpstr>Symbol</vt:lpstr>
      <vt:lpstr>Tahoma</vt:lpstr>
      <vt:lpstr>Times New Roman</vt:lpstr>
      <vt:lpstr>Trebuchet MS</vt:lpstr>
      <vt:lpstr>Tw Cen MT</vt:lpstr>
      <vt:lpstr>Tw Cen MT Condensed</vt:lpstr>
      <vt:lpstr>Verdana</vt:lpstr>
      <vt:lpstr>Webdings</vt:lpstr>
      <vt:lpstr>Wingdings</vt:lpstr>
      <vt:lpstr>Edge</vt:lpstr>
      <vt:lpstr>Fundamental of Data Science Fedlu Nurhussien(Ass.Proff) </vt:lpstr>
      <vt:lpstr>PowerPoint Presentation</vt:lpstr>
      <vt:lpstr>PowerPoint Presentation</vt:lpstr>
      <vt:lpstr>PowerPoint Presentation</vt:lpstr>
      <vt:lpstr>PowerPoint Presentation</vt:lpstr>
      <vt:lpstr>PowerPoint Presentation</vt:lpstr>
      <vt:lpstr>Big Data - a tsunami that is hitting us</vt:lpstr>
      <vt:lpstr>Data has an intrinsic property…it grows and grows</vt:lpstr>
      <vt:lpstr>Growing interconnected &amp; instrumented world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2.Open Data initiatives</vt:lpstr>
      <vt:lpstr>Open Data initiatives</vt:lpstr>
      <vt:lpstr>PowerPoint Presentation</vt:lpstr>
      <vt:lpstr>PowerPoint Presentation</vt:lpstr>
      <vt:lpstr>Demand for Data Science</vt:lpstr>
      <vt:lpstr>PowerPoint Presentation</vt:lpstr>
      <vt:lpstr>Definition of Data Science </vt:lpstr>
      <vt:lpstr>PowerPoint Presentation</vt:lpstr>
      <vt:lpstr>PowerPoint Presentation</vt:lpstr>
      <vt:lpstr>Data Science</vt:lpstr>
      <vt:lpstr>PowerPoint Presentation</vt:lpstr>
      <vt:lpstr>PowerPoint Presentation</vt:lpstr>
      <vt:lpstr>PowerPoint Presentation</vt:lpstr>
      <vt:lpstr>PowerPoint Presentation</vt:lpstr>
      <vt:lpstr>Contrast: Databases</vt:lpstr>
      <vt:lpstr>PowerPoint Presentation</vt:lpstr>
      <vt:lpstr>PowerPoint Presentation</vt:lpstr>
      <vt:lpstr>PowerPoint Presentation</vt:lpstr>
      <vt:lpstr>Identified Data Science Competence Groups </vt:lpstr>
      <vt:lpstr>Data Science Competence Groups - Research</vt:lpstr>
      <vt:lpstr>Data Science Competences Groups – Business</vt:lpstr>
      <vt:lpstr>Identified Data Science Competence Groups  </vt:lpstr>
      <vt:lpstr>Identified Data Science Skills/Experience Groups </vt:lpstr>
      <vt:lpstr>Identified Data Science Skills/Experience Groups </vt:lpstr>
      <vt:lpstr>Identified Data Science Skill Groups  </vt:lpstr>
      <vt:lpstr>Possible Data Scientist profiles/roles as extension to CWA16458 (2012)</vt:lpstr>
      <vt:lpstr>PowerPoint Presentation</vt:lpstr>
      <vt:lpstr>HealthCare</vt:lpstr>
      <vt:lpstr>HealthCare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Engineering </vt:lpstr>
      <vt:lpstr>Data Science Engineering </vt:lpstr>
      <vt:lpstr>Data Science Engineering </vt:lpstr>
      <vt:lpstr>Data Science Engineering </vt:lpstr>
      <vt:lpstr>Computing Environment </vt:lpstr>
      <vt:lpstr>Hard Disk</vt:lpstr>
      <vt:lpstr>Memory </vt:lpstr>
      <vt:lpstr>Processor </vt:lpstr>
      <vt:lpstr>Processor </vt:lpstr>
      <vt:lpstr>Network </vt:lpstr>
      <vt:lpstr>Considerations </vt:lpstr>
      <vt:lpstr>Parallel Computing </vt:lpstr>
      <vt:lpstr>Map Reduce and Hadoop</vt:lpstr>
      <vt:lpstr>The MapReduce Paradigm</vt:lpstr>
      <vt:lpstr>Distributed File Systems</vt:lpstr>
      <vt:lpstr>Distributed File System</vt:lpstr>
      <vt:lpstr>PowerPoint Presentation</vt:lpstr>
      <vt:lpstr>PowerPoint Presentation</vt:lpstr>
      <vt:lpstr>MapReduce: Insight</vt:lpstr>
      <vt:lpstr>MapReduce Programming Model</vt:lpstr>
      <vt:lpstr>MapReduce: The Map Step</vt:lpstr>
      <vt:lpstr>MapReduce: The Reduce Step</vt:lpstr>
      <vt:lpstr>Pseudo-code</vt:lpstr>
      <vt:lpstr>MapReduce: Execution overview</vt:lpstr>
      <vt:lpstr>Distributed Execution Overview </vt:lpstr>
      <vt:lpstr>Map Reduce vs. Parallel Databases</vt:lpstr>
      <vt:lpstr>Data Management group: data curation, preservation and data infrastructure</vt:lpstr>
      <vt:lpstr>PowerPoint Presentation</vt:lpstr>
      <vt:lpstr>PowerPoint Presentation</vt:lpstr>
      <vt:lpstr>History of the Web</vt:lpstr>
      <vt:lpstr>PowerPoint Presentation</vt:lpstr>
      <vt:lpstr>History of the Web</vt:lpstr>
      <vt:lpstr>PowerPoint Presentation</vt:lpstr>
      <vt:lpstr>Linked Open Data Project </vt:lpstr>
      <vt:lpstr>PowerPoint Presentation</vt:lpstr>
      <vt:lpstr>Application of MRKG</vt:lpstr>
      <vt:lpstr>Google Knowledge Graph</vt:lpstr>
      <vt:lpstr>Google Knowledge Graph</vt:lpstr>
      <vt:lpstr>Google Knowledge Graph</vt:lpstr>
      <vt:lpstr>Google Knowledge Graph</vt:lpstr>
      <vt:lpstr>Why Data Governance?</vt:lpstr>
      <vt:lpstr>Data Governance Program: Scope</vt:lpstr>
      <vt:lpstr>DG Program Implementation: Key Steps</vt:lpstr>
      <vt:lpstr>DG Program Implementation: Key Steps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cases for a Big Data platform: Healthcare and  Life Sciences</vt:lpstr>
      <vt:lpstr>Precision Medicine Initiative (PMI) &amp; Big Data</vt:lpstr>
      <vt:lpstr>Use cases for a Big Data platform: Financial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Recommender Systems</vt:lpstr>
      <vt:lpstr>Personalization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IIT Bombay/Microsoft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 Reduce</dc:title>
  <dc:creator>S. Sudarshan</dc:creator>
  <cp:lastModifiedBy>Microsoft account</cp:lastModifiedBy>
  <cp:revision>457</cp:revision>
  <dcterms:created xsi:type="dcterms:W3CDTF">2010-12-22T10:22:28Z</dcterms:created>
  <dcterms:modified xsi:type="dcterms:W3CDTF">2023-12-27T20:01:44Z</dcterms:modified>
</cp:coreProperties>
</file>